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80" r:id="rId6"/>
    <p:sldId id="261" r:id="rId7"/>
    <p:sldId id="262" r:id="rId8"/>
    <p:sldId id="263" r:id="rId9"/>
    <p:sldId id="25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9" r:id="rId21"/>
    <p:sldId id="275" r:id="rId22"/>
    <p:sldId id="281" r:id="rId23"/>
    <p:sldId id="276" r:id="rId24"/>
    <p:sldId id="282" r:id="rId25"/>
    <p:sldId id="283" r:id="rId26"/>
    <p:sldId id="277" r:id="rId27"/>
    <p:sldId id="274" r:id="rId28"/>
    <p:sldId id="27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tinyurl.com/nxpaxp5" TargetMode="External"/><Relationship Id="rId2" Type="http://schemas.openxmlformats.org/officeDocument/2006/relationships/hyperlink" Target="http://arstechnica.com/security/2012/08/passwords-under-assault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mashable.com/2014/01/16/starbucks-mobile-passwords-plaintext/" TargetMode="External"/><Relationship Id="rId2" Type="http://schemas.openxmlformats.org/officeDocument/2006/relationships/hyperlink" Target="http://plaintextoffenders.com/archiv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Client Principal in the wild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Or, how we learnt to love the client principal …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Julian Lyndon-Smith, </a:t>
            </a:r>
            <a:r>
              <a:rPr lang="en-GB" dirty="0" err="1" smtClean="0"/>
              <a:t>whoGloo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43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</a:t>
            </a:r>
            <a:r>
              <a:rPr lang="en-GB" dirty="0" smtClean="0"/>
              <a:t>elp --&gt; about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Julian Lyndon-Smith</a:t>
            </a:r>
          </a:p>
          <a:p>
            <a:pPr lvl="1"/>
            <a:r>
              <a:rPr lang="en-GB" dirty="0" smtClean="0"/>
              <a:t>co-founder of several </a:t>
            </a:r>
            <a:r>
              <a:rPr lang="en-GB" dirty="0" err="1" smtClean="0"/>
              <a:t>startups</a:t>
            </a:r>
            <a:r>
              <a:rPr lang="en-GB" dirty="0" smtClean="0"/>
              <a:t>, including </a:t>
            </a:r>
            <a:r>
              <a:rPr lang="en-GB" dirty="0" err="1" smtClean="0"/>
              <a:t>dot.r</a:t>
            </a:r>
            <a:r>
              <a:rPr lang="en-GB" dirty="0" smtClean="0"/>
              <a:t> and </a:t>
            </a:r>
            <a:r>
              <a:rPr lang="en-GB" dirty="0" err="1" smtClean="0"/>
              <a:t>whoGloo</a:t>
            </a:r>
            <a:endParaRPr lang="en-GB" dirty="0" smtClean="0"/>
          </a:p>
          <a:p>
            <a:r>
              <a:rPr lang="en-GB" dirty="0" smtClean="0"/>
              <a:t>progress v3</a:t>
            </a:r>
          </a:p>
          <a:p>
            <a:r>
              <a:rPr lang="en-GB" dirty="0" smtClean="0"/>
              <a:t>*not* a </a:t>
            </a:r>
            <a:r>
              <a:rPr lang="en-GB" dirty="0" err="1" smtClean="0"/>
              <a:t>dba</a:t>
            </a:r>
            <a:r>
              <a:rPr lang="en-GB" dirty="0" smtClean="0"/>
              <a:t> guy</a:t>
            </a:r>
          </a:p>
          <a:p>
            <a:pPr lvl="1"/>
            <a:r>
              <a:rPr lang="en-GB" dirty="0" smtClean="0"/>
              <a:t>know enough to keep things running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o may get some </a:t>
            </a:r>
            <a:r>
              <a:rPr lang="en-GB" dirty="0" err="1" smtClean="0"/>
              <a:t>db</a:t>
            </a:r>
            <a:r>
              <a:rPr lang="en-GB" dirty="0" smtClean="0"/>
              <a:t> stuff wrong. throw your rotten tomatoes ;)</a:t>
            </a:r>
          </a:p>
          <a:p>
            <a:r>
              <a:rPr lang="en-GB" dirty="0" smtClean="0"/>
              <a:t>know enough about security to make me paranoid</a:t>
            </a:r>
          </a:p>
          <a:p>
            <a:pPr lvl="1"/>
            <a:r>
              <a:rPr lang="en-GB" dirty="0" smtClean="0"/>
              <a:t>you should be too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894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little history of </a:t>
            </a:r>
            <a:r>
              <a:rPr lang="en-GB" dirty="0" err="1" smtClean="0"/>
              <a:t>openedge</a:t>
            </a:r>
            <a:r>
              <a:rPr lang="en-GB" dirty="0" smtClean="0"/>
              <a:t> security</a:t>
            </a:r>
          </a:p>
          <a:p>
            <a:pPr lvl="1"/>
            <a:r>
              <a:rPr lang="en-GB" dirty="0" err="1" smtClean="0"/>
              <a:t>setuserid</a:t>
            </a:r>
            <a:endParaRPr lang="en-GB" dirty="0" smtClean="0"/>
          </a:p>
          <a:p>
            <a:r>
              <a:rPr lang="en-GB" dirty="0" smtClean="0"/>
              <a:t>First looks at the client principal</a:t>
            </a:r>
          </a:p>
          <a:p>
            <a:r>
              <a:rPr lang="en-GB" dirty="0" smtClean="0"/>
              <a:t>Getting deeper </a:t>
            </a:r>
          </a:p>
          <a:p>
            <a:r>
              <a:rPr lang="en-GB" dirty="0" smtClean="0"/>
              <a:t>The client principal in the wild</a:t>
            </a:r>
          </a:p>
          <a:p>
            <a:pPr lvl="1"/>
            <a:r>
              <a:rPr lang="en-GB" dirty="0" smtClean="0"/>
              <a:t>aka real code</a:t>
            </a:r>
          </a:p>
          <a:p>
            <a:r>
              <a:rPr lang="en-GB" dirty="0" smtClean="0"/>
              <a:t>Tips and tricks</a:t>
            </a:r>
          </a:p>
          <a:p>
            <a:r>
              <a:rPr lang="en-GB" dirty="0" smtClean="0"/>
              <a:t>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820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disclaimer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talk includes information about real-world products and applications</a:t>
            </a:r>
          </a:p>
          <a:p>
            <a:r>
              <a:rPr lang="en-GB" dirty="0" smtClean="0"/>
              <a:t>What I am about to say reflects our current thinking, but the information contained herein is probably heretical, wrong, may annoy progress, and is definitely subject to change</a:t>
            </a:r>
          </a:p>
          <a:p>
            <a:r>
              <a:rPr lang="en-GB" dirty="0" smtClean="0"/>
              <a:t>Any future talks on this subject may be materially different from what is described here</a:t>
            </a:r>
          </a:p>
          <a:p>
            <a:r>
              <a:rPr lang="en-GB" dirty="0" smtClean="0"/>
              <a:t>I may offend “users” ..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03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V11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11.x introduced new features for the client principal</a:t>
            </a:r>
          </a:p>
          <a:p>
            <a:pPr lvl="1"/>
            <a:r>
              <a:rPr lang="en-GB" dirty="0" smtClean="0"/>
              <a:t>Initialize method</a:t>
            </a:r>
          </a:p>
          <a:p>
            <a:pPr lvl="1"/>
            <a:r>
              <a:rPr lang="en-GB" dirty="0" err="1" smtClean="0"/>
              <a:t>Progress.Security.PAMStatus</a:t>
            </a:r>
            <a:endParaRPr lang="en-GB" dirty="0" smtClean="0"/>
          </a:p>
          <a:p>
            <a:pPr lvl="1"/>
            <a:r>
              <a:rPr lang="en-GB" dirty="0" smtClean="0"/>
              <a:t>Get-</a:t>
            </a:r>
            <a:r>
              <a:rPr lang="en-GB" dirty="0" err="1" smtClean="0"/>
              <a:t>db</a:t>
            </a:r>
            <a:r>
              <a:rPr lang="en-GB" dirty="0" smtClean="0"/>
              <a:t>-client</a:t>
            </a:r>
          </a:p>
          <a:p>
            <a:pPr lvl="1"/>
            <a:r>
              <a:rPr lang="en-GB" dirty="0" err="1" smtClean="0"/>
              <a:t>Db</a:t>
            </a:r>
            <a:r>
              <a:rPr lang="en-GB" dirty="0" smtClean="0"/>
              <a:t>-list method </a:t>
            </a:r>
          </a:p>
          <a:p>
            <a:r>
              <a:rPr lang="en-GB" dirty="0" smtClean="0"/>
              <a:t>11.1 introduced </a:t>
            </a:r>
            <a:r>
              <a:rPr lang="en-GB" dirty="0" err="1" smtClean="0"/>
              <a:t>callbacks</a:t>
            </a:r>
            <a:endParaRPr lang="en-GB" dirty="0" smtClean="0"/>
          </a:p>
          <a:p>
            <a:r>
              <a:rPr lang="en-GB" dirty="0" smtClean="0"/>
              <a:t>This presentation concentrates on the v11 features, as v10</a:t>
            </a:r>
          </a:p>
          <a:p>
            <a:pPr lvl="1"/>
            <a:r>
              <a:rPr lang="en-GB" dirty="0" smtClean="0"/>
              <a:t>Is not as secure</a:t>
            </a:r>
          </a:p>
          <a:p>
            <a:pPr lvl="1"/>
            <a:r>
              <a:rPr lang="en-GB" dirty="0" smtClean="0"/>
              <a:t>No </a:t>
            </a:r>
            <a:r>
              <a:rPr lang="en-GB" dirty="0" err="1" smtClean="0"/>
              <a:t>callbacks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Does not have the same level of helper methods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10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 we need user authentication ?</a:t>
            </a:r>
          </a:p>
        </p:txBody>
      </p:sp>
      <p:pic>
        <p:nvPicPr>
          <p:cNvPr id="1026" name="Picture 2" descr="January 18, 20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2" y="2806695"/>
            <a:ext cx="11356583" cy="35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1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 we need user authentication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Sarbanes-Oxley (SOX)</a:t>
            </a:r>
          </a:p>
          <a:p>
            <a:pPr lvl="1"/>
            <a:r>
              <a:rPr lang="en-GB" dirty="0"/>
              <a:t>http://</a:t>
            </a:r>
            <a:r>
              <a:rPr lang="en-GB" dirty="0" smtClean="0"/>
              <a:t>en.wikipedia.org/wiki/Sarbanes-Oxley_Act</a:t>
            </a:r>
          </a:p>
          <a:p>
            <a:r>
              <a:rPr lang="en-GB" dirty="0" smtClean="0"/>
              <a:t>Customer requirements</a:t>
            </a:r>
          </a:p>
          <a:p>
            <a:r>
              <a:rPr lang="en-GB" dirty="0" smtClean="0"/>
              <a:t>Application requirements</a:t>
            </a:r>
          </a:p>
          <a:p>
            <a:r>
              <a:rPr lang="en-GB" dirty="0" smtClean="0"/>
              <a:t>N-tier applications</a:t>
            </a:r>
          </a:p>
          <a:p>
            <a:pPr lvl="1"/>
            <a:r>
              <a:rPr lang="en-GB" dirty="0" err="1" smtClean="0"/>
              <a:t>Appserver</a:t>
            </a:r>
            <a:r>
              <a:rPr lang="en-GB" dirty="0" smtClean="0"/>
              <a:t> / </a:t>
            </a:r>
            <a:r>
              <a:rPr lang="en-GB" dirty="0" err="1" smtClean="0"/>
              <a:t>webspeed</a:t>
            </a:r>
            <a:r>
              <a:rPr lang="en-GB" dirty="0" smtClean="0"/>
              <a:t> </a:t>
            </a:r>
          </a:p>
          <a:p>
            <a:r>
              <a:rPr lang="en-GB" dirty="0" smtClean="0"/>
              <a:t>Auditing</a:t>
            </a:r>
          </a:p>
          <a:p>
            <a:pPr lvl="1"/>
            <a:r>
              <a:rPr lang="en-GB" dirty="0" smtClean="0"/>
              <a:t>Who did what / where / when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93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authentication is not authorisation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Authentication is who the user is</a:t>
            </a:r>
          </a:p>
          <a:p>
            <a:r>
              <a:rPr lang="en-GB" dirty="0" smtClean="0"/>
              <a:t>Authorisation is what the authorised user can do</a:t>
            </a:r>
          </a:p>
          <a:p>
            <a:pPr lvl="1"/>
            <a:r>
              <a:rPr lang="en-GB" dirty="0" smtClean="0"/>
              <a:t>Often called “roles”</a:t>
            </a:r>
          </a:p>
          <a:p>
            <a:r>
              <a:rPr lang="en-GB" dirty="0" smtClean="0"/>
              <a:t>You should always, however, be tracking changes to critical data</a:t>
            </a:r>
          </a:p>
          <a:p>
            <a:pPr lvl="1"/>
            <a:r>
              <a:rPr lang="en-GB" dirty="0" smtClean="0"/>
              <a:t>Use the auditing systems built into </a:t>
            </a:r>
            <a:r>
              <a:rPr lang="en-GB" dirty="0" err="1" smtClean="0"/>
              <a:t>OpenEdge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Beyond the scope of this presentation</a:t>
            </a:r>
          </a:p>
          <a:p>
            <a:pPr lvl="1"/>
            <a:r>
              <a:rPr lang="en-GB" dirty="0" smtClean="0"/>
              <a:t>documentation.progress.com/output/OpenEdge113/pdfs/</a:t>
            </a:r>
            <a:r>
              <a:rPr lang="en-GB" dirty="0" err="1" smtClean="0"/>
              <a:t>gscsv</a:t>
            </a:r>
            <a:r>
              <a:rPr lang="en-GB" dirty="0" smtClean="0"/>
              <a:t>/gscsv.pdf</a:t>
            </a:r>
          </a:p>
        </p:txBody>
      </p:sp>
    </p:spTree>
    <p:extLst>
      <p:ext uri="{BB962C8B-B14F-4D97-AF65-F5344CB8AC3E}">
        <p14:creationId xmlns:p14="http://schemas.microsoft.com/office/powerpoint/2010/main" val="384634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short history : </a:t>
            </a:r>
            <a:r>
              <a:rPr lang="en-GB" dirty="0" err="1" smtClean="0"/>
              <a:t>setuserid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We’ve always used </a:t>
            </a:r>
            <a:r>
              <a:rPr lang="en-GB" dirty="0" err="1" smtClean="0"/>
              <a:t>setuserid</a:t>
            </a:r>
            <a:r>
              <a:rPr lang="en-GB" dirty="0" smtClean="0"/>
              <a:t>()</a:t>
            </a:r>
          </a:p>
          <a:p>
            <a:r>
              <a:rPr lang="en-GB" dirty="0" smtClean="0"/>
              <a:t>Present in all versions of progress since at least v3</a:t>
            </a:r>
          </a:p>
          <a:p>
            <a:pPr lvl="1"/>
            <a:r>
              <a:rPr lang="en-GB" dirty="0" smtClean="0"/>
              <a:t>Not old enough to remember that far back</a:t>
            </a:r>
          </a:p>
          <a:p>
            <a:r>
              <a:rPr lang="en-GB" dirty="0" smtClean="0"/>
              <a:t>Simple premise</a:t>
            </a:r>
          </a:p>
          <a:p>
            <a:pPr lvl="1"/>
            <a:r>
              <a:rPr lang="en-GB" dirty="0" err="1" smtClean="0"/>
              <a:t>Setuserid</a:t>
            </a:r>
            <a:r>
              <a:rPr lang="en-GB" dirty="0" smtClean="0"/>
              <a:t>(“</a:t>
            </a:r>
            <a:r>
              <a:rPr lang="en-GB" dirty="0" err="1" smtClean="0"/>
              <a:t>user”,”password</a:t>
            </a:r>
            <a:r>
              <a:rPr lang="en-GB" dirty="0" smtClean="0"/>
              <a:t>” [,”database”])</a:t>
            </a:r>
          </a:p>
          <a:p>
            <a:pPr lvl="1"/>
            <a:r>
              <a:rPr lang="en-GB" dirty="0"/>
              <a:t>Authenticates a user </a:t>
            </a:r>
            <a:r>
              <a:rPr lang="en-GB" dirty="0" smtClean="0"/>
              <a:t>for the specified </a:t>
            </a:r>
            <a:r>
              <a:rPr lang="en-GB" dirty="0"/>
              <a:t>database </a:t>
            </a:r>
            <a:endParaRPr lang="en-GB" dirty="0" smtClean="0"/>
          </a:p>
          <a:p>
            <a:pPr lvl="1"/>
            <a:r>
              <a:rPr lang="en-GB" dirty="0" smtClean="0"/>
              <a:t>Tries to match </a:t>
            </a:r>
            <a:r>
              <a:rPr lang="en-GB" dirty="0"/>
              <a:t>a user account in the _User table of the </a:t>
            </a:r>
            <a:r>
              <a:rPr lang="en-GB" dirty="0" smtClean="0"/>
              <a:t>database</a:t>
            </a:r>
          </a:p>
          <a:p>
            <a:pPr lvl="1"/>
            <a:r>
              <a:rPr lang="en-GB" dirty="0" smtClean="0"/>
              <a:t>Returns true or false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01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Setuserid</a:t>
            </a:r>
            <a:r>
              <a:rPr lang="en-GB" dirty="0" smtClean="0"/>
              <a:t> : 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Maintenance of the _user table is painful</a:t>
            </a:r>
          </a:p>
          <a:p>
            <a:r>
              <a:rPr lang="en-GB" dirty="0" smtClean="0"/>
              <a:t>Only the logged in user can change password</a:t>
            </a:r>
          </a:p>
          <a:p>
            <a:pPr lvl="1"/>
            <a:r>
              <a:rPr lang="en-GB" dirty="0" smtClean="0"/>
              <a:t>Which leads to problems if the user forgets their password ;)</a:t>
            </a:r>
          </a:p>
          <a:p>
            <a:pPr lvl="1"/>
            <a:r>
              <a:rPr lang="en-GB" dirty="0" smtClean="0"/>
              <a:t>Only solution is to delete the _user, and recreate</a:t>
            </a:r>
          </a:p>
          <a:p>
            <a:r>
              <a:rPr lang="en-GB" dirty="0" smtClean="0"/>
              <a:t>Have to </a:t>
            </a:r>
            <a:r>
              <a:rPr lang="en-GB" dirty="0" err="1" smtClean="0"/>
              <a:t>setuserid</a:t>
            </a:r>
            <a:r>
              <a:rPr lang="en-GB" dirty="0" smtClean="0"/>
              <a:t> for each connected database</a:t>
            </a:r>
          </a:p>
          <a:p>
            <a:r>
              <a:rPr lang="en-GB" dirty="0" smtClean="0"/>
              <a:t>It </a:t>
            </a:r>
            <a:r>
              <a:rPr lang="en-GB" dirty="0"/>
              <a:t>does not generate any audit events, such as for login and </a:t>
            </a:r>
            <a:r>
              <a:rPr lang="en-GB" dirty="0" smtClean="0"/>
              <a:t>logout</a:t>
            </a:r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6321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Setuserid</a:t>
            </a:r>
            <a:r>
              <a:rPr lang="en-GB" dirty="0" smtClean="0"/>
              <a:t> : problems #2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password encoding algorithm does not meet any industry standards such as PCI/DSS </a:t>
            </a:r>
          </a:p>
          <a:p>
            <a:r>
              <a:rPr lang="en-GB" dirty="0"/>
              <a:t>“cracking” programs exist to reveal password</a:t>
            </a:r>
          </a:p>
          <a:p>
            <a:r>
              <a:rPr lang="en-GB" dirty="0" smtClean="0"/>
              <a:t>Not easy to use external authentication systems</a:t>
            </a:r>
          </a:p>
          <a:p>
            <a:pPr lvl="1"/>
            <a:r>
              <a:rPr lang="en-GB" dirty="0" err="1" smtClean="0"/>
              <a:t>Ldap</a:t>
            </a:r>
            <a:r>
              <a:rPr lang="en-GB" dirty="0" smtClean="0"/>
              <a:t>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Can’t “logout” or invalidate the authentication session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239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Enter client principal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First introduced with 10.0</a:t>
            </a:r>
          </a:p>
          <a:p>
            <a:pPr lvl="1"/>
            <a:r>
              <a:rPr lang="en-GB" dirty="0" smtClean="0"/>
              <a:t>Much improved since</a:t>
            </a:r>
          </a:p>
          <a:p>
            <a:pPr lvl="1"/>
            <a:r>
              <a:rPr lang="en-GB" dirty="0" smtClean="0"/>
              <a:t>11.3 version is very useful ;)</a:t>
            </a:r>
          </a:p>
          <a:p>
            <a:r>
              <a:rPr lang="en-GB" dirty="0" smtClean="0"/>
              <a:t>Represents a user login session</a:t>
            </a:r>
          </a:p>
          <a:p>
            <a:r>
              <a:rPr lang="en-GB" dirty="0" smtClean="0"/>
              <a:t>Share a session between </a:t>
            </a:r>
            <a:r>
              <a:rPr lang="en-GB" dirty="0" err="1" smtClean="0"/>
              <a:t>appservers</a:t>
            </a:r>
            <a:r>
              <a:rPr lang="en-GB" dirty="0" smtClean="0"/>
              <a:t> and agents</a:t>
            </a:r>
          </a:p>
          <a:p>
            <a:r>
              <a:rPr lang="en-GB" dirty="0" smtClean="0"/>
              <a:t>Sets user id </a:t>
            </a:r>
          </a:p>
          <a:p>
            <a:pPr lvl="1"/>
            <a:r>
              <a:rPr lang="en-GB" dirty="0" smtClean="0"/>
              <a:t>For the ABL application</a:t>
            </a:r>
          </a:p>
          <a:p>
            <a:pPr lvl="1"/>
            <a:r>
              <a:rPr lang="en-GB" dirty="0" smtClean="0"/>
              <a:t>For the database connection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327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Enter client principal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Audit logs record login and logout of the user</a:t>
            </a:r>
          </a:p>
          <a:p>
            <a:r>
              <a:rPr lang="en-GB" dirty="0" smtClean="0"/>
              <a:t>Internal authentication schemes</a:t>
            </a:r>
          </a:p>
          <a:p>
            <a:r>
              <a:rPr lang="en-GB" dirty="0" smtClean="0"/>
              <a:t>External </a:t>
            </a:r>
            <a:r>
              <a:rPr lang="en-GB" dirty="0"/>
              <a:t>authentication </a:t>
            </a:r>
            <a:r>
              <a:rPr lang="en-GB" dirty="0" smtClean="0"/>
              <a:t>schemes</a:t>
            </a:r>
          </a:p>
          <a:p>
            <a:r>
              <a:rPr lang="en-GB" dirty="0" smtClean="0"/>
              <a:t>Session data can be stored as raw value</a:t>
            </a:r>
          </a:p>
          <a:p>
            <a:r>
              <a:rPr lang="en-GB" dirty="0" smtClean="0"/>
              <a:t>Once “sealed” data cannot be changed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354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client principal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Several things need to be set up in order to use the client principal</a:t>
            </a:r>
          </a:p>
          <a:p>
            <a:r>
              <a:rPr lang="en-GB" dirty="0" smtClean="0"/>
              <a:t>Authentication systems</a:t>
            </a:r>
          </a:p>
          <a:p>
            <a:r>
              <a:rPr lang="en-GB" dirty="0" smtClean="0"/>
              <a:t>Domains</a:t>
            </a:r>
          </a:p>
          <a:p>
            <a:r>
              <a:rPr lang="en-GB" dirty="0" smtClean="0"/>
              <a:t>Database options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843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Authentication systems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8700" y="2359819"/>
            <a:ext cx="4767992" cy="441305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568700" y="2644346"/>
            <a:ext cx="4767992" cy="1194486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3568700" y="3838832"/>
            <a:ext cx="4767992" cy="1031748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3568700" y="4870580"/>
            <a:ext cx="4767992" cy="525653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62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domains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2925" y="2393156"/>
            <a:ext cx="5972963" cy="43289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103254" y="2590558"/>
            <a:ext cx="5952633" cy="1497348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08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Domain options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5113" y="2336800"/>
            <a:ext cx="4722152" cy="441900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568700" y="2644346"/>
            <a:ext cx="4767992" cy="1744774"/>
          </a:xfrm>
          <a:prstGeom prst="round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ular Callout 6"/>
          <p:cNvSpPr/>
          <p:nvPr/>
        </p:nvSpPr>
        <p:spPr>
          <a:xfrm>
            <a:off x="8702936" y="2336800"/>
            <a:ext cx="3108960" cy="2209501"/>
          </a:xfrm>
          <a:prstGeom prst="wedgeRectCallout">
            <a:avLst>
              <a:gd name="adj1" fmla="val -155208"/>
              <a:gd name="adj2" fmla="val -13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Access code</a:t>
            </a:r>
          </a:p>
          <a:p>
            <a:pPr algn="ctr"/>
            <a:r>
              <a:rPr lang="en-GB" dirty="0" smtClean="0"/>
              <a:t>case-sensitive key used to seal the client-principal. A domain with the same name and access code must exist in the </a:t>
            </a:r>
            <a:r>
              <a:rPr lang="en-GB" dirty="0" err="1" smtClean="0"/>
              <a:t>db</a:t>
            </a:r>
            <a:r>
              <a:rPr lang="en-GB" dirty="0" smtClean="0"/>
              <a:t> for a sealed CP to be validated</a:t>
            </a:r>
            <a:endParaRPr lang="en-GB" dirty="0"/>
          </a:p>
        </p:txBody>
      </p:sp>
      <p:sp>
        <p:nvSpPr>
          <p:cNvPr id="8" name="Rectangular Callout 7"/>
          <p:cNvSpPr/>
          <p:nvPr/>
        </p:nvSpPr>
        <p:spPr>
          <a:xfrm>
            <a:off x="248318" y="4546301"/>
            <a:ext cx="3108960" cy="2209501"/>
          </a:xfrm>
          <a:prstGeom prst="wedgeRectCallout">
            <a:avLst>
              <a:gd name="adj1" fmla="val 99463"/>
              <a:gd name="adj2" fmla="val -884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Audit context</a:t>
            </a:r>
          </a:p>
          <a:p>
            <a:pPr algn="ctr"/>
            <a:r>
              <a:rPr lang="en-GB" dirty="0" smtClean="0"/>
              <a:t>This value is stored in the _event-context field of any auditing record</a:t>
            </a:r>
            <a:endParaRPr lang="en-GB" dirty="0"/>
          </a:p>
        </p:txBody>
      </p:sp>
      <p:sp>
        <p:nvSpPr>
          <p:cNvPr id="9" name="Rectangular Callout 8"/>
          <p:cNvSpPr/>
          <p:nvPr/>
        </p:nvSpPr>
        <p:spPr>
          <a:xfrm>
            <a:off x="248318" y="2179619"/>
            <a:ext cx="3108960" cy="2209501"/>
          </a:xfrm>
          <a:prstGeom prst="wedgeRectCallout">
            <a:avLst>
              <a:gd name="adj1" fmla="val 96695"/>
              <a:gd name="adj2" fmla="val -86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System type</a:t>
            </a:r>
          </a:p>
          <a:p>
            <a:pPr algn="ctr"/>
            <a:r>
              <a:rPr lang="en-GB" dirty="0" smtClean="0"/>
              <a:t>This is the authentication system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88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Database options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113" y="2126399"/>
            <a:ext cx="5094437" cy="4478795"/>
          </a:xfrm>
          <a:prstGeom prst="rect">
            <a:avLst/>
          </a:prstGeom>
        </p:spPr>
      </p:pic>
      <p:sp>
        <p:nvSpPr>
          <p:cNvPr id="9" name="Rectangular Callout 8"/>
          <p:cNvSpPr/>
          <p:nvPr/>
        </p:nvSpPr>
        <p:spPr>
          <a:xfrm>
            <a:off x="173014" y="4365796"/>
            <a:ext cx="3108960" cy="2209501"/>
          </a:xfrm>
          <a:prstGeom prst="wedgeRectCallout">
            <a:avLst>
              <a:gd name="adj1" fmla="val 78702"/>
              <a:gd name="adj2" fmla="val -465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Override database domain registry, trust the application registry</a:t>
            </a:r>
            <a:endParaRPr lang="en-GB" dirty="0"/>
          </a:p>
        </p:txBody>
      </p:sp>
      <p:sp>
        <p:nvSpPr>
          <p:cNvPr id="12" name="Rectangular Callout 11"/>
          <p:cNvSpPr/>
          <p:nvPr/>
        </p:nvSpPr>
        <p:spPr>
          <a:xfrm>
            <a:off x="8968689" y="4365796"/>
            <a:ext cx="3108960" cy="2209501"/>
          </a:xfrm>
          <a:prstGeom prst="wedgeRectCallout">
            <a:avLst>
              <a:gd name="adj1" fmla="val -125104"/>
              <a:gd name="adj2" fmla="val -81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Apply CAN-READ / CAN-WRITE permissions and runtime, not compile time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70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gotchas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Can only access primary-passphrase from within a </a:t>
            </a:r>
            <a:r>
              <a:rPr lang="en-GB" dirty="0" err="1" smtClean="0"/>
              <a:t>callback</a:t>
            </a:r>
            <a:endParaRPr lang="en-GB" dirty="0" smtClean="0"/>
          </a:p>
          <a:p>
            <a:r>
              <a:rPr lang="en-GB" dirty="0" smtClean="0"/>
              <a:t>Domain access codes are hard to keep secret in code</a:t>
            </a:r>
          </a:p>
          <a:p>
            <a:pPr lvl="1"/>
            <a:r>
              <a:rPr lang="en-GB" dirty="0" smtClean="0"/>
              <a:t>very </a:t>
            </a:r>
            <a:r>
              <a:rPr lang="en-GB" dirty="0" err="1" smtClean="0"/>
              <a:t>very</a:t>
            </a:r>
            <a:r>
              <a:rPr lang="en-GB" dirty="0" smtClean="0"/>
              <a:t> </a:t>
            </a:r>
            <a:r>
              <a:rPr lang="en-GB" dirty="0" err="1" smtClean="0"/>
              <a:t>very</a:t>
            </a:r>
            <a:r>
              <a:rPr lang="en-GB" dirty="0" smtClean="0"/>
              <a:t> </a:t>
            </a:r>
            <a:r>
              <a:rPr lang="en-GB" dirty="0" err="1" smtClean="0"/>
              <a:t>very</a:t>
            </a:r>
            <a:r>
              <a:rPr lang="en-GB" dirty="0" smtClean="0"/>
              <a:t> bad practice ;)</a:t>
            </a:r>
          </a:p>
          <a:p>
            <a:r>
              <a:rPr lang="en-GB" dirty="0" smtClean="0"/>
              <a:t>Memory leak with </a:t>
            </a:r>
            <a:r>
              <a:rPr lang="en-GB" dirty="0" err="1" smtClean="0"/>
              <a:t>security-policy:get-client</a:t>
            </a:r>
            <a:endParaRPr lang="en-GB" dirty="0" smtClean="0"/>
          </a:p>
          <a:p>
            <a:r>
              <a:rPr lang="en-GB" dirty="0" smtClean="0"/>
              <a:t>Secure access to any stored client principal records</a:t>
            </a:r>
          </a:p>
          <a:p>
            <a:r>
              <a:rPr lang="en-GB" dirty="0" smtClean="0"/>
              <a:t>Long-lived CP</a:t>
            </a:r>
          </a:p>
        </p:txBody>
      </p:sp>
    </p:spTree>
    <p:extLst>
      <p:ext uri="{BB962C8B-B14F-4D97-AF65-F5344CB8AC3E}">
        <p14:creationId xmlns:p14="http://schemas.microsoft.com/office/powerpoint/2010/main" val="20038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gotchas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&lt;</a:t>
            </a:r>
            <a:r>
              <a:rPr lang="en-GB" dirty="0"/>
              <a:t>context&gt;Authentication System library open failure (16357)</a:t>
            </a:r>
          </a:p>
          <a:p>
            <a:pPr lvl="1"/>
            <a:r>
              <a:rPr lang="en-GB" dirty="0"/>
              <a:t>The &lt;context&gt; operation could not find/load the external shared library containing an Authentication System plug-in module" " </a:t>
            </a:r>
            <a:r>
              <a:rPr lang="en-GB" dirty="0" smtClean="0"/>
              <a:t>“</a:t>
            </a:r>
          </a:p>
          <a:p>
            <a:pPr lvl="1"/>
            <a:r>
              <a:rPr lang="en-GB" dirty="0" smtClean="0"/>
              <a:t>Aka I can’t find the </a:t>
            </a:r>
            <a:r>
              <a:rPr lang="en-GB" dirty="0" err="1" smtClean="0"/>
              <a:t>auth</a:t>
            </a:r>
            <a:r>
              <a:rPr lang="en-GB" dirty="0" smtClean="0"/>
              <a:t> program you specified …</a:t>
            </a:r>
          </a:p>
          <a:p>
            <a:r>
              <a:rPr lang="en-GB" dirty="0" smtClean="0"/>
              <a:t>Try to avoid </a:t>
            </a:r>
            <a:r>
              <a:rPr lang="en-GB" dirty="0" err="1" smtClean="0"/>
              <a:t>setuserid</a:t>
            </a:r>
            <a:r>
              <a:rPr lang="en-GB" dirty="0" smtClean="0"/>
              <a:t>() in your code after using client-principal</a:t>
            </a:r>
          </a:p>
          <a:p>
            <a:pPr lvl="1"/>
            <a:r>
              <a:rPr lang="en-GB" dirty="0" smtClean="0"/>
              <a:t>Overwrites *and locks out* set-</a:t>
            </a:r>
            <a:r>
              <a:rPr lang="en-GB" dirty="0" err="1" smtClean="0"/>
              <a:t>db</a:t>
            </a:r>
            <a:r>
              <a:rPr lang="en-GB" dirty="0" smtClean="0"/>
              <a:t>-client()</a:t>
            </a:r>
          </a:p>
          <a:p>
            <a:pPr lvl="1"/>
            <a:r>
              <a:rPr lang="en-GB" dirty="0" smtClean="0"/>
              <a:t>Fix this by using set-</a:t>
            </a:r>
            <a:r>
              <a:rPr lang="en-GB" dirty="0" err="1" smtClean="0"/>
              <a:t>db</a:t>
            </a:r>
            <a:r>
              <a:rPr lang="en-GB" dirty="0" smtClean="0"/>
              <a:t>-client(?)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230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practices for password </a:t>
            </a:r>
            <a:r>
              <a:rPr lang="en-GB" dirty="0" smtClean="0"/>
              <a:t>? (</a:t>
            </a:r>
            <a:r>
              <a:rPr lang="en-GB" dirty="0" smtClean="0"/>
              <a:t>user)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Enforce password changes on a regular </a:t>
            </a:r>
            <a:r>
              <a:rPr lang="en-GB" dirty="0" smtClean="0"/>
              <a:t>basis</a:t>
            </a:r>
          </a:p>
          <a:p>
            <a:pPr lvl="1"/>
            <a:r>
              <a:rPr lang="en-GB" dirty="0" smtClean="0"/>
              <a:t>NO!</a:t>
            </a:r>
            <a:endParaRPr lang="en-GB" dirty="0" smtClean="0"/>
          </a:p>
          <a:p>
            <a:r>
              <a:rPr lang="en-GB" dirty="0" smtClean="0"/>
              <a:t>Add time delays between sign-in attempts</a:t>
            </a:r>
          </a:p>
          <a:p>
            <a:pPr lvl="1"/>
            <a:r>
              <a:rPr lang="en-GB" dirty="0" smtClean="0"/>
              <a:t>5s or so</a:t>
            </a:r>
          </a:p>
          <a:p>
            <a:r>
              <a:rPr lang="en-GB" dirty="0" smtClean="0"/>
              <a:t>Consider allowing sentences as passwords</a:t>
            </a:r>
          </a:p>
          <a:p>
            <a:pPr lvl="1"/>
            <a:r>
              <a:rPr lang="en-GB" dirty="0" smtClean="0"/>
              <a:t>My little pony</a:t>
            </a:r>
          </a:p>
          <a:p>
            <a:pPr lvl="1"/>
            <a:r>
              <a:rPr lang="en-GB" dirty="0" smtClean="0"/>
              <a:t>Bacon, lettuce and tomato</a:t>
            </a:r>
          </a:p>
          <a:p>
            <a:pPr lvl="1"/>
            <a:r>
              <a:rPr lang="en-GB" dirty="0" smtClean="0"/>
              <a:t>Another day, another </a:t>
            </a:r>
            <a:r>
              <a:rPr lang="en-GB" dirty="0" smtClean="0"/>
              <a:t>password</a:t>
            </a:r>
          </a:p>
          <a:p>
            <a:pPr lvl="1"/>
            <a:r>
              <a:rPr lang="en-GB" dirty="0" smtClean="0"/>
              <a:t>Easily cracked ;)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99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711" y="112583"/>
            <a:ext cx="8158429" cy="662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practices for password </a:t>
            </a:r>
            <a:r>
              <a:rPr lang="en-GB" dirty="0" smtClean="0"/>
              <a:t>? (</a:t>
            </a:r>
            <a:r>
              <a:rPr lang="en-GB" dirty="0" smtClean="0"/>
              <a:t>user)</a:t>
            </a:r>
            <a:endParaRPr lang="en-GB" dirty="0"/>
          </a:p>
        </p:txBody>
      </p:sp>
      <p:pic>
        <p:nvPicPr>
          <p:cNvPr id="2050" name="Picture 2" descr="http://cdn.baekdal.com/2008/password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9" y="2318525"/>
            <a:ext cx="56007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dn.baekdal.com/2008/password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9" y="4489207"/>
            <a:ext cx="5600700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79406" y="5554990"/>
            <a:ext cx="9031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It is 10 times more secure to use "this is fun" as your password, than "J4fS&lt;2</a:t>
            </a:r>
            <a:r>
              <a:rPr lang="en-GB" dirty="0" smtClean="0"/>
              <a:t>".</a:t>
            </a:r>
          </a:p>
          <a:p>
            <a:r>
              <a:rPr lang="en-GB" dirty="0"/>
              <a:t>http://www.baekdal.com/insights/password-security-usability</a:t>
            </a:r>
          </a:p>
        </p:txBody>
      </p:sp>
    </p:spTree>
    <p:extLst>
      <p:ext uri="{BB962C8B-B14F-4D97-AF65-F5344CB8AC3E}">
        <p14:creationId xmlns:p14="http://schemas.microsoft.com/office/powerpoint/2010/main" val="19120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practices for password </a:t>
            </a:r>
            <a:r>
              <a:rPr lang="en-GB" dirty="0" smtClean="0"/>
              <a:t>? (</a:t>
            </a:r>
            <a:r>
              <a:rPr lang="en-GB" dirty="0" smtClean="0"/>
              <a:t>user)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4853" y="2196179"/>
            <a:ext cx="1007525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http://arstechnica.com/security/2012/08/passwords-under-assault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tinyurl.com/nxpaxp5</a:t>
            </a:r>
            <a:r>
              <a:rPr lang="en-GB" dirty="0" smtClean="0"/>
              <a:t> (How the bible and </a:t>
            </a:r>
            <a:r>
              <a:rPr lang="en-GB" dirty="0" err="1" smtClean="0"/>
              <a:t>youtube</a:t>
            </a:r>
            <a:r>
              <a:rPr lang="en-GB" dirty="0" smtClean="0"/>
              <a:t> are cracking your passwords)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“Of </a:t>
            </a:r>
            <a:r>
              <a:rPr lang="en-GB" dirty="0"/>
              <a:t>the 4,400 unique words or phrases they mined from the Twitter searches, </a:t>
            </a:r>
            <a:endParaRPr lang="en-GB" dirty="0" smtClean="0"/>
          </a:p>
          <a:p>
            <a:r>
              <a:rPr lang="en-GB" dirty="0" smtClean="0"/>
              <a:t>1,976 </a:t>
            </a:r>
            <a:r>
              <a:rPr lang="en-GB" dirty="0"/>
              <a:t>of them were all or part of actual passwords used by </a:t>
            </a:r>
            <a:r>
              <a:rPr lang="en-GB" dirty="0" err="1"/>
              <a:t>MilitarySingles</a:t>
            </a:r>
            <a:r>
              <a:rPr lang="en-GB" dirty="0"/>
              <a:t> </a:t>
            </a:r>
            <a:r>
              <a:rPr lang="en-GB" dirty="0" smtClean="0"/>
              <a:t>users”</a:t>
            </a:r>
          </a:p>
          <a:p>
            <a:endParaRPr lang="en-GB" dirty="0" smtClean="0"/>
          </a:p>
          <a:p>
            <a:r>
              <a:rPr lang="en-GB" dirty="0"/>
              <a:t>Dustin's computer can perform 30 billion guesses per second against standard Windows hashes.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$800 system uses four AMD Sapphire Radeon 7950 cards.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588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practices for password </a:t>
            </a:r>
            <a:r>
              <a:rPr lang="en-GB" dirty="0" smtClean="0"/>
              <a:t>? (</a:t>
            </a:r>
            <a:r>
              <a:rPr lang="en-GB" dirty="0" smtClean="0"/>
              <a:t>user)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264" y="2206299"/>
            <a:ext cx="7683843" cy="44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9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practices for password (system)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Never, ever, ever store passwords in plain text. Ever!</a:t>
            </a:r>
          </a:p>
          <a:p>
            <a:pPr lvl="1"/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plaintextoffenders.com/archive</a:t>
            </a:r>
            <a:endParaRPr lang="en-GB" dirty="0" smtClean="0"/>
          </a:p>
          <a:p>
            <a:pPr lvl="1"/>
            <a:r>
              <a:rPr lang="en-GB" dirty="0">
                <a:hlinkClick r:id="rId3"/>
              </a:rPr>
              <a:t>http://mashable.com/2014/01/16/starbucks-mobile-passwords-plaintext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r>
              <a:rPr lang="en-GB" dirty="0" smtClean="0"/>
              <a:t>Never, ever, ever, store passwords with reversible encryption</a:t>
            </a:r>
          </a:p>
          <a:p>
            <a:r>
              <a:rPr lang="en-GB" dirty="0" smtClean="0"/>
              <a:t>Always hash the password before storing.</a:t>
            </a:r>
          </a:p>
          <a:p>
            <a:pPr lvl="1"/>
            <a:r>
              <a:rPr lang="en-GB" dirty="0" smtClean="0"/>
              <a:t>Each user should have a different salt for the hash</a:t>
            </a:r>
          </a:p>
          <a:p>
            <a:r>
              <a:rPr lang="en-GB" dirty="0" smtClean="0"/>
              <a:t>Always try to use https on web / </a:t>
            </a:r>
            <a:r>
              <a:rPr lang="en-GB" dirty="0" err="1" smtClean="0"/>
              <a:t>appserver</a:t>
            </a:r>
            <a:r>
              <a:rPr lang="en-GB" dirty="0" smtClean="0"/>
              <a:t> connections</a:t>
            </a:r>
          </a:p>
          <a:p>
            <a:pPr lvl="1"/>
            <a:r>
              <a:rPr lang="en-GB" dirty="0" smtClean="0"/>
              <a:t>So what if the NSA can see it ? ;)</a:t>
            </a:r>
          </a:p>
          <a:p>
            <a:r>
              <a:rPr lang="en-GB" dirty="0"/>
              <a:t>Ensure you have a low-level user with no permissions</a:t>
            </a:r>
          </a:p>
          <a:p>
            <a:pPr lvl="1"/>
            <a:r>
              <a:rPr lang="en-GB" dirty="0"/>
              <a:t>Change </a:t>
            </a:r>
            <a:r>
              <a:rPr lang="en-GB" dirty="0" err="1"/>
              <a:t>userid</a:t>
            </a:r>
            <a:r>
              <a:rPr lang="en-GB" dirty="0"/>
              <a:t> when your user logs out (</a:t>
            </a:r>
            <a:r>
              <a:rPr lang="en-GB" dirty="0" err="1"/>
              <a:t>appserver</a:t>
            </a:r>
            <a:r>
              <a:rPr lang="en-GB" dirty="0"/>
              <a:t>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919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Let’s do this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Let’s create a new authentication system</a:t>
            </a:r>
          </a:p>
          <a:p>
            <a:pPr lvl="1"/>
            <a:r>
              <a:rPr lang="en-GB" dirty="0" smtClean="0"/>
              <a:t>Create new domain</a:t>
            </a:r>
          </a:p>
          <a:p>
            <a:pPr lvl="1"/>
            <a:r>
              <a:rPr lang="en-GB" dirty="0" smtClean="0"/>
              <a:t>Create new authentication system</a:t>
            </a:r>
          </a:p>
          <a:p>
            <a:pPr lvl="1"/>
            <a:r>
              <a:rPr lang="en-GB" dirty="0" smtClean="0"/>
              <a:t>Create </a:t>
            </a:r>
            <a:r>
              <a:rPr lang="en-GB" dirty="0" err="1" smtClean="0"/>
              <a:t>callback</a:t>
            </a:r>
            <a:r>
              <a:rPr lang="en-GB" dirty="0" smtClean="0"/>
              <a:t> procedure to validate credentials</a:t>
            </a:r>
          </a:p>
          <a:p>
            <a:pPr lvl="1"/>
            <a:r>
              <a:rPr lang="en-GB" dirty="0" smtClean="0"/>
              <a:t>Create a session storage mechanism</a:t>
            </a:r>
          </a:p>
          <a:p>
            <a:r>
              <a:rPr lang="en-GB" dirty="0" smtClean="0"/>
              <a:t>Validate with user code &amp; password	</a:t>
            </a:r>
          </a:p>
          <a:p>
            <a:pPr lvl="1"/>
            <a:r>
              <a:rPr lang="en-GB" dirty="0"/>
              <a:t>Store a sealed client principal </a:t>
            </a:r>
          </a:p>
          <a:p>
            <a:pPr lvl="1"/>
            <a:r>
              <a:rPr lang="en-GB" dirty="0" smtClean="0"/>
              <a:t>Retrieve stored client principal </a:t>
            </a:r>
          </a:p>
          <a:p>
            <a:pPr lvl="1"/>
            <a:r>
              <a:rPr lang="en-GB" dirty="0" smtClean="0"/>
              <a:t>authenticate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18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you for your time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2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Override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</TotalTime>
  <Words>1049</Words>
  <Application>Microsoft Office PowerPoint</Application>
  <PresentationFormat>Widescreen</PresentationFormat>
  <Paragraphs>169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Trebuchet MS</vt:lpstr>
      <vt:lpstr>Berlin</vt:lpstr>
      <vt:lpstr>Client Principal in the wild</vt:lpstr>
      <vt:lpstr>help --&gt; about</vt:lpstr>
      <vt:lpstr>agenda</vt:lpstr>
      <vt:lpstr>disclaimer</vt:lpstr>
      <vt:lpstr>V11 ?</vt:lpstr>
      <vt:lpstr>Why do we need user authentication ?</vt:lpstr>
      <vt:lpstr>Why do we need user authentication ?</vt:lpstr>
      <vt:lpstr>authentication is not authorisation</vt:lpstr>
      <vt:lpstr>A short history : setuserid</vt:lpstr>
      <vt:lpstr>Setuserid : problems</vt:lpstr>
      <vt:lpstr>Setuserid : problems #2</vt:lpstr>
      <vt:lpstr>Enter client principal</vt:lpstr>
      <vt:lpstr>Enter client principal</vt:lpstr>
      <vt:lpstr>Using client principal</vt:lpstr>
      <vt:lpstr>Authentication systems</vt:lpstr>
      <vt:lpstr>domains</vt:lpstr>
      <vt:lpstr>Domain options</vt:lpstr>
      <vt:lpstr>Database options</vt:lpstr>
      <vt:lpstr>gotchas</vt:lpstr>
      <vt:lpstr>gotchas</vt:lpstr>
      <vt:lpstr>Best practices for password ? (user)</vt:lpstr>
      <vt:lpstr>PowerPoint Presentation</vt:lpstr>
      <vt:lpstr>Best practices for password ? (user)</vt:lpstr>
      <vt:lpstr>Best practices for password ? (user)</vt:lpstr>
      <vt:lpstr>Best practices for password ? (user)</vt:lpstr>
      <vt:lpstr>Best practices for password (system)</vt:lpstr>
      <vt:lpstr>Let’s do this</vt:lpstr>
      <vt:lpstr>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jmls</dc:creator>
  <cp:lastModifiedBy>jmls</cp:lastModifiedBy>
  <cp:revision>43</cp:revision>
  <dcterms:created xsi:type="dcterms:W3CDTF">2014-06-03T11:50:47Z</dcterms:created>
  <dcterms:modified xsi:type="dcterms:W3CDTF">2014-06-11T14:28:24Z</dcterms:modified>
</cp:coreProperties>
</file>