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1" r:id="rId1"/>
  </p:sldMasterIdLst>
  <p:notesMasterIdLst>
    <p:notesMasterId r:id="rId36"/>
  </p:notesMasterIdLst>
  <p:handoutMasterIdLst>
    <p:handoutMasterId r:id="rId37"/>
  </p:handoutMasterIdLst>
  <p:sldIdLst>
    <p:sldId id="1113" r:id="rId2"/>
    <p:sldId id="1165" r:id="rId3"/>
    <p:sldId id="1116" r:id="rId4"/>
    <p:sldId id="1149" r:id="rId5"/>
    <p:sldId id="1163" r:id="rId6"/>
    <p:sldId id="1138" r:id="rId7"/>
    <p:sldId id="1140" r:id="rId8"/>
    <p:sldId id="1139" r:id="rId9"/>
    <p:sldId id="1141" r:id="rId10"/>
    <p:sldId id="1159" r:id="rId11"/>
    <p:sldId id="1144" r:id="rId12"/>
    <p:sldId id="1155" r:id="rId13"/>
    <p:sldId id="1171" r:id="rId14"/>
    <p:sldId id="1151" r:id="rId15"/>
    <p:sldId id="1150" r:id="rId16"/>
    <p:sldId id="1153" r:id="rId17"/>
    <p:sldId id="1157" r:id="rId18"/>
    <p:sldId id="1166" r:id="rId19"/>
    <p:sldId id="1167" r:id="rId20"/>
    <p:sldId id="1169" r:id="rId21"/>
    <p:sldId id="1170" r:id="rId22"/>
    <p:sldId id="1156" r:id="rId23"/>
    <p:sldId id="1154" r:id="rId24"/>
    <p:sldId id="1158" r:id="rId25"/>
    <p:sldId id="1160" r:id="rId26"/>
    <p:sldId id="1145" r:id="rId27"/>
    <p:sldId id="1152" r:id="rId28"/>
    <p:sldId id="1168" r:id="rId29"/>
    <p:sldId id="1161" r:id="rId30"/>
    <p:sldId id="1162" r:id="rId31"/>
    <p:sldId id="1164" r:id="rId32"/>
    <p:sldId id="1147" r:id="rId33"/>
    <p:sldId id="1146" r:id="rId34"/>
    <p:sldId id="1137" r:id="rId35"/>
  </p:sldIdLst>
  <p:sldSz cx="9144000" cy="6858000" type="screen4x3"/>
  <p:notesSz cx="7027863" cy="9313863"/>
  <p:custDataLst>
    <p:tags r:id="rId38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9">
          <p15:clr>
            <a:srgbClr val="A4A3A4"/>
          </p15:clr>
        </p15:guide>
        <p15:guide id="2" orient="horz" pos="4212">
          <p15:clr>
            <a:srgbClr val="A4A3A4"/>
          </p15:clr>
        </p15:guide>
        <p15:guide id="3" orient="horz" pos="2314">
          <p15:clr>
            <a:srgbClr val="A4A3A4"/>
          </p15:clr>
        </p15:guide>
        <p15:guide id="4" orient="horz" pos="1994">
          <p15:clr>
            <a:srgbClr val="A4A3A4"/>
          </p15:clr>
        </p15:guide>
        <p15:guide id="5" orient="horz" pos="1942">
          <p15:clr>
            <a:srgbClr val="A4A3A4"/>
          </p15:clr>
        </p15:guide>
        <p15:guide id="6" pos="5526">
          <p15:clr>
            <a:srgbClr val="A4A3A4"/>
          </p15:clr>
        </p15:guide>
        <p15:guide id="7" pos="4814">
          <p15:clr>
            <a:srgbClr val="A4A3A4"/>
          </p15:clr>
        </p15:guide>
        <p15:guide id="8" pos="34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1" clrIdx="1"/>
  <p:cmAuthor id="2" name="Progress Software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101"/>
    <a:srgbClr val="FF7C00"/>
    <a:srgbClr val="6D6E71"/>
    <a:srgbClr val="24D997"/>
    <a:srgbClr val="23C78C"/>
    <a:srgbClr val="F199AE"/>
    <a:srgbClr val="A21636"/>
    <a:srgbClr val="FFD24F"/>
    <a:srgbClr val="FF82D4"/>
    <a:srgbClr val="FF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0" autoAdjust="0"/>
    <p:restoredTop sz="90966" autoAdjust="0"/>
  </p:normalViewPr>
  <p:slideViewPr>
    <p:cSldViewPr snapToGrid="0" showGuides="1">
      <p:cViewPr>
        <p:scale>
          <a:sx n="90" d="100"/>
          <a:sy n="90" d="100"/>
        </p:scale>
        <p:origin x="714" y="78"/>
      </p:cViewPr>
      <p:guideLst>
        <p:guide orient="horz" pos="269"/>
        <p:guide orient="horz" pos="4212"/>
        <p:guide orient="horz" pos="2314"/>
        <p:guide orient="horz" pos="1994"/>
        <p:guide orient="horz" pos="1942"/>
        <p:guide pos="5526"/>
        <p:guide pos="4814"/>
        <p:guide pos="348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-3696" y="-12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0546" y="6458893"/>
            <a:ext cx="1595605" cy="3013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73927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612" y="1600200"/>
            <a:ext cx="39131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1322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125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2" y="1535113"/>
            <a:ext cx="3914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612" y="2174875"/>
            <a:ext cx="3914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3543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354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60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975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6660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582613" y="2817092"/>
            <a:ext cx="819785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/>
          <p:cNvSpPr/>
          <p:nvPr userDrawn="1"/>
        </p:nvSpPr>
        <p:spPr bwMode="auto">
          <a:xfrm>
            <a:off x="0" y="6796424"/>
            <a:ext cx="9144000" cy="615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itle Placeholder 2"/>
          <p:cNvSpPr txBox="1">
            <a:spLocks/>
          </p:cNvSpPr>
          <p:nvPr userDrawn="1"/>
        </p:nvSpPr>
        <p:spPr>
          <a:xfrm>
            <a:off x="550863" y="3082925"/>
            <a:ext cx="8229600" cy="77325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3" y="3082925"/>
            <a:ext cx="8229600" cy="582613"/>
          </a:xfrm>
          <a:prstGeom prst="rect">
            <a:avLst/>
          </a:prstGeom>
        </p:spPr>
        <p:txBody>
          <a:bodyPr vert="horz"/>
          <a:lstStyle>
            <a:lvl1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-2"/>
            <a:ext cx="9144000" cy="500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575814" y="1135904"/>
            <a:ext cx="8432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i="0" dirty="0" smtClean="0">
                <a:latin typeface="Myriad Pro"/>
                <a:cs typeface="Myriad Pro"/>
              </a:rPr>
              <a:t>PUG Challenge Americas</a:t>
            </a:r>
          </a:p>
          <a:p>
            <a:pPr algn="l"/>
            <a:r>
              <a:rPr lang="en-US" sz="3600" i="0" dirty="0" smtClean="0">
                <a:latin typeface="Myriad Pro"/>
                <a:cs typeface="Myriad Pro"/>
              </a:rPr>
              <a:t>2014 – Westford, MA</a:t>
            </a:r>
            <a:endParaRPr lang="en-US" sz="3600" i="0" dirty="0">
              <a:latin typeface="Myriad Pro"/>
              <a:cs typeface="Myriad Pro"/>
            </a:endParaRPr>
          </a:p>
        </p:txBody>
      </p:sp>
      <p:pic>
        <p:nvPicPr>
          <p:cNvPr id="11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248942" y="788842"/>
            <a:ext cx="1498693" cy="202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87501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768126"/>
          </a:xfrm>
          <a:prstGeom prst="rect">
            <a:avLst/>
          </a:prstGeom>
          <a:gradFill flip="none" rotWithShape="1">
            <a:gsLst>
              <a:gs pos="60000">
                <a:schemeClr val="tx2"/>
              </a:gs>
              <a:gs pos="91000">
                <a:srgbClr val="FFFFFF"/>
              </a:gs>
            </a:gsLst>
            <a:lin ang="0" scaled="1"/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828" y="76908"/>
            <a:ext cx="7292397" cy="7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829" y="1004593"/>
            <a:ext cx="8475518" cy="4805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52405" y="6565084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972866" y="6465003"/>
            <a:ext cx="21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PUG Challenge Americas 2014</a:t>
            </a:r>
            <a:endParaRPr lang="en-US" sz="10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462953" y="0"/>
            <a:ext cx="570880" cy="77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/>
        </p:nvSpPr>
        <p:spPr bwMode="auto">
          <a:xfrm>
            <a:off x="0" y="6796424"/>
            <a:ext cx="9144000" cy="615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3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22" r:id="rId6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DIN-MediumAlternate"/>
          <a:ea typeface="+mj-ea"/>
          <a:cs typeface="DIN-MediumAlternate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DIN-MediumAlternate"/>
          <a:ea typeface="+mn-ea"/>
          <a:cs typeface="DIN-MediumAlternate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200" kern="1200">
          <a:solidFill>
            <a:schemeClr val="tx1"/>
          </a:solidFill>
          <a:latin typeface="DIN-MediumAlternate"/>
          <a:ea typeface="+mn-ea"/>
          <a:cs typeface="DIN-MediumAlternate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2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2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Mythology#cite_note-dundesintro-2" TargetMode="External"/><Relationship Id="rId13" Type="http://schemas.openxmlformats.org/officeDocument/2006/relationships/hyperlink" Target="http://en.wikipedia.org/wiki/History" TargetMode="External"/><Relationship Id="rId18" Type="http://schemas.openxmlformats.org/officeDocument/2006/relationships/hyperlink" Target="http://en.wikipedia.org/wiki/Religious" TargetMode="External"/><Relationship Id="rId26" Type="http://schemas.openxmlformats.org/officeDocument/2006/relationships/hyperlink" Target="http://en.wikipedia.org/wiki/Renaissance" TargetMode="External"/><Relationship Id="rId39" Type="http://schemas.openxmlformats.org/officeDocument/2006/relationships/hyperlink" Target="http://en.wikipedia.org/wiki/Mythopoeia" TargetMode="External"/><Relationship Id="rId3" Type="http://schemas.openxmlformats.org/officeDocument/2006/relationships/hyperlink" Target="http://en.wikipedia.org/wiki/Comparative_mythology" TargetMode="External"/><Relationship Id="rId21" Type="http://schemas.openxmlformats.org/officeDocument/2006/relationships/hyperlink" Target="http://en.wikipedia.org/wiki/Euhemerus" TargetMode="External"/><Relationship Id="rId34" Type="http://schemas.openxmlformats.org/officeDocument/2006/relationships/hyperlink" Target="http://en.wikipedia.org/wiki/James_Frazer" TargetMode="External"/><Relationship Id="rId42" Type="http://schemas.openxmlformats.org/officeDocument/2006/relationships/hyperlink" Target="http://en.wikipedia.org/wiki/Urban_legend" TargetMode="External"/><Relationship Id="rId7" Type="http://schemas.openxmlformats.org/officeDocument/2006/relationships/hyperlink" Target="http://en.wikipedia.org/wiki/Narrative" TargetMode="External"/><Relationship Id="rId12" Type="http://schemas.openxmlformats.org/officeDocument/2006/relationships/hyperlink" Target="http://en.wikipedia.org/wiki/Mythology#cite_note-4" TargetMode="External"/><Relationship Id="rId17" Type="http://schemas.openxmlformats.org/officeDocument/2006/relationships/hyperlink" Target="http://en.wikipedia.org/wiki/Myth_and_ritual" TargetMode="External"/><Relationship Id="rId25" Type="http://schemas.openxmlformats.org/officeDocument/2006/relationships/hyperlink" Target="http://en.wikipedia.org/wiki/Neoplatonists" TargetMode="External"/><Relationship Id="rId33" Type="http://schemas.openxmlformats.org/officeDocument/2006/relationships/hyperlink" Target="http://en.wikipedia.org/wiki/Ritual" TargetMode="External"/><Relationship Id="rId38" Type="http://schemas.openxmlformats.org/officeDocument/2006/relationships/hyperlink" Target="http://en.wikipedia.org/wiki/Monomyth" TargetMode="External"/><Relationship Id="rId2" Type="http://schemas.openxmlformats.org/officeDocument/2006/relationships/hyperlink" Target="http://en.wikipedia.org/wiki/Inca_mythology" TargetMode="External"/><Relationship Id="rId16" Type="http://schemas.openxmlformats.org/officeDocument/2006/relationships/hyperlink" Target="http://en.wikipedia.org/wiki/Mythopoeic_thought" TargetMode="External"/><Relationship Id="rId20" Type="http://schemas.openxmlformats.org/officeDocument/2006/relationships/hyperlink" Target="http://en.wikipedia.org/wiki/Greek_mythos" TargetMode="External"/><Relationship Id="rId29" Type="http://schemas.openxmlformats.org/officeDocument/2006/relationships/hyperlink" Target="http://en.wikipedia.org/wiki/Science" TargetMode="External"/><Relationship Id="rId41" Type="http://schemas.openxmlformats.org/officeDocument/2006/relationships/hyperlink" Target="http://en.wikipedia.org/wiki/Mang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Sacred" TargetMode="External"/><Relationship Id="rId11" Type="http://schemas.openxmlformats.org/officeDocument/2006/relationships/hyperlink" Target="http://en.wikipedia.org/wiki/Bruce_Lincoln" TargetMode="External"/><Relationship Id="rId24" Type="http://schemas.openxmlformats.org/officeDocument/2006/relationships/hyperlink" Target="http://en.wikipedia.org/wiki/Sallustius" TargetMode="External"/><Relationship Id="rId32" Type="http://schemas.openxmlformats.org/officeDocument/2006/relationships/hyperlink" Target="http://en.wikipedia.org/wiki/Magic_and_religion" TargetMode="External"/><Relationship Id="rId37" Type="http://schemas.openxmlformats.org/officeDocument/2006/relationships/hyperlink" Target="http://en.wikipedia.org/wiki/L%C3%A9vi-Strauss" TargetMode="External"/><Relationship Id="rId40" Type="http://schemas.openxmlformats.org/officeDocument/2006/relationships/hyperlink" Target="http://en.wikipedia.org/wiki/Fantasy_(genre)" TargetMode="External"/><Relationship Id="rId5" Type="http://schemas.openxmlformats.org/officeDocument/2006/relationships/hyperlink" Target="http://en.wikipedia.org/wiki/Alan_Dundes" TargetMode="External"/><Relationship Id="rId15" Type="http://schemas.openxmlformats.org/officeDocument/2006/relationships/hyperlink" Target="http://en.wikipedia.org/wiki/Allegory" TargetMode="External"/><Relationship Id="rId23" Type="http://schemas.openxmlformats.org/officeDocument/2006/relationships/hyperlink" Target="http://en.wikipedia.org/wiki/Phaedrus_(dialogue)" TargetMode="External"/><Relationship Id="rId28" Type="http://schemas.openxmlformats.org/officeDocument/2006/relationships/hyperlink" Target="http://en.wikipedia.org/wiki/Theologia_mythologica" TargetMode="External"/><Relationship Id="rId36" Type="http://schemas.openxmlformats.org/officeDocument/2006/relationships/hyperlink" Target="http://en.wikipedia.org/wiki/Joseph_Campbell" TargetMode="External"/><Relationship Id="rId10" Type="http://schemas.openxmlformats.org/officeDocument/2006/relationships/hyperlink" Target="http://en.wikipedia.org/wiki/Mythology#cite_note-Kirk-p57.2C74-3" TargetMode="External"/><Relationship Id="rId19" Type="http://schemas.openxmlformats.org/officeDocument/2006/relationships/hyperlink" Target="http://en.wikipedia.org/wiki/Pedagogy" TargetMode="External"/><Relationship Id="rId31" Type="http://schemas.openxmlformats.org/officeDocument/2006/relationships/hyperlink" Target="http://en.wikipedia.org/wiki/Max_M%C3%BCller" TargetMode="External"/><Relationship Id="rId4" Type="http://schemas.openxmlformats.org/officeDocument/2006/relationships/hyperlink" Target="http://en.wikipedia.org/wiki/Mythology#cite_note-Kirk-p8-1" TargetMode="External"/><Relationship Id="rId9" Type="http://schemas.openxmlformats.org/officeDocument/2006/relationships/hyperlink" Target="http://en.wikipedia.org/wiki/Traditional_story" TargetMode="External"/><Relationship Id="rId14" Type="http://schemas.openxmlformats.org/officeDocument/2006/relationships/hyperlink" Target="http://en.wikipedia.org/wiki/Euhemerism" TargetMode="External"/><Relationship Id="rId22" Type="http://schemas.openxmlformats.org/officeDocument/2006/relationships/hyperlink" Target="http://en.wikipedia.org/wiki/Plato" TargetMode="External"/><Relationship Id="rId27" Type="http://schemas.openxmlformats.org/officeDocument/2006/relationships/hyperlink" Target="http://en.wikipedia.org/wiki/Mythographers" TargetMode="External"/><Relationship Id="rId30" Type="http://schemas.openxmlformats.org/officeDocument/2006/relationships/hyperlink" Target="http://en.wikipedia.org/wiki/E._B._Tylor" TargetMode="External"/><Relationship Id="rId35" Type="http://schemas.openxmlformats.org/officeDocument/2006/relationships/hyperlink" Target="http://en.wikipedia.org/wiki/Jung" TargetMode="External"/><Relationship Id="rId43" Type="http://schemas.openxmlformats.org/officeDocument/2006/relationships/hyperlink" Target="http://en.wikipedia.org/wiki/Canon_(fiction)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Fairy_tales" TargetMode="External"/><Relationship Id="rId13" Type="http://schemas.openxmlformats.org/officeDocument/2006/relationships/hyperlink" Target="http://en.wikipedia.org/wiki/Group_(sociology)" TargetMode="External"/><Relationship Id="rId18" Type="http://schemas.openxmlformats.org/officeDocument/2006/relationships/hyperlink" Target="http://en.wikipedia.org/wiki/Mythology" TargetMode="External"/><Relationship Id="rId3" Type="http://schemas.openxmlformats.org/officeDocument/2006/relationships/hyperlink" Target="http://en.wikipedia.org/wiki/Music" TargetMode="External"/><Relationship Id="rId7" Type="http://schemas.openxmlformats.org/officeDocument/2006/relationships/hyperlink" Target="http://en.wikipedia.org/wiki/Popular_belief" TargetMode="External"/><Relationship Id="rId12" Type="http://schemas.openxmlformats.org/officeDocument/2006/relationships/hyperlink" Target="http://en.wikipedia.org/wiki/Subculture" TargetMode="External"/><Relationship Id="rId17" Type="http://schemas.openxmlformats.org/officeDocument/2006/relationships/hyperlink" Target="http://en.wikipedia.org/wiki/Folklore#cite_note-1" TargetMode="External"/><Relationship Id="rId2" Type="http://schemas.openxmlformats.org/officeDocument/2006/relationships/hyperlink" Target="http://en.wikipedia.org/wiki/Legend" TargetMode="External"/><Relationship Id="rId16" Type="http://schemas.openxmlformats.org/officeDocument/2006/relationships/hyperlink" Target="http://en.wikipedia.org/wiki/Athenaeum_(magazine)" TargetMode="External"/><Relationship Id="rId20" Type="http://schemas.openxmlformats.org/officeDocument/2006/relationships/hyperlink" Target="http://en.wikipedia.org/wiki/Motif_(folkloristics)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Joke" TargetMode="External"/><Relationship Id="rId11" Type="http://schemas.openxmlformats.org/officeDocument/2006/relationships/hyperlink" Target="http://en.wikipedia.org/wiki/Tradition" TargetMode="External"/><Relationship Id="rId5" Type="http://schemas.openxmlformats.org/officeDocument/2006/relationships/hyperlink" Target="http://en.wikipedia.org/wiki/Proverb" TargetMode="External"/><Relationship Id="rId15" Type="http://schemas.openxmlformats.org/officeDocument/2006/relationships/hyperlink" Target="http://en.wikipedia.org/wiki/William_Thoms" TargetMode="External"/><Relationship Id="rId10" Type="http://schemas.openxmlformats.org/officeDocument/2006/relationships/hyperlink" Target="http://en.wikipedia.org/wiki/Tall_tales" TargetMode="External"/><Relationship Id="rId19" Type="http://schemas.openxmlformats.org/officeDocument/2006/relationships/hyperlink" Target="http://en.wikipedia.org/wiki/Stith_Thompson" TargetMode="External"/><Relationship Id="rId4" Type="http://schemas.openxmlformats.org/officeDocument/2006/relationships/hyperlink" Target="http://en.wikipedia.org/wiki/Oral_history" TargetMode="External"/><Relationship Id="rId9" Type="http://schemas.openxmlformats.org/officeDocument/2006/relationships/hyperlink" Target="http://en.wikipedia.org/wiki/Narrative" TargetMode="External"/><Relationship Id="rId14" Type="http://schemas.openxmlformats.org/officeDocument/2006/relationships/hyperlink" Target="http://en.wikipedia.org/wiki/Folkloristic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2613" y="3082925"/>
            <a:ext cx="8229600" cy="89640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The Progress Myth Detectives</a:t>
            </a:r>
            <a:endParaRPr lang="en-US" dirty="0">
              <a:solidFill>
                <a:srgbClr val="191919"/>
              </a:solidFill>
              <a:latin typeface="DIN-RegularAlternate" charset="0"/>
              <a:ea typeface="DIN-RegularAlternate" charset="0"/>
              <a:cs typeface="DIN-RegularAlternate" charset="0"/>
              <a:sym typeface="DIN-RegularAlternate" charset="0"/>
            </a:endParaRP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655109" y="4787377"/>
            <a:ext cx="65258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Presented by:</a:t>
            </a:r>
            <a:r>
              <a:rPr lang="en-US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 Dan Foreman (danf@prodb.com)</a:t>
            </a:r>
            <a:endParaRPr lang="en-US" dirty="0">
              <a:solidFill>
                <a:srgbClr val="191919"/>
              </a:solidFill>
              <a:latin typeface="DIN-RegularAlternate" charset="0"/>
              <a:ea typeface="DIN-RegularAlternate" charset="0"/>
              <a:cs typeface="DIN-RegularAlternate" charset="0"/>
              <a:sym typeface="DIN-RegularAlternate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4" y="5278966"/>
            <a:ext cx="2286000" cy="43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66936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Mentors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4" y="821146"/>
            <a:ext cx="4384162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5341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– Dan Foreman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Progress User since 1984</a:t>
            </a:r>
          </a:p>
          <a:p>
            <a:r>
              <a:rPr lang="en-US" dirty="0"/>
              <a:t>Author of several Progress related Publications</a:t>
            </a:r>
          </a:p>
          <a:p>
            <a:pPr lvl="1"/>
            <a:r>
              <a:rPr lang="en-US" b="1" i="1" dirty="0"/>
              <a:t>Progress Performance Tuning Guide</a:t>
            </a:r>
          </a:p>
          <a:p>
            <a:pPr lvl="1"/>
            <a:r>
              <a:rPr lang="en-US" b="1" i="1" dirty="0"/>
              <a:t>Progress Database Administration Guide</a:t>
            </a:r>
          </a:p>
          <a:p>
            <a:pPr lvl="1"/>
            <a:r>
              <a:rPr lang="en-US" b="1" i="1" dirty="0"/>
              <a:t>Progress VST &amp; System Tables</a:t>
            </a:r>
          </a:p>
          <a:p>
            <a:r>
              <a:rPr lang="en-US" dirty="0"/>
              <a:t>Author of several useful Progress DBA Tools</a:t>
            </a:r>
          </a:p>
          <a:p>
            <a:pPr lvl="1"/>
            <a:r>
              <a:rPr lang="en-US" b="1" i="1" dirty="0"/>
              <a:t>ProMonitor &amp; ProCheck &amp; LockMon</a:t>
            </a:r>
          </a:p>
          <a:p>
            <a:pPr lvl="1"/>
            <a:r>
              <a:rPr lang="en-US" b="1" i="1" dirty="0"/>
              <a:t>Pro </a:t>
            </a:r>
            <a:r>
              <a:rPr lang="en-US" b="1" i="1" dirty="0" err="1"/>
              <a:t>Dump&amp;Load</a:t>
            </a:r>
            <a:endParaRPr lang="en-US" b="1" i="1" dirty="0"/>
          </a:p>
          <a:p>
            <a:pPr lvl="1"/>
            <a:r>
              <a:rPr lang="en-US" b="1" i="1" dirty="0"/>
              <a:t>Balanced Benchmark</a:t>
            </a:r>
          </a:p>
          <a:p>
            <a:r>
              <a:rPr lang="en-US" dirty="0"/>
              <a:t>Basketball &amp; Bicycle Fanatic…which sometimes leads to unexpected trips to the Emergency Room</a:t>
            </a:r>
          </a:p>
        </p:txBody>
      </p:sp>
    </p:spTree>
    <p:extLst>
      <p:ext uri="{BB962C8B-B14F-4D97-AF65-F5344CB8AC3E}">
        <p14:creationId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37160"/>
            <a:ext cx="4361092" cy="29946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140" y="3211829"/>
            <a:ext cx="4480558" cy="33604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30" y="137160"/>
            <a:ext cx="3992880" cy="29946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" y="3263264"/>
            <a:ext cx="4411980" cy="330898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8014915" y="3450866"/>
            <a:ext cx="588396" cy="66791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243638" y="55659"/>
            <a:ext cx="604299" cy="75537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5313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" y="5166360"/>
            <a:ext cx="3143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/>
              <a:t>My New Wheels</a:t>
            </a:r>
          </a:p>
          <a:p>
            <a:pPr>
              <a:spcBef>
                <a:spcPts val="0"/>
              </a:spcBef>
            </a:pPr>
            <a:r>
              <a:rPr lang="en-US" sz="1600" i="0" dirty="0" smtClean="0"/>
              <a:t>(so I won’t fall over)</a:t>
            </a:r>
            <a:endParaRPr lang="en-US" sz="1600" i="0" dirty="0"/>
          </a:p>
        </p:txBody>
      </p:sp>
    </p:spTree>
    <p:extLst>
      <p:ext uri="{BB962C8B-B14F-4D97-AF65-F5344CB8AC3E}">
        <p14:creationId xmlns:p14="http://schemas.microsoft.com/office/powerpoint/2010/main" val="17932361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Wikipedia definition of Mythology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37235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800" dirty="0"/>
              <a:t>The term </a:t>
            </a:r>
            <a:r>
              <a:rPr lang="en-US" sz="2800" b="1" dirty="0"/>
              <a:t>mythology</a:t>
            </a:r>
            <a:r>
              <a:rPr lang="en-US" sz="2800" dirty="0"/>
              <a:t> can refer either to a collection of myths (a </a:t>
            </a:r>
            <a:r>
              <a:rPr lang="en-US" sz="2800" b="1" dirty="0"/>
              <a:t>mythos</a:t>
            </a:r>
            <a:r>
              <a:rPr lang="en-US" sz="2800" dirty="0"/>
              <a:t>, e.g., </a:t>
            </a:r>
            <a:r>
              <a:rPr lang="en-US" sz="2800" dirty="0">
                <a:hlinkClick r:id="rId2" tooltip="Inca mythology"/>
              </a:rPr>
              <a:t>Inca mythology</a:t>
            </a:r>
            <a:r>
              <a:rPr lang="en-US" sz="2800" dirty="0"/>
              <a:t>) or to the study of myths (</a:t>
            </a:r>
            <a:r>
              <a:rPr lang="en-US" sz="2800" dirty="0" err="1"/>
              <a:t>e.g.,</a:t>
            </a:r>
            <a:r>
              <a:rPr lang="en-US" sz="2800" dirty="0" err="1">
                <a:hlinkClick r:id="rId3" tooltip="Comparative mythology"/>
              </a:rPr>
              <a:t>comparative</a:t>
            </a:r>
            <a:r>
              <a:rPr lang="en-US" sz="2800" dirty="0">
                <a:hlinkClick r:id="rId3" tooltip="Comparative mythology"/>
              </a:rPr>
              <a:t> mythology</a:t>
            </a:r>
            <a:r>
              <a:rPr lang="en-US" sz="2800" dirty="0"/>
              <a:t>).</a:t>
            </a:r>
            <a:r>
              <a:rPr lang="en-US" sz="2800" baseline="30000" dirty="0">
                <a:hlinkClick r:id="rId4"/>
              </a:rPr>
              <a:t>[1]</a:t>
            </a:r>
            <a:r>
              <a:rPr lang="en-US" sz="2800" dirty="0"/>
              <a:t> According </a:t>
            </a:r>
            <a:r>
              <a:rPr lang="en-US" sz="2800" dirty="0" err="1"/>
              <a:t>to</a:t>
            </a:r>
            <a:r>
              <a:rPr lang="en-US" sz="2800" dirty="0" err="1">
                <a:hlinkClick r:id="rId5" tooltip="Alan Dundes"/>
              </a:rPr>
              <a:t>Alan</a:t>
            </a:r>
            <a:r>
              <a:rPr lang="en-US" sz="2800" dirty="0">
                <a:hlinkClick r:id="rId5" tooltip="Alan Dundes"/>
              </a:rPr>
              <a:t> </a:t>
            </a:r>
            <a:r>
              <a:rPr lang="en-US" sz="2800" dirty="0" err="1">
                <a:hlinkClick r:id="rId5" tooltip="Alan Dundes"/>
              </a:rPr>
              <a:t>Dundes</a:t>
            </a:r>
            <a:r>
              <a:rPr lang="en-US" sz="2800" dirty="0"/>
              <a:t>, a </a:t>
            </a:r>
            <a:r>
              <a:rPr lang="en-US" sz="2800" b="1" dirty="0"/>
              <a:t>myth</a:t>
            </a:r>
            <a:r>
              <a:rPr lang="en-US" sz="2800" dirty="0"/>
              <a:t> is a </a:t>
            </a:r>
            <a:r>
              <a:rPr lang="en-US" sz="2800" dirty="0" err="1">
                <a:hlinkClick r:id="rId6" tooltip="Sacred"/>
              </a:rPr>
              <a:t>sacred</a:t>
            </a:r>
            <a:r>
              <a:rPr lang="en-US" sz="2800" dirty="0" err="1">
                <a:hlinkClick r:id="rId7" tooltip="Narrative"/>
              </a:rPr>
              <a:t>narrative</a:t>
            </a:r>
            <a:r>
              <a:rPr lang="en-US" sz="2800" dirty="0"/>
              <a:t> explaining how the world and humankind assumed their present form,</a:t>
            </a:r>
            <a:r>
              <a:rPr lang="en-US" sz="2800" baseline="30000" dirty="0">
                <a:hlinkClick r:id="rId8"/>
              </a:rPr>
              <a:t>[2]</a:t>
            </a:r>
            <a:r>
              <a:rPr lang="en-US" sz="2800" dirty="0"/>
              <a:t>although, in a very broad sense, the word can refer to any </a:t>
            </a:r>
            <a:r>
              <a:rPr lang="en-US" sz="2800" dirty="0">
                <a:hlinkClick r:id="rId9" tooltip="Traditional story"/>
              </a:rPr>
              <a:t>traditional story</a:t>
            </a:r>
            <a:r>
              <a:rPr lang="en-US" sz="2800" dirty="0"/>
              <a:t>.</a:t>
            </a:r>
            <a:r>
              <a:rPr lang="en-US" sz="2800" baseline="30000" dirty="0">
                <a:hlinkClick r:id="rId10"/>
              </a:rPr>
              <a:t>[3]</a:t>
            </a:r>
            <a:r>
              <a:rPr lang="en-US" sz="2800" dirty="0"/>
              <a:t> </a:t>
            </a:r>
            <a:r>
              <a:rPr lang="en-US" sz="2800" dirty="0">
                <a:hlinkClick r:id="rId11" tooltip="Bruce Lincoln"/>
              </a:rPr>
              <a:t>Bruce Lincoln</a:t>
            </a:r>
            <a:r>
              <a:rPr lang="en-US" sz="2800" dirty="0"/>
              <a:t> defines myth as "ideology in narrative form".</a:t>
            </a:r>
            <a:r>
              <a:rPr lang="en-US" sz="2800" baseline="30000" dirty="0">
                <a:hlinkClick r:id="rId12"/>
              </a:rPr>
              <a:t>[4]</a:t>
            </a:r>
            <a:r>
              <a:rPr lang="en-US" sz="2800" dirty="0"/>
              <a:t> Myths may arise as either </a:t>
            </a:r>
            <a:r>
              <a:rPr lang="en-US" sz="2800" dirty="0">
                <a:hlinkClick r:id="rId13" tooltip="History"/>
              </a:rPr>
              <a:t>truthful depictions</a:t>
            </a:r>
            <a:r>
              <a:rPr lang="en-US" sz="2800" dirty="0"/>
              <a:t> </a:t>
            </a:r>
            <a:r>
              <a:rPr lang="en-US" sz="2800" dirty="0" err="1"/>
              <a:t>or</a:t>
            </a:r>
            <a:r>
              <a:rPr lang="en-US" sz="2800" dirty="0" err="1">
                <a:hlinkClick r:id="rId14" tooltip="Euhemerism"/>
              </a:rPr>
              <a:t>overelaborated</a:t>
            </a:r>
            <a:r>
              <a:rPr lang="en-US" sz="2800" dirty="0">
                <a:hlinkClick r:id="rId14" tooltip="Euhemerism"/>
              </a:rPr>
              <a:t> accounts</a:t>
            </a:r>
            <a:r>
              <a:rPr lang="en-US" sz="2800" dirty="0"/>
              <a:t> of historical events, as </a:t>
            </a:r>
            <a:r>
              <a:rPr lang="en-US" sz="2800" dirty="0">
                <a:hlinkClick r:id="rId15" tooltip="Allegory"/>
              </a:rPr>
              <a:t>allegory</a:t>
            </a:r>
            <a:r>
              <a:rPr lang="en-US" sz="2800" dirty="0"/>
              <a:t> for or </a:t>
            </a:r>
            <a:r>
              <a:rPr lang="en-US" sz="2800" dirty="0" err="1">
                <a:hlinkClick r:id="rId16" tooltip="Mythopoeic thought"/>
              </a:rPr>
              <a:t>personification</a:t>
            </a:r>
            <a:r>
              <a:rPr lang="en-US" sz="2800" dirty="0" err="1"/>
              <a:t>of</a:t>
            </a:r>
            <a:r>
              <a:rPr lang="en-US" sz="2800" dirty="0"/>
              <a:t> natural phenomena, or as </a:t>
            </a:r>
            <a:r>
              <a:rPr lang="en-US" sz="2800" dirty="0" err="1"/>
              <a:t>an</a:t>
            </a:r>
            <a:r>
              <a:rPr lang="en-US" sz="2800" dirty="0" err="1">
                <a:hlinkClick r:id="rId17" tooltip="Myth and ritual"/>
              </a:rPr>
              <a:t>explanation</a:t>
            </a:r>
            <a:r>
              <a:rPr lang="en-US" sz="2800" dirty="0">
                <a:hlinkClick r:id="rId17" tooltip="Myth and ritual"/>
              </a:rPr>
              <a:t> of ritual</a:t>
            </a:r>
            <a:r>
              <a:rPr lang="en-US" sz="2800" dirty="0"/>
              <a:t>. They are used to convey </a:t>
            </a:r>
            <a:r>
              <a:rPr lang="en-US" sz="2800" dirty="0">
                <a:hlinkClick r:id="rId18" tooltip="Religious"/>
              </a:rPr>
              <a:t>religious</a:t>
            </a:r>
            <a:r>
              <a:rPr lang="en-US" sz="2800" dirty="0"/>
              <a:t> or idealized experience, to establish behavioral models, and to </a:t>
            </a:r>
            <a:r>
              <a:rPr lang="en-US" sz="2800" dirty="0">
                <a:hlinkClick r:id="rId19" tooltip="Pedagogy"/>
              </a:rPr>
              <a:t>teach</a:t>
            </a:r>
            <a:r>
              <a:rPr lang="en-US" sz="2800" dirty="0"/>
              <a:t>. Early rival classifications of </a:t>
            </a:r>
            <a:r>
              <a:rPr lang="en-US" sz="2800" dirty="0">
                <a:hlinkClick r:id="rId20" tooltip="Greek mythos"/>
              </a:rPr>
              <a:t>Greek mythos</a:t>
            </a:r>
            <a:r>
              <a:rPr lang="en-US" sz="2800" dirty="0"/>
              <a:t> by </a:t>
            </a:r>
            <a:r>
              <a:rPr lang="en-US" sz="2800" dirty="0" err="1">
                <a:hlinkClick r:id="rId21" tooltip="Euhemerus"/>
              </a:rPr>
              <a:t>Euhemerus</a:t>
            </a:r>
            <a:r>
              <a:rPr lang="en-US" sz="2800" dirty="0" err="1"/>
              <a:t>,</a:t>
            </a:r>
            <a:r>
              <a:rPr lang="en-US" sz="2800" dirty="0" err="1">
                <a:hlinkClick r:id="rId22" tooltip="Plato"/>
              </a:rPr>
              <a:t>Plato</a:t>
            </a:r>
            <a:r>
              <a:rPr lang="en-US" sz="2800" dirty="0" err="1"/>
              <a:t>'s</a:t>
            </a:r>
            <a:r>
              <a:rPr lang="en-US" sz="2800" dirty="0"/>
              <a:t> </a:t>
            </a:r>
            <a:r>
              <a:rPr lang="en-US" sz="2800" i="1" dirty="0">
                <a:hlinkClick r:id="rId23" tooltip="Phaedrus (dialogue)"/>
              </a:rPr>
              <a:t>Phaedrus</a:t>
            </a:r>
            <a:r>
              <a:rPr lang="en-US" sz="2800" dirty="0"/>
              <a:t>, and </a:t>
            </a:r>
            <a:r>
              <a:rPr lang="en-US" sz="2800" dirty="0" err="1">
                <a:hlinkClick r:id="rId24" tooltip="Sallustius"/>
              </a:rPr>
              <a:t>Sallustius</a:t>
            </a:r>
            <a:r>
              <a:rPr lang="en-US" sz="2800" dirty="0"/>
              <a:t> were developed by the </a:t>
            </a:r>
            <a:r>
              <a:rPr lang="en-US" sz="2800" dirty="0" err="1">
                <a:hlinkClick r:id="rId25" tooltip="Neoplatonists"/>
              </a:rPr>
              <a:t>neoplatonists</a:t>
            </a:r>
            <a:r>
              <a:rPr lang="en-US" sz="2800" dirty="0"/>
              <a:t> and revived by </a:t>
            </a:r>
            <a:r>
              <a:rPr lang="en-US" sz="2800" dirty="0">
                <a:hlinkClick r:id="rId26" tooltip="Renaissance"/>
              </a:rPr>
              <a:t>Renaissance</a:t>
            </a:r>
            <a:r>
              <a:rPr lang="en-US" sz="2800" dirty="0"/>
              <a:t> </a:t>
            </a:r>
            <a:r>
              <a:rPr lang="en-US" sz="2800" dirty="0" err="1">
                <a:hlinkClick r:id="rId27" tooltip="Mythographers"/>
              </a:rPr>
              <a:t>mythographers</a:t>
            </a:r>
            <a:r>
              <a:rPr lang="en-US" sz="2800" dirty="0"/>
              <a:t> as in the </a:t>
            </a:r>
            <a:r>
              <a:rPr lang="en-US" sz="2800" i="1" dirty="0" err="1">
                <a:hlinkClick r:id="rId28" tooltip="Theologia mythologica"/>
              </a:rPr>
              <a:t>Theologia</a:t>
            </a:r>
            <a:r>
              <a:rPr lang="en-US" sz="2800" i="1" dirty="0">
                <a:hlinkClick r:id="rId28" tooltip="Theologia mythologica"/>
              </a:rPr>
              <a:t> </a:t>
            </a:r>
            <a:r>
              <a:rPr lang="en-US" sz="2800" i="1" dirty="0" err="1">
                <a:hlinkClick r:id="rId28" tooltip="Theologia mythologica"/>
              </a:rPr>
              <a:t>mythologica</a:t>
            </a:r>
            <a:r>
              <a:rPr lang="en-US" sz="2800" dirty="0"/>
              <a:t>(1532). Nineteenth-century </a:t>
            </a:r>
            <a:r>
              <a:rPr lang="en-US" sz="2800" dirty="0">
                <a:hlinkClick r:id="rId3" tooltip="Comparative mythology"/>
              </a:rPr>
              <a:t>comparative mythology</a:t>
            </a:r>
            <a:r>
              <a:rPr lang="en-US" sz="2800" dirty="0"/>
              <a:t> reinterpreted myth as evolution toward </a:t>
            </a:r>
            <a:r>
              <a:rPr lang="en-US" sz="2800" dirty="0">
                <a:hlinkClick r:id="rId29" tooltip="Science"/>
              </a:rPr>
              <a:t>science</a:t>
            </a:r>
            <a:r>
              <a:rPr lang="en-US" sz="2800" dirty="0"/>
              <a:t> (</a:t>
            </a:r>
            <a:r>
              <a:rPr lang="en-US" sz="2800" dirty="0">
                <a:hlinkClick r:id="rId30" tooltip="E. B. Tylor"/>
              </a:rPr>
              <a:t>E. B. Tylor</a:t>
            </a:r>
            <a:r>
              <a:rPr lang="en-US" sz="2800" dirty="0"/>
              <a:t>), "disease of language" (</a:t>
            </a:r>
            <a:r>
              <a:rPr lang="en-US" sz="2800" dirty="0">
                <a:hlinkClick r:id="rId31" tooltip="Max Müller"/>
              </a:rPr>
              <a:t>Max Müller</a:t>
            </a:r>
            <a:r>
              <a:rPr lang="en-US" sz="2800" dirty="0"/>
              <a:t>), or misinterpretation of </a:t>
            </a:r>
            <a:r>
              <a:rPr lang="en-US" sz="2800" dirty="0">
                <a:hlinkClick r:id="rId32" tooltip="Magic and religion"/>
              </a:rPr>
              <a:t>magical</a:t>
            </a:r>
            <a:r>
              <a:rPr lang="en-US" sz="2800" dirty="0"/>
              <a:t> </a:t>
            </a:r>
            <a:r>
              <a:rPr lang="en-US" sz="2800" dirty="0">
                <a:hlinkClick r:id="rId33" tooltip="Ritual"/>
              </a:rPr>
              <a:t>ritual</a:t>
            </a:r>
            <a:r>
              <a:rPr lang="en-US" sz="2800" dirty="0"/>
              <a:t> (</a:t>
            </a:r>
            <a:r>
              <a:rPr lang="en-US" sz="2800" dirty="0">
                <a:hlinkClick r:id="rId34" tooltip="James Frazer"/>
              </a:rPr>
              <a:t>James Frazer</a:t>
            </a:r>
            <a:r>
              <a:rPr lang="en-US" sz="2800" dirty="0"/>
              <a:t>). Later interpretations rejected opposition between myth and science, such as </a:t>
            </a:r>
            <a:r>
              <a:rPr lang="en-US" sz="2800" dirty="0" err="1">
                <a:hlinkClick r:id="rId35" tooltip="Jung"/>
              </a:rPr>
              <a:t>Jungian</a:t>
            </a:r>
            <a:r>
              <a:rPr lang="en-US" sz="2800" dirty="0" err="1"/>
              <a:t>archetypes</a:t>
            </a:r>
            <a:r>
              <a:rPr lang="en-US" sz="2800" dirty="0"/>
              <a:t>, </a:t>
            </a:r>
            <a:r>
              <a:rPr lang="en-US" sz="2800" dirty="0">
                <a:hlinkClick r:id="rId36" tooltip="Joseph Campbell"/>
              </a:rPr>
              <a:t>Joseph Campbell</a:t>
            </a:r>
            <a:r>
              <a:rPr lang="en-US" sz="2800" dirty="0"/>
              <a:t>'s "metaphor of spiritual potentiality", or </a:t>
            </a:r>
            <a:r>
              <a:rPr lang="en-US" sz="2800" dirty="0">
                <a:hlinkClick r:id="rId37" tooltip="Lévi-Strauss"/>
              </a:rPr>
              <a:t>Lévi-Strauss</a:t>
            </a:r>
            <a:r>
              <a:rPr lang="en-US" sz="2800" dirty="0"/>
              <a:t>'s fixed mental architecture. Tension between Campbell's comparative search for </a:t>
            </a:r>
            <a:r>
              <a:rPr lang="en-US" sz="2800" dirty="0" err="1">
                <a:hlinkClick r:id="rId38" tooltip="Monomyth"/>
              </a:rPr>
              <a:t>monomyth</a:t>
            </a:r>
            <a:r>
              <a:rPr lang="en-US" sz="2800" dirty="0"/>
              <a:t> or Ur-myth and anthropological mythologists' skepticism of universal origin has marked the 20th century. Further, modern </a:t>
            </a:r>
            <a:r>
              <a:rPr lang="en-US" sz="2800" dirty="0">
                <a:hlinkClick r:id="rId39" tooltip="Mythopoeia"/>
              </a:rPr>
              <a:t>mythopoeia</a:t>
            </a:r>
            <a:r>
              <a:rPr lang="en-US" sz="2800" dirty="0"/>
              <a:t> such as </a:t>
            </a:r>
            <a:r>
              <a:rPr lang="en-US" sz="2800" dirty="0">
                <a:hlinkClick r:id="rId40" tooltip="Fantasy (genre)"/>
              </a:rPr>
              <a:t>fantasy novels</a:t>
            </a:r>
            <a:r>
              <a:rPr lang="en-US" sz="2800" dirty="0"/>
              <a:t>, </a:t>
            </a:r>
            <a:r>
              <a:rPr lang="en-US" sz="2800" dirty="0">
                <a:hlinkClick r:id="rId41" tooltip="Manga"/>
              </a:rPr>
              <a:t>manga</a:t>
            </a:r>
            <a:r>
              <a:rPr lang="en-US" sz="2800" dirty="0"/>
              <a:t>, and </a:t>
            </a:r>
            <a:r>
              <a:rPr lang="en-US" sz="2800" dirty="0">
                <a:hlinkClick r:id="rId42" tooltip="Urban legend"/>
              </a:rPr>
              <a:t>urban legend</a:t>
            </a:r>
            <a:r>
              <a:rPr lang="en-US" sz="2800" dirty="0"/>
              <a:t>, with many competing </a:t>
            </a:r>
            <a:r>
              <a:rPr lang="en-US" sz="2800" dirty="0">
                <a:hlinkClick r:id="rId43" tooltip="Canon (fiction)"/>
              </a:rPr>
              <a:t>artificial mythoi</a:t>
            </a:r>
            <a:r>
              <a:rPr lang="en-US" sz="2800" dirty="0"/>
              <a:t> acknowledged as fiction, supports the idea of myth as ongoing social practice.</a:t>
            </a:r>
          </a:p>
        </p:txBody>
      </p:sp>
    </p:spTree>
    <p:extLst>
      <p:ext uri="{BB962C8B-B14F-4D97-AF65-F5344CB8AC3E}">
        <p14:creationId xmlns:p14="http://schemas.microsoft.com/office/powerpoint/2010/main" val="31798013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Dictinary.com definition of Mythology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traditional story, esp. one concerning the early history of a people or explaining some natural or social phenomenon, and typically involving supernatural beings or events</a:t>
            </a:r>
          </a:p>
          <a:p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a widely held but false belief or idea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99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Wikipedia definition of Folklore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9" y="1004593"/>
            <a:ext cx="8475518" cy="51815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Folklore</a:t>
            </a:r>
            <a:r>
              <a:rPr lang="en-US" dirty="0"/>
              <a:t> (or </a:t>
            </a:r>
            <a:r>
              <a:rPr lang="en-US" b="1" dirty="0"/>
              <a:t>lore</a:t>
            </a:r>
            <a:r>
              <a:rPr lang="en-US" dirty="0"/>
              <a:t>) consists of </a:t>
            </a:r>
            <a:r>
              <a:rPr lang="en-US" dirty="0">
                <a:hlinkClick r:id="rId2" tooltip="Legend"/>
              </a:rPr>
              <a:t>legends</a:t>
            </a:r>
            <a:r>
              <a:rPr lang="en-US" dirty="0"/>
              <a:t>, </a:t>
            </a:r>
            <a:r>
              <a:rPr lang="en-US" dirty="0">
                <a:hlinkClick r:id="rId3" tooltip="Music"/>
              </a:rPr>
              <a:t>music</a:t>
            </a:r>
            <a:r>
              <a:rPr lang="en-US" dirty="0"/>
              <a:t>, </a:t>
            </a:r>
            <a:r>
              <a:rPr lang="en-US" dirty="0">
                <a:hlinkClick r:id="rId4" tooltip="Oral history"/>
              </a:rPr>
              <a:t>oral history</a:t>
            </a:r>
            <a:r>
              <a:rPr lang="en-US" dirty="0"/>
              <a:t>, </a:t>
            </a:r>
            <a:r>
              <a:rPr lang="en-US" dirty="0">
                <a:hlinkClick r:id="rId5" tooltip="Proverb"/>
              </a:rPr>
              <a:t>proverbs</a:t>
            </a:r>
            <a:r>
              <a:rPr lang="en-US" dirty="0"/>
              <a:t>, </a:t>
            </a:r>
            <a:r>
              <a:rPr lang="en-US" dirty="0">
                <a:hlinkClick r:id="rId6" tooltip="Joke"/>
              </a:rPr>
              <a:t>jokes</a:t>
            </a:r>
            <a:r>
              <a:rPr lang="en-US" dirty="0"/>
              <a:t>, </a:t>
            </a:r>
            <a:r>
              <a:rPr lang="en-US" dirty="0">
                <a:hlinkClick r:id="rId7" tooltip="Popular belief"/>
              </a:rPr>
              <a:t>popular beliefs</a:t>
            </a:r>
            <a:r>
              <a:rPr lang="en-US" dirty="0"/>
              <a:t>, </a:t>
            </a:r>
            <a:r>
              <a:rPr lang="en-US" dirty="0">
                <a:hlinkClick r:id="rId8" tooltip="Fairy tales"/>
              </a:rPr>
              <a:t>fairy tales</a:t>
            </a:r>
            <a:r>
              <a:rPr lang="en-US" dirty="0"/>
              <a:t>, </a:t>
            </a:r>
            <a:r>
              <a:rPr lang="en-US" dirty="0">
                <a:hlinkClick r:id="rId9" tooltip="Narrative"/>
              </a:rPr>
              <a:t>stories</a:t>
            </a:r>
            <a:r>
              <a:rPr lang="en-US" dirty="0"/>
              <a:t>, </a:t>
            </a:r>
            <a:r>
              <a:rPr lang="en-US" dirty="0">
                <a:hlinkClick r:id="rId10" tooltip="Tall tales"/>
              </a:rPr>
              <a:t>tall tales</a:t>
            </a:r>
            <a:r>
              <a:rPr lang="en-US" dirty="0"/>
              <a:t>, and customs included in the </a:t>
            </a:r>
            <a:r>
              <a:rPr lang="en-US" dirty="0">
                <a:hlinkClick r:id="rId11" tooltip="Tradition"/>
              </a:rPr>
              <a:t>traditions</a:t>
            </a:r>
            <a:r>
              <a:rPr lang="en-US" dirty="0"/>
              <a:t> of a culture, </a:t>
            </a:r>
            <a:r>
              <a:rPr lang="en-US" dirty="0">
                <a:hlinkClick r:id="rId12" tooltip="Subculture"/>
              </a:rPr>
              <a:t>subculture</a:t>
            </a:r>
            <a:r>
              <a:rPr lang="en-US" dirty="0"/>
              <a:t>, or </a:t>
            </a:r>
            <a:r>
              <a:rPr lang="en-US" dirty="0">
                <a:hlinkClick r:id="rId13" tooltip="Group (sociology)"/>
              </a:rPr>
              <a:t>group</a:t>
            </a:r>
            <a:r>
              <a:rPr lang="en-US" dirty="0"/>
              <a:t>. It also includes the set of practices through which those expressive genres are shared. The </a:t>
            </a:r>
            <a:r>
              <a:rPr lang="en-US" dirty="0">
                <a:hlinkClick r:id="rId14" tooltip="Folkloristics"/>
              </a:rPr>
              <a:t>study of folklore</a:t>
            </a:r>
            <a:r>
              <a:rPr lang="en-US" dirty="0"/>
              <a:t> is sometimes called </a:t>
            </a:r>
            <a:r>
              <a:rPr lang="en-US" dirty="0" err="1">
                <a:hlinkClick r:id="rId14" tooltip="Folkloristics"/>
              </a:rPr>
              <a:t>folkloristics</a:t>
            </a:r>
            <a:r>
              <a:rPr lang="en-US" dirty="0"/>
              <a:t>, and people who study folklore are sometimes referred to as "folklorists". The English antiquarian </a:t>
            </a:r>
            <a:r>
              <a:rPr lang="en-US" dirty="0">
                <a:hlinkClick r:id="rId15" tooltip="William Thoms"/>
              </a:rPr>
              <a:t>William </a:t>
            </a:r>
            <a:r>
              <a:rPr lang="en-US" dirty="0" err="1">
                <a:hlinkClick r:id="rId15" tooltip="William Thoms"/>
              </a:rPr>
              <a:t>Thoms</a:t>
            </a:r>
            <a:r>
              <a:rPr lang="en-US" dirty="0" err="1"/>
              <a:t>introduced</a:t>
            </a:r>
            <a:r>
              <a:rPr lang="en-US" dirty="0"/>
              <a:t> the word "folklore" in a letter published in the London journal </a:t>
            </a:r>
            <a:r>
              <a:rPr lang="en-US" i="1" dirty="0">
                <a:hlinkClick r:id="rId16" tooltip="Athenaeum (magazine)"/>
              </a:rPr>
              <a:t>The Athenaeum</a:t>
            </a:r>
            <a:r>
              <a:rPr lang="en-US" dirty="0"/>
              <a:t> in 1846.</a:t>
            </a:r>
            <a:r>
              <a:rPr lang="en-US" baseline="30000" dirty="0">
                <a:hlinkClick r:id="rId17"/>
              </a:rPr>
              <a:t>[1]</a:t>
            </a:r>
            <a:r>
              <a:rPr lang="en-US" dirty="0"/>
              <a:t> In usage, there is a continuum between folklore and </a:t>
            </a:r>
            <a:r>
              <a:rPr lang="en-US" dirty="0">
                <a:hlinkClick r:id="rId18" tooltip="Mythology"/>
              </a:rPr>
              <a:t>mythology</a:t>
            </a:r>
            <a:r>
              <a:rPr lang="en-US" dirty="0"/>
              <a:t>. </a:t>
            </a:r>
            <a:r>
              <a:rPr lang="en-US" dirty="0" err="1">
                <a:hlinkClick r:id="rId19" tooltip="Stith Thompson"/>
              </a:rPr>
              <a:t>Stith</a:t>
            </a:r>
            <a:r>
              <a:rPr lang="en-US" dirty="0">
                <a:hlinkClick r:id="rId19" tooltip="Stith Thompson"/>
              </a:rPr>
              <a:t> Thompson</a:t>
            </a:r>
            <a:r>
              <a:rPr lang="en-US" dirty="0"/>
              <a:t> (1885-1976) made a major attempt to index the </a:t>
            </a:r>
            <a:r>
              <a:rPr lang="en-US" dirty="0">
                <a:hlinkClick r:id="rId20" tooltip="Motif (folkloristics)"/>
              </a:rPr>
              <a:t>motifs</a:t>
            </a:r>
            <a:r>
              <a:rPr lang="en-US" dirty="0"/>
              <a:t> of both folklore and mythology, providing an outline for classifying new </a:t>
            </a:r>
            <a:r>
              <a:rPr lang="en-US" dirty="0">
                <a:hlinkClick r:id="rId20" tooltip="Motif (folkloristics)"/>
              </a:rPr>
              <a:t>motifs</a:t>
            </a:r>
            <a:r>
              <a:rPr lang="en-US" dirty="0"/>
              <a:t>, and within which scholars can keep track of all older motifs.</a:t>
            </a:r>
          </a:p>
        </p:txBody>
      </p:sp>
    </p:spTree>
    <p:extLst>
      <p:ext uri="{BB962C8B-B14F-4D97-AF65-F5344CB8AC3E}">
        <p14:creationId xmlns:p14="http://schemas.microsoft.com/office/powerpoint/2010/main" val="14647384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Dictionary.com definition of Folklore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traditional beliefs, customs, and stories of a community, passed through the generations by word of mouth.</a:t>
            </a:r>
          </a:p>
          <a:p>
            <a:r>
              <a:rPr lang="en-US" dirty="0"/>
              <a:t>synonyms:	mythology, lore, oral history, tradition, folk tradition; More</a:t>
            </a:r>
          </a:p>
          <a:p>
            <a:r>
              <a:rPr lang="en-US" b="1" dirty="0"/>
              <a:t>a body of popular myth and beliefs</a:t>
            </a:r>
            <a:r>
              <a:rPr lang="en-US" dirty="0"/>
              <a:t> relating to a particular place, activity, or group of people.</a:t>
            </a:r>
          </a:p>
        </p:txBody>
      </p:sp>
    </p:spTree>
    <p:extLst>
      <p:ext uri="{BB962C8B-B14F-4D97-AF65-F5344CB8AC3E}">
        <p14:creationId xmlns:p14="http://schemas.microsoft.com/office/powerpoint/2010/main" val="268088379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keep things interesting, I’ve embedded some half truths among the </a:t>
            </a:r>
            <a:r>
              <a:rPr lang="en-US" dirty="0" smtClean="0"/>
              <a:t>falsehoods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7454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Storage &amp; Configuration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2 Storage Areas don’t </a:t>
            </a:r>
            <a:r>
              <a:rPr lang="en-US" dirty="0"/>
              <a:t>need to </a:t>
            </a:r>
            <a:r>
              <a:rPr lang="en-US" dirty="0" smtClean="0"/>
              <a:t>be Dumped &amp; Loaded</a:t>
            </a:r>
            <a:endParaRPr lang="en-US" dirty="0"/>
          </a:p>
          <a:p>
            <a:r>
              <a:rPr lang="en-US" dirty="0" smtClean="0"/>
              <a:t>Records Per Block (RPB) </a:t>
            </a:r>
            <a:r>
              <a:rPr lang="en-US" dirty="0"/>
              <a:t>of 1 is good for Index </a:t>
            </a:r>
            <a:r>
              <a:rPr lang="en-US" dirty="0" smtClean="0"/>
              <a:t>Areas</a:t>
            </a:r>
          </a:p>
          <a:p>
            <a:r>
              <a:rPr lang="en-US" dirty="0" smtClean="0"/>
              <a:t>A Data Cluster Size of 8 is good for Index Areas</a:t>
            </a:r>
          </a:p>
          <a:p>
            <a:r>
              <a:rPr lang="en-US" dirty="0" smtClean="0"/>
              <a:t>Always use a 4k DB block size if the File System block size is 4k (Windows NTFS, AIX, Linux)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176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 doesn’t </a:t>
            </a:r>
            <a:r>
              <a:rPr lang="en-US" dirty="0" smtClean="0"/>
              <a:t>work well </a:t>
            </a:r>
            <a:r>
              <a:rPr lang="en-US" dirty="0"/>
              <a:t>with RAID </a:t>
            </a:r>
            <a:r>
              <a:rPr lang="en-US" dirty="0" smtClean="0"/>
              <a:t>5</a:t>
            </a:r>
          </a:p>
          <a:p>
            <a:pPr lvl="1"/>
            <a:r>
              <a:rPr lang="en-US" dirty="0" smtClean="0"/>
              <a:t>Only Progress??</a:t>
            </a:r>
            <a:endParaRPr lang="en-US" dirty="0" smtClean="0"/>
          </a:p>
          <a:p>
            <a:r>
              <a:rPr lang="en-US" dirty="0" smtClean="0"/>
              <a:t>RAID 5 will perform well if there is enough </a:t>
            </a:r>
            <a:r>
              <a:rPr lang="en-US" dirty="0" smtClean="0"/>
              <a:t>cache</a:t>
            </a:r>
          </a:p>
          <a:p>
            <a:pPr lvl="1"/>
            <a:r>
              <a:rPr lang="en-US" dirty="0" smtClean="0"/>
              <a:t>How much is ‘enough’?</a:t>
            </a:r>
          </a:p>
          <a:p>
            <a:pPr lvl="1"/>
            <a:r>
              <a:rPr lang="en-US" dirty="0" smtClean="0"/>
              <a:t>Cache is still finite</a:t>
            </a:r>
          </a:p>
          <a:p>
            <a:pPr lvl="1"/>
            <a:r>
              <a:rPr lang="en-US" dirty="0" smtClean="0"/>
              <a:t>SAN Cache is expensive</a:t>
            </a:r>
          </a:p>
          <a:p>
            <a:r>
              <a:rPr lang="en-US" dirty="0"/>
              <a:t>Large SAN Caches and File System caches are good enough, no need for a large Buffer Cache (-B)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7143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– RAID Levels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RAID 10 is better than RAID 5, then RAID 6 must also be better than RAID 5</a:t>
            </a:r>
          </a:p>
          <a:p>
            <a:r>
              <a:rPr lang="en-US" dirty="0"/>
              <a:t>RAID DP is even better because it doesn’t use </a:t>
            </a:r>
            <a:r>
              <a:rPr lang="en-US" dirty="0" smtClean="0"/>
              <a:t>numbers</a:t>
            </a:r>
          </a:p>
          <a:p>
            <a:pPr lvl="1"/>
            <a:r>
              <a:rPr lang="en-US" dirty="0" smtClean="0"/>
              <a:t>DP = Double Parity</a:t>
            </a:r>
            <a:endParaRPr lang="en-US" dirty="0"/>
          </a:p>
          <a:p>
            <a:r>
              <a:rPr lang="en-US" dirty="0" smtClean="0"/>
              <a:t>RAID </a:t>
            </a:r>
            <a:r>
              <a:rPr lang="en-US" dirty="0"/>
              <a:t>50 is 10X better than RAID </a:t>
            </a:r>
            <a:r>
              <a:rPr lang="en-US" dirty="0" smtClean="0"/>
              <a:t>5</a:t>
            </a:r>
          </a:p>
          <a:p>
            <a:r>
              <a:rPr lang="en-US" dirty="0" smtClean="0"/>
              <a:t>RAID 50 is </a:t>
            </a:r>
            <a:r>
              <a:rPr lang="en-US" dirty="0"/>
              <a:t>5X better than RAID 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0925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Contrary Myths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Classic: Must </a:t>
            </a:r>
            <a:r>
              <a:rPr lang="en-US" dirty="0"/>
              <a:t>use Fixed size extents because of the overhead of growing a variable extent</a:t>
            </a:r>
          </a:p>
          <a:p>
            <a:r>
              <a:rPr lang="en-US" dirty="0" smtClean="0"/>
              <a:t>Modern: There </a:t>
            </a:r>
            <a:r>
              <a:rPr lang="en-US" dirty="0"/>
              <a:t>is no need to use </a:t>
            </a:r>
            <a:r>
              <a:rPr lang="en-US" dirty="0" smtClean="0"/>
              <a:t>Fixed size extents </a:t>
            </a:r>
            <a:r>
              <a:rPr lang="en-US" dirty="0"/>
              <a:t>any more because Storage is much faster than the old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2630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Tuning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Must truncate the BI for good performance</a:t>
            </a:r>
          </a:p>
          <a:p>
            <a:r>
              <a:rPr lang="en-US" dirty="0"/>
              <a:t>Must truncate the BI file daily</a:t>
            </a:r>
          </a:p>
          <a:p>
            <a:r>
              <a:rPr lang="en-US" dirty="0" smtClean="0"/>
              <a:t>-</a:t>
            </a:r>
            <a:r>
              <a:rPr lang="en-US" dirty="0"/>
              <a:t>spin Formula: 10000 * # of CPUs</a:t>
            </a:r>
          </a:p>
          <a:p>
            <a:r>
              <a:rPr lang="en-US" dirty="0" smtClean="0"/>
              <a:t>Set </a:t>
            </a:r>
            <a:r>
              <a:rPr lang="en-US" dirty="0"/>
              <a:t>-B to 10% of DB Size</a:t>
            </a:r>
          </a:p>
          <a:p>
            <a:r>
              <a:rPr lang="en-US" dirty="0" smtClean="0"/>
              <a:t>One </a:t>
            </a:r>
            <a:r>
              <a:rPr lang="en-US" dirty="0" err="1" smtClean="0"/>
              <a:t>Async</a:t>
            </a:r>
            <a:r>
              <a:rPr lang="en-US" dirty="0" smtClean="0"/>
              <a:t> Page Writer (APW) </a:t>
            </a:r>
            <a:r>
              <a:rPr lang="en-US" dirty="0"/>
              <a:t>per DB disk + </a:t>
            </a:r>
            <a:r>
              <a:rPr lang="en-US" dirty="0" smtClean="0"/>
              <a:t>1</a:t>
            </a:r>
          </a:p>
          <a:p>
            <a:pPr lvl="1"/>
            <a:r>
              <a:rPr lang="en-US" dirty="0" smtClean="0"/>
              <a:t>Came from the era when Sequent existed</a:t>
            </a:r>
          </a:p>
          <a:p>
            <a:r>
              <a:rPr lang="en-US" dirty="0"/>
              <a:t>AI Buffers (-</a:t>
            </a:r>
            <a:r>
              <a:rPr lang="en-US" dirty="0" err="1"/>
              <a:t>aiabufs</a:t>
            </a:r>
            <a:r>
              <a:rPr lang="en-US" dirty="0"/>
              <a:t>) = BI Buffers (-</a:t>
            </a:r>
            <a:r>
              <a:rPr lang="en-US" dirty="0" err="1"/>
              <a:t>bibufs</a:t>
            </a:r>
            <a:r>
              <a:rPr lang="en-US" dirty="0"/>
              <a:t>) * 1.5</a:t>
            </a:r>
          </a:p>
          <a:p>
            <a:pPr lvl="1"/>
            <a:r>
              <a:rPr lang="en-US" dirty="0"/>
              <a:t>Embedded in the Progress Documentation</a:t>
            </a:r>
          </a:p>
          <a:p>
            <a:pPr lvl="1"/>
            <a:r>
              <a:rPr lang="en-US" dirty="0"/>
              <a:t>May have been started by Gus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77877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Tuning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dirty="0" err="1" smtClean="0"/>
              <a:t>directio</a:t>
            </a:r>
            <a:r>
              <a:rPr lang="en-US" dirty="0" smtClean="0"/>
              <a:t> only works on Data General or Sequent</a:t>
            </a:r>
          </a:p>
          <a:p>
            <a:pPr lvl="1"/>
            <a:r>
              <a:rPr lang="en-US" dirty="0" smtClean="0"/>
              <a:t>Was true in V6 &amp; V7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directio</a:t>
            </a:r>
            <a:r>
              <a:rPr lang="en-US" dirty="0" smtClean="0"/>
              <a:t> is no longer required</a:t>
            </a:r>
          </a:p>
          <a:p>
            <a:pPr lvl="1"/>
            <a:r>
              <a:rPr lang="en-US" dirty="0" smtClean="0"/>
              <a:t>V9.1E and V10/V11:		</a:t>
            </a:r>
            <a:r>
              <a:rPr lang="en-US" dirty="0" err="1" smtClean="0"/>
              <a:t>fdatasync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97748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 Administration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index rebuild is just as good as a full dump &amp; load for improving 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185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 Administration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use -F to force in to a database and then </a:t>
            </a:r>
            <a:r>
              <a:rPr lang="en-US" dirty="0" err="1"/>
              <a:t>idxbuild</a:t>
            </a:r>
            <a:r>
              <a:rPr lang="en-US" dirty="0"/>
              <a:t> will make it all </a:t>
            </a:r>
            <a:r>
              <a:rPr lang="en-US" dirty="0" smtClean="0"/>
              <a:t>better (i.e. reset the tainted flag)</a:t>
            </a:r>
            <a:endParaRPr lang="en-US" dirty="0"/>
          </a:p>
          <a:p>
            <a:r>
              <a:rPr lang="en-US" dirty="0"/>
              <a:t>-F is evil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13547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 Administration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8" y="1004593"/>
            <a:ext cx="8570887" cy="4805994"/>
          </a:xfrm>
        </p:spPr>
        <p:txBody>
          <a:bodyPr/>
          <a:lstStyle/>
          <a:p>
            <a:r>
              <a:rPr lang="en-US" dirty="0"/>
              <a:t>-F is evil</a:t>
            </a:r>
          </a:p>
          <a:p>
            <a:pPr lvl="1"/>
            <a:r>
              <a:rPr lang="en-US" dirty="0" smtClean="0"/>
              <a:t>On </a:t>
            </a:r>
            <a:r>
              <a:rPr lang="en-US" i="1" dirty="0" smtClean="0"/>
              <a:t>proutil truncate bi</a:t>
            </a:r>
            <a:r>
              <a:rPr lang="en-US" dirty="0" smtClean="0"/>
              <a:t>	Agree (but might not have any option)</a:t>
            </a:r>
          </a:p>
          <a:p>
            <a:pPr lvl="1"/>
            <a:r>
              <a:rPr lang="en-US" dirty="0" smtClean="0"/>
              <a:t>On </a:t>
            </a:r>
            <a:r>
              <a:rPr lang="en-US" i="1" dirty="0" err="1" smtClean="0"/>
              <a:t>proshut</a:t>
            </a:r>
            <a:r>
              <a:rPr lang="en-US" dirty="0" smtClean="0"/>
              <a:t>				Agree</a:t>
            </a:r>
          </a:p>
          <a:p>
            <a:pPr lvl="1"/>
            <a:r>
              <a:rPr lang="en-US" dirty="0" smtClean="0"/>
              <a:t>On </a:t>
            </a:r>
            <a:r>
              <a:rPr lang="en-US" i="1" dirty="0" smtClean="0"/>
              <a:t>promon</a:t>
            </a:r>
            <a:r>
              <a:rPr lang="en-US" dirty="0" smtClean="0"/>
              <a:t>				Disagree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1355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 Administration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possible to re-org data online with </a:t>
            </a:r>
            <a:r>
              <a:rPr lang="en-US" i="1" dirty="0" smtClean="0"/>
              <a:t>proutil tablemove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6521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 Administration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possible to re-org data online with </a:t>
            </a:r>
            <a:r>
              <a:rPr lang="en-US" i="1" dirty="0" smtClean="0"/>
              <a:t>proutil tablemove</a:t>
            </a:r>
            <a:endParaRPr lang="en-US" dirty="0" smtClean="0"/>
          </a:p>
          <a:p>
            <a:pPr lvl="1"/>
            <a:r>
              <a:rPr lang="en-US" dirty="0" smtClean="0"/>
              <a:t>All done as a single transaction (BI Size)</a:t>
            </a:r>
          </a:p>
          <a:p>
            <a:pPr lvl="1"/>
            <a:r>
              <a:rPr lang="en-US" dirty="0" smtClean="0"/>
              <a:t>AI Size</a:t>
            </a:r>
          </a:p>
          <a:p>
            <a:pPr lvl="1"/>
            <a:r>
              <a:rPr lang="en-US" dirty="0" smtClean="0"/>
              <a:t>Table is locked for the duration of the move</a:t>
            </a:r>
          </a:p>
          <a:p>
            <a:pPr lvl="1"/>
            <a:r>
              <a:rPr lang="en-US" dirty="0" smtClean="0"/>
              <a:t>Accessing the table with NO-LOCK during the move will produce wacky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726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Metrics &amp; Measurements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Buffer Hit % of 99% is Excellent</a:t>
            </a:r>
          </a:p>
          <a:p>
            <a:r>
              <a:rPr lang="en-US" dirty="0" smtClean="0"/>
              <a:t>If I’m finding data in memory rather than going to the DB on disk all is 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0355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 S</a:t>
            </a:r>
            <a:r>
              <a:rPr lang="en-US" dirty="0" smtClean="0"/>
              <a:t>calability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CPUs/Cores = Better Performance</a:t>
            </a:r>
          </a:p>
          <a:p>
            <a:r>
              <a:rPr lang="en-US" dirty="0"/>
              <a:t>Progress can’t handle large </a:t>
            </a:r>
            <a:r>
              <a:rPr lang="en-US" dirty="0" smtClean="0"/>
              <a:t>databases</a:t>
            </a:r>
          </a:p>
          <a:p>
            <a:r>
              <a:rPr lang="en-US" dirty="0" smtClean="0"/>
              <a:t>Going from 32-bit Progress to 64-bit Progress will make things twice as fast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3364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Controversial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Workgroup database is still a viable product </a:t>
            </a:r>
            <a:endParaRPr lang="en-US" dirty="0" smtClean="0"/>
          </a:p>
          <a:p>
            <a:pPr lvl="1"/>
            <a:r>
              <a:rPr lang="en-US" dirty="0" smtClean="0"/>
              <a:t>With </a:t>
            </a:r>
            <a:r>
              <a:rPr lang="en-US" dirty="0"/>
              <a:t>every </a:t>
            </a:r>
            <a:r>
              <a:rPr lang="en-US" dirty="0" smtClean="0"/>
              <a:t>contemporary server being multi-core</a:t>
            </a:r>
            <a:endParaRPr lang="en-US" dirty="0" smtClean="0"/>
          </a:p>
          <a:p>
            <a:r>
              <a:rPr lang="en-US" dirty="0" smtClean="0"/>
              <a:t>All of the wish list items from various Information Exchanges will be added to the product</a:t>
            </a:r>
          </a:p>
          <a:p>
            <a:r>
              <a:rPr lang="en-US" dirty="0"/>
              <a:t>Remote Clients are much slower than Self-Service Clients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1534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4GL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primary function of the RELEASE statement is to release record locks 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Mandatory attribute in the Data Dictionary </a:t>
            </a:r>
            <a:r>
              <a:rPr lang="en-US" dirty="0" smtClean="0"/>
              <a:t>specifies whether data </a:t>
            </a:r>
            <a:r>
              <a:rPr lang="en-US" dirty="0" smtClean="0"/>
              <a:t>is optional or not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69162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4GL Development Methodology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Progress </a:t>
            </a:r>
            <a:r>
              <a:rPr lang="en-US" dirty="0" smtClean="0"/>
              <a:t>builds or recommends the </a:t>
            </a:r>
            <a:r>
              <a:rPr lang="en-US" dirty="0"/>
              <a:t>best </a:t>
            </a:r>
            <a:r>
              <a:rPr lang="en-US" dirty="0" smtClean="0"/>
              <a:t>tools &amp; methodologies for building applications</a:t>
            </a:r>
            <a:r>
              <a:rPr lang="en-US" dirty="0"/>
              <a:t>:</a:t>
            </a:r>
          </a:p>
          <a:p>
            <a:pPr lvl="1"/>
            <a:r>
              <a:rPr lang="en-US" dirty="0" err="1" smtClean="0"/>
              <a:t>FastTrack</a:t>
            </a:r>
            <a:endParaRPr lang="en-US" dirty="0" smtClean="0"/>
          </a:p>
          <a:p>
            <a:pPr lvl="1"/>
            <a:r>
              <a:rPr lang="en-US" dirty="0" smtClean="0"/>
              <a:t>Shell </a:t>
            </a:r>
            <a:r>
              <a:rPr lang="en-US" dirty="0"/>
              <a:t>methodology</a:t>
            </a:r>
          </a:p>
          <a:p>
            <a:pPr lvl="1"/>
            <a:r>
              <a:rPr lang="en-US" dirty="0"/>
              <a:t>ADM1</a:t>
            </a:r>
          </a:p>
          <a:p>
            <a:pPr lvl="1"/>
            <a:r>
              <a:rPr lang="en-US" dirty="0"/>
              <a:t>ADM2</a:t>
            </a:r>
          </a:p>
          <a:p>
            <a:pPr lvl="1"/>
            <a:r>
              <a:rPr lang="en-US" dirty="0" err="1" smtClean="0"/>
              <a:t>AppBuilder</a:t>
            </a:r>
            <a:endParaRPr lang="en-US" dirty="0" smtClean="0"/>
          </a:p>
          <a:p>
            <a:pPr lvl="1"/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Report Builder</a:t>
            </a:r>
            <a:endParaRPr lang="en-US" dirty="0" smtClean="0"/>
          </a:p>
          <a:p>
            <a:pPr lvl="1"/>
            <a:r>
              <a:rPr lang="en-US" dirty="0" err="1" smtClean="0"/>
              <a:t>Rollbase</a:t>
            </a:r>
            <a:endParaRPr lang="en-US" dirty="0" smtClean="0"/>
          </a:p>
          <a:p>
            <a:pPr lvl="1"/>
            <a:r>
              <a:rPr lang="en-US" dirty="0"/>
              <a:t>Ad </a:t>
            </a:r>
            <a:r>
              <a:rPr lang="en-US" dirty="0" smtClean="0"/>
              <a:t>infinitum</a:t>
            </a:r>
          </a:p>
          <a:p>
            <a:pPr lvl="1"/>
            <a:r>
              <a:rPr lang="en-US" dirty="0" smtClean="0"/>
              <a:t>And probably some I’ve missed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117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</a:t>
            </a:r>
            <a:r>
              <a:rPr lang="en-US" dirty="0" smtClean="0"/>
              <a:t>Myths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Microsoft was going to purchase Progress </a:t>
            </a:r>
            <a:r>
              <a:rPr lang="en-US" dirty="0" smtClean="0"/>
              <a:t>Software (in </a:t>
            </a:r>
            <a:r>
              <a:rPr lang="en-US" dirty="0"/>
              <a:t>the 90’s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0564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Trivia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of the Database Epoch Date (Day 0)</a:t>
            </a:r>
          </a:p>
          <a:p>
            <a:pPr lvl="1"/>
            <a:r>
              <a:rPr lang="en-US" dirty="0"/>
              <a:t>The Epoch Date serves as a reference point from which time is measured</a:t>
            </a:r>
          </a:p>
          <a:p>
            <a:pPr lvl="1"/>
            <a:r>
              <a:rPr lang="en-US" dirty="0"/>
              <a:t>May 2, 1950 </a:t>
            </a:r>
          </a:p>
          <a:p>
            <a:r>
              <a:rPr lang="en-US" dirty="0"/>
              <a:t>Day 0 in the 4GL</a:t>
            </a:r>
          </a:p>
          <a:p>
            <a:pPr lvl="1"/>
            <a:r>
              <a:rPr lang="en-US" dirty="0"/>
              <a:t>4714BC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8277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5 Minute Rule (for DB Conversion)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did that rule come from?</a:t>
            </a:r>
          </a:p>
          <a:p>
            <a:r>
              <a:rPr lang="en-US" dirty="0" smtClean="0"/>
              <a:t>New Index Manager in V7</a:t>
            </a:r>
          </a:p>
          <a:p>
            <a:r>
              <a:rPr lang="en-US" dirty="0" smtClean="0"/>
              <a:t>The old index manager was removed</a:t>
            </a:r>
          </a:p>
          <a:p>
            <a:r>
              <a:rPr lang="en-US" dirty="0" smtClean="0"/>
              <a:t>Gus says that was a mistake</a:t>
            </a:r>
          </a:p>
          <a:p>
            <a:r>
              <a:rPr lang="en-US" dirty="0" smtClean="0"/>
              <a:t>Why</a:t>
            </a:r>
          </a:p>
          <a:p>
            <a:r>
              <a:rPr lang="en-US" dirty="0" smtClean="0"/>
              <a:t>It meant that converting from a V6 DB to V7 required the indexes to be built in the new format….very time consuming in some cases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991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When/Why were multiple extents added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EWC Electronics had the largest </a:t>
            </a:r>
            <a:r>
              <a:rPr lang="en-US" dirty="0" smtClean="0"/>
              <a:t>single volume Progress </a:t>
            </a:r>
            <a:r>
              <a:rPr lang="en-US" dirty="0" smtClean="0"/>
              <a:t>DB at the time and it was approaching </a:t>
            </a:r>
            <a:r>
              <a:rPr lang="en-US" dirty="0" smtClean="0"/>
              <a:t>2GB</a:t>
            </a:r>
          </a:p>
          <a:p>
            <a:r>
              <a:rPr lang="en-US" dirty="0" smtClean="0"/>
              <a:t>V4</a:t>
            </a:r>
          </a:p>
          <a:p>
            <a:r>
              <a:rPr lang="en-US" dirty="0" smtClean="0"/>
              <a:t>Same company subsequently hit </a:t>
            </a:r>
          </a:p>
          <a:p>
            <a:pPr lvl="1"/>
            <a:r>
              <a:rPr lang="en-US" dirty="0" smtClean="0"/>
              <a:t>A bug related to 2gb size</a:t>
            </a:r>
          </a:p>
          <a:p>
            <a:pPr lvl="1"/>
            <a:r>
              <a:rPr lang="en-US" dirty="0" smtClean="0"/>
              <a:t>A bug related to 4gb (limit of 32 bits)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860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Famous Quotes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“You’re too stupid to be using our product” – Clyde </a:t>
            </a:r>
            <a:r>
              <a:rPr lang="en-US" dirty="0" err="1"/>
              <a:t>Kessel</a:t>
            </a:r>
            <a:r>
              <a:rPr lang="en-US" dirty="0"/>
              <a:t>, DLC/Progress Founding </a:t>
            </a:r>
            <a:r>
              <a:rPr lang="en-US" dirty="0" smtClean="0"/>
              <a:t>member in a conversation with a customer</a:t>
            </a:r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smtClean="0"/>
              <a:t>Unix is snake oil” – Ken Olsen, CEO of DEC (when DEC still existed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48737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half life of a Progress Marketing VP </a:t>
            </a:r>
            <a:r>
              <a:rPr lang="en-US" dirty="0" smtClean="0"/>
              <a:t>seems to be less than a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6441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anyone have any Myths </a:t>
            </a:r>
            <a:r>
              <a:rPr lang="en-US" dirty="0" smtClean="0"/>
              <a:t>they would </a:t>
            </a:r>
            <a:r>
              <a:rPr lang="en-US" dirty="0" smtClean="0"/>
              <a:t>like debunked or confirmed?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82647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3933" y="1004592"/>
            <a:ext cx="8830734" cy="5345807"/>
          </a:xfrm>
        </p:spPr>
        <p:txBody>
          <a:bodyPr>
            <a:normAutofit/>
          </a:bodyPr>
          <a:lstStyle/>
          <a:p>
            <a:pPr marL="527050" indent="-311150" algn="ctr">
              <a:buNone/>
              <a:defRPr/>
            </a:pP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Questions?</a:t>
            </a:r>
          </a:p>
          <a:p>
            <a:pPr marL="527050" indent="-311150" algn="r">
              <a:buNone/>
              <a:defRPr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27050" indent="-311150" algn="r">
              <a:buNone/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2_Custom Design">
  <a:themeElements>
    <a:clrScheme name="Progress Revolution 1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4BACC6"/>
      </a:accent2>
      <a:accent3>
        <a:srgbClr val="FF7C00"/>
      </a:accent3>
      <a:accent4>
        <a:srgbClr val="8064A2"/>
      </a:accent4>
      <a:accent5>
        <a:srgbClr val="9BBF01"/>
      </a:accent5>
      <a:accent6>
        <a:srgbClr val="A6A6A6"/>
      </a:accent6>
      <a:hlink>
        <a:srgbClr val="FF7C00"/>
      </a:hlink>
      <a:folHlink>
        <a:srgbClr val="797C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PRB_PPT_Template_standard_v2-cp.potx</Template>
  <TotalTime>15074</TotalTime>
  <Words>987</Words>
  <Application>Microsoft Office PowerPoint</Application>
  <PresentationFormat>On-screen Show (4:3)</PresentationFormat>
  <Paragraphs>146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Arial</vt:lpstr>
      <vt:lpstr>Calibri</vt:lpstr>
      <vt:lpstr>Courier New</vt:lpstr>
      <vt:lpstr>DIN-MediumAlternate</vt:lpstr>
      <vt:lpstr>DIN-RegularAlternate</vt:lpstr>
      <vt:lpstr>Myriad Pro</vt:lpstr>
      <vt:lpstr>2_Custom Design</vt:lpstr>
      <vt:lpstr>The Progress Myth Detectives</vt:lpstr>
      <vt:lpstr>Our Mentors</vt:lpstr>
      <vt:lpstr>Introduction – Dan Foreman</vt:lpstr>
      <vt:lpstr>PowerPoint Presentation</vt:lpstr>
      <vt:lpstr>PowerPoint Presentation</vt:lpstr>
      <vt:lpstr>Wikipedia definition of Mythology</vt:lpstr>
      <vt:lpstr>Dictinary.com definition of Mythology</vt:lpstr>
      <vt:lpstr>Wikipedia definition of Folklore</vt:lpstr>
      <vt:lpstr>Dictionary.com definition of Folklore</vt:lpstr>
      <vt:lpstr>Warning</vt:lpstr>
      <vt:lpstr>Database Storage &amp; Configuration</vt:lpstr>
      <vt:lpstr>Storage</vt:lpstr>
      <vt:lpstr>Storage – RAID Levels</vt:lpstr>
      <vt:lpstr>Contrary Myths</vt:lpstr>
      <vt:lpstr>Database Tuning</vt:lpstr>
      <vt:lpstr>Database Tuning</vt:lpstr>
      <vt:lpstr>DB Administration</vt:lpstr>
      <vt:lpstr>DB Administration</vt:lpstr>
      <vt:lpstr>DB Administration</vt:lpstr>
      <vt:lpstr>DB Administration</vt:lpstr>
      <vt:lpstr>DB Administration</vt:lpstr>
      <vt:lpstr>Metrics &amp; Measurements</vt:lpstr>
      <vt:lpstr>Progress Scalability</vt:lpstr>
      <vt:lpstr>Controversial </vt:lpstr>
      <vt:lpstr>4GL</vt:lpstr>
      <vt:lpstr>4GL Development Methodology</vt:lpstr>
      <vt:lpstr>Historical Myths</vt:lpstr>
      <vt:lpstr>Trivia</vt:lpstr>
      <vt:lpstr>The 5 Minute Rule (for DB Conversion)</vt:lpstr>
      <vt:lpstr>When/Why were multiple extents added</vt:lpstr>
      <vt:lpstr>Famous Quotes</vt:lpstr>
      <vt:lpstr>Progress Software</vt:lpstr>
      <vt:lpstr>Conclusion</vt:lpstr>
      <vt:lpstr>Thank You!</vt:lpstr>
    </vt:vector>
  </TitlesOfParts>
  <Company>Progress Software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Progress Software Corporation</dc:creator>
  <cp:lastModifiedBy>Dan Foreman</cp:lastModifiedBy>
  <cp:revision>853</cp:revision>
  <cp:lastPrinted>1999-09-24T14:02:08Z</cp:lastPrinted>
  <dcterms:created xsi:type="dcterms:W3CDTF">2013-05-02T13:57:25Z</dcterms:created>
  <dcterms:modified xsi:type="dcterms:W3CDTF">2014-06-10T02:00:59Z</dcterms:modified>
</cp:coreProperties>
</file>