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01" r:id="rId1"/>
  </p:sldMasterIdLst>
  <p:notesMasterIdLst>
    <p:notesMasterId r:id="rId28"/>
  </p:notesMasterIdLst>
  <p:handoutMasterIdLst>
    <p:handoutMasterId r:id="rId29"/>
  </p:handoutMasterIdLst>
  <p:sldIdLst>
    <p:sldId id="1113" r:id="rId2"/>
    <p:sldId id="1150" r:id="rId3"/>
    <p:sldId id="1166" r:id="rId4"/>
    <p:sldId id="1147" r:id="rId5"/>
    <p:sldId id="1164" r:id="rId6"/>
    <p:sldId id="1148" r:id="rId7"/>
    <p:sldId id="1154" r:id="rId8"/>
    <p:sldId id="1138" r:id="rId9"/>
    <p:sldId id="1155" r:id="rId10"/>
    <p:sldId id="1156" r:id="rId11"/>
    <p:sldId id="1139" r:id="rId12"/>
    <p:sldId id="1153" r:id="rId13"/>
    <p:sldId id="1165" r:id="rId14"/>
    <p:sldId id="1151" r:id="rId15"/>
    <p:sldId id="1157" r:id="rId16"/>
    <p:sldId id="1140" r:id="rId17"/>
    <p:sldId id="1152" r:id="rId18"/>
    <p:sldId id="1161" r:id="rId19"/>
    <p:sldId id="1141" r:id="rId20"/>
    <p:sldId id="1162" r:id="rId21"/>
    <p:sldId id="1158" r:id="rId22"/>
    <p:sldId id="1163" r:id="rId23"/>
    <p:sldId id="1160" r:id="rId24"/>
    <p:sldId id="1146" r:id="rId25"/>
    <p:sldId id="1159" r:id="rId26"/>
    <p:sldId id="1137" r:id="rId27"/>
  </p:sldIdLst>
  <p:sldSz cx="9144000" cy="6858000" type="screen4x3"/>
  <p:notesSz cx="7027863" cy="9313863"/>
  <p:custDataLst>
    <p:tags r:id="rId30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9">
          <p15:clr>
            <a:srgbClr val="A4A3A4"/>
          </p15:clr>
        </p15:guide>
        <p15:guide id="2" orient="horz" pos="4212">
          <p15:clr>
            <a:srgbClr val="A4A3A4"/>
          </p15:clr>
        </p15:guide>
        <p15:guide id="3" orient="horz" pos="2314">
          <p15:clr>
            <a:srgbClr val="A4A3A4"/>
          </p15:clr>
        </p15:guide>
        <p15:guide id="4" orient="horz" pos="1994">
          <p15:clr>
            <a:srgbClr val="A4A3A4"/>
          </p15:clr>
        </p15:guide>
        <p15:guide id="5" orient="horz" pos="1942">
          <p15:clr>
            <a:srgbClr val="A4A3A4"/>
          </p15:clr>
        </p15:guide>
        <p15:guide id="6" pos="5526">
          <p15:clr>
            <a:srgbClr val="A4A3A4"/>
          </p15:clr>
        </p15:guide>
        <p15:guide id="7" pos="4814">
          <p15:clr>
            <a:srgbClr val="A4A3A4"/>
          </p15:clr>
        </p15:guide>
        <p15:guide id="8" pos="348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3">
          <p15:clr>
            <a:srgbClr val="A4A3A4"/>
          </p15:clr>
        </p15:guide>
        <p15:guide id="2" pos="221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1" clrIdx="1"/>
  <p:cmAuthor id="2" name="Progress Software" initials="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D101"/>
    <a:srgbClr val="FF7C00"/>
    <a:srgbClr val="6D6E71"/>
    <a:srgbClr val="24D997"/>
    <a:srgbClr val="23C78C"/>
    <a:srgbClr val="F199AE"/>
    <a:srgbClr val="A21636"/>
    <a:srgbClr val="FFD24F"/>
    <a:srgbClr val="FF82D4"/>
    <a:srgbClr val="FF81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50" autoAdjust="0"/>
    <p:restoredTop sz="90966" autoAdjust="0"/>
  </p:normalViewPr>
  <p:slideViewPr>
    <p:cSldViewPr snapToGrid="0" showGuides="1">
      <p:cViewPr varScale="1">
        <p:scale>
          <a:sx n="84" d="100"/>
          <a:sy n="84" d="100"/>
        </p:scale>
        <p:origin x="894" y="72"/>
      </p:cViewPr>
      <p:guideLst>
        <p:guide orient="horz" pos="269"/>
        <p:guide orient="horz" pos="4212"/>
        <p:guide orient="horz" pos="2314"/>
        <p:guide orient="horz" pos="1994"/>
        <p:guide orient="horz" pos="1942"/>
        <p:guide pos="5526"/>
        <p:guide pos="4814"/>
        <p:guide pos="348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90" d="100"/>
          <a:sy n="90" d="100"/>
        </p:scale>
        <p:origin x="-3696" y="-120"/>
      </p:cViewPr>
      <p:guideLst>
        <p:guide orient="horz" pos="2933"/>
        <p:guide pos="221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 dirty="0" smtClean="0"/>
              <a:t>Progress Software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41407136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7450" y="700088"/>
            <a:ext cx="46561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Progress Software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4466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80546" y="6458893"/>
            <a:ext cx="1595605" cy="30139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0739276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80546" y="6458893"/>
            <a:ext cx="1595605" cy="30139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8804114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2612" y="1600200"/>
            <a:ext cx="39131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1600200"/>
            <a:ext cx="413226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01253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79759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2612" y="1535113"/>
            <a:ext cx="3914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612" y="2174875"/>
            <a:ext cx="3914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13543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1354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8605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966608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 userDrawn="1"/>
        </p:nvCxnSpPr>
        <p:spPr bwMode="auto">
          <a:xfrm>
            <a:off x="582613" y="2817092"/>
            <a:ext cx="8197850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6D6E7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Rectangle 5"/>
          <p:cNvSpPr/>
          <p:nvPr userDrawn="1"/>
        </p:nvSpPr>
        <p:spPr bwMode="auto">
          <a:xfrm>
            <a:off x="0" y="6796424"/>
            <a:ext cx="9144000" cy="615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Title Placeholder 2"/>
          <p:cNvSpPr txBox="1">
            <a:spLocks/>
          </p:cNvSpPr>
          <p:nvPr userDrawn="1"/>
        </p:nvSpPr>
        <p:spPr>
          <a:xfrm>
            <a:off x="550863" y="3082925"/>
            <a:ext cx="8229600" cy="77325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3" y="3082925"/>
            <a:ext cx="8229600" cy="582613"/>
          </a:xfrm>
          <a:prstGeom prst="rect">
            <a:avLst/>
          </a:prstGeom>
        </p:spPr>
        <p:txBody>
          <a:bodyPr vert="horz"/>
          <a:lstStyle>
            <a:lvl1pPr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-2"/>
            <a:ext cx="9144000" cy="5001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575814" y="1135904"/>
            <a:ext cx="84321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i="0" dirty="0" smtClean="0">
                <a:latin typeface="Myriad Pro"/>
                <a:cs typeface="Myriad Pro"/>
              </a:rPr>
              <a:t>PUG Challenge Americas</a:t>
            </a:r>
          </a:p>
          <a:p>
            <a:pPr algn="l"/>
            <a:r>
              <a:rPr lang="en-US" sz="3600" i="0" dirty="0" smtClean="0">
                <a:latin typeface="Myriad Pro"/>
                <a:cs typeface="Myriad Pro"/>
              </a:rPr>
              <a:t>2014 – Westford, MA</a:t>
            </a:r>
            <a:endParaRPr lang="en-US" sz="3600" i="0" dirty="0">
              <a:latin typeface="Myriad Pro"/>
              <a:cs typeface="Myriad Pro"/>
            </a:endParaRPr>
          </a:p>
        </p:txBody>
      </p:sp>
      <p:pic>
        <p:nvPicPr>
          <p:cNvPr id="11" name="Picture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248942" y="788842"/>
            <a:ext cx="1498693" cy="2029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7875014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768126"/>
          </a:xfrm>
          <a:prstGeom prst="rect">
            <a:avLst/>
          </a:prstGeom>
          <a:gradFill flip="none" rotWithShape="1">
            <a:gsLst>
              <a:gs pos="60000">
                <a:schemeClr val="tx2"/>
              </a:gs>
              <a:gs pos="91000">
                <a:srgbClr val="FFFFFF"/>
              </a:gs>
            </a:gsLst>
            <a:lin ang="0" scaled="1"/>
            <a:tileRect/>
          </a:gradFill>
          <a:ln>
            <a:noFill/>
          </a:ln>
          <a:effectLst>
            <a:outerShdw blurRad="40000" dist="23000" dir="5400000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9828" y="76908"/>
            <a:ext cx="7292397" cy="7131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9829" y="1004593"/>
            <a:ext cx="8475518" cy="48059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152405" y="6565084"/>
            <a:ext cx="157094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6972866" y="6465003"/>
            <a:ext cx="21711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PUG Challenge Americas 2014</a:t>
            </a:r>
            <a:endParaRPr lang="en-US" sz="1000" i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9"/>
          <a:srcRect/>
          <a:stretch>
            <a:fillRect/>
          </a:stretch>
        </p:blipFill>
        <p:spPr bwMode="auto">
          <a:xfrm>
            <a:off x="8462953" y="0"/>
            <a:ext cx="570880" cy="773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 userDrawn="1"/>
        </p:nvSpPr>
        <p:spPr bwMode="auto">
          <a:xfrm>
            <a:off x="0" y="6796424"/>
            <a:ext cx="9144000" cy="615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435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23" r:id="rId2"/>
    <p:sldLayoutId id="2147483803" r:id="rId3"/>
    <p:sldLayoutId id="2147483805" r:id="rId4"/>
    <p:sldLayoutId id="2147483804" r:id="rId5"/>
    <p:sldLayoutId id="2147483806" r:id="rId6"/>
    <p:sldLayoutId id="2147483822" r:id="rId7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chemeClr val="bg1"/>
          </a:solidFill>
          <a:latin typeface="DIN-MediumAlternate"/>
          <a:ea typeface="+mj-ea"/>
          <a:cs typeface="DIN-MediumAlternate"/>
        </a:defRPr>
      </a:lvl1pPr>
    </p:titleStyle>
    <p:bodyStyle>
      <a:lvl1pPr marL="457200" indent="-457200" algn="l" defTabSz="457200" rtl="0" eaLnBrk="1" latinLnBrk="0" hangingPunct="1">
        <a:spcBef>
          <a:spcPct val="20000"/>
        </a:spcBef>
        <a:buClr>
          <a:schemeClr val="tx2"/>
        </a:buClr>
        <a:buFont typeface="Arial"/>
        <a:buChar char="•"/>
        <a:defRPr sz="2400" kern="1200">
          <a:solidFill>
            <a:schemeClr val="tx1"/>
          </a:solidFill>
          <a:latin typeface="DIN-MediumAlternate"/>
          <a:ea typeface="+mn-ea"/>
          <a:cs typeface="DIN-MediumAlternate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tx2"/>
        </a:buClr>
        <a:buFont typeface="Arial"/>
        <a:buChar char="–"/>
        <a:defRPr sz="2200" kern="1200">
          <a:solidFill>
            <a:schemeClr val="tx1"/>
          </a:solidFill>
          <a:latin typeface="DIN-MediumAlternate"/>
          <a:ea typeface="+mn-ea"/>
          <a:cs typeface="DIN-MediumAlternate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tx2"/>
        </a:buClr>
        <a:buFont typeface="Arial"/>
        <a:buChar char="•"/>
        <a:defRPr sz="2000" kern="1200">
          <a:solidFill>
            <a:schemeClr val="tx1"/>
          </a:solidFill>
          <a:latin typeface="DIN-MediumAlternate"/>
          <a:ea typeface="+mn-ea"/>
          <a:cs typeface="DIN-MediumAlternate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tx2"/>
        </a:buClr>
        <a:buSzPct val="80000"/>
        <a:buFont typeface="Courier New"/>
        <a:buChar char="o"/>
        <a:defRPr sz="2000" kern="1200">
          <a:solidFill>
            <a:schemeClr val="tx1"/>
          </a:solidFill>
          <a:latin typeface="DIN-MediumAlternate"/>
          <a:ea typeface="+mn-ea"/>
          <a:cs typeface="DIN-MediumAlternate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tx2"/>
        </a:buClr>
        <a:buSzPct val="80000"/>
        <a:buFont typeface="Courier New"/>
        <a:buChar char="o"/>
        <a:defRPr sz="2000" kern="1200">
          <a:solidFill>
            <a:schemeClr val="tx1"/>
          </a:solidFill>
          <a:latin typeface="DIN-MediumAlternate"/>
          <a:ea typeface="+mn-ea"/>
          <a:cs typeface="DIN-MediumAlternate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82613" y="3220085"/>
            <a:ext cx="8229600" cy="896408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600" i="1" dirty="0" smtClean="0">
                <a:solidFill>
                  <a:srgbClr val="191919"/>
                </a:solidFill>
                <a:latin typeface="DIN-RegularAlternate" charset="0"/>
                <a:ea typeface="DIN-RegularAlternate" charset="0"/>
                <a:cs typeface="DIN-RegularAlternate" charset="0"/>
                <a:sym typeface="DIN-RegularAlternate" charset="0"/>
              </a:rPr>
              <a:t>Captain, Captain,</a:t>
            </a:r>
            <a:br>
              <a:rPr lang="en-US" sz="3600" i="1" dirty="0" smtClean="0">
                <a:solidFill>
                  <a:srgbClr val="191919"/>
                </a:solidFill>
                <a:latin typeface="DIN-RegularAlternate" charset="0"/>
                <a:ea typeface="DIN-RegularAlternate" charset="0"/>
                <a:cs typeface="DIN-RegularAlternate" charset="0"/>
                <a:sym typeface="DIN-RegularAlternate" charset="0"/>
              </a:rPr>
            </a:br>
            <a:r>
              <a:rPr lang="en-US" sz="3600" i="1" dirty="0" smtClean="0">
                <a:solidFill>
                  <a:srgbClr val="191919"/>
                </a:solidFill>
                <a:latin typeface="DIN-RegularAlternate" charset="0"/>
                <a:ea typeface="DIN-RegularAlternate" charset="0"/>
                <a:cs typeface="DIN-RegularAlternate" charset="0"/>
                <a:sym typeface="DIN-RegularAlternate" charset="0"/>
              </a:rPr>
              <a:t>Where should I go?</a:t>
            </a:r>
            <a:br>
              <a:rPr lang="en-US" sz="3600" i="1" dirty="0" smtClean="0">
                <a:solidFill>
                  <a:srgbClr val="191919"/>
                </a:solidFill>
                <a:latin typeface="DIN-RegularAlternate" charset="0"/>
                <a:ea typeface="DIN-RegularAlternate" charset="0"/>
                <a:cs typeface="DIN-RegularAlternate" charset="0"/>
                <a:sym typeface="DIN-RegularAlternate" charset="0"/>
              </a:rPr>
            </a:br>
            <a:r>
              <a:rPr lang="en-US" sz="3600" i="1" dirty="0" smtClean="0">
                <a:solidFill>
                  <a:srgbClr val="191919"/>
                </a:solidFill>
                <a:latin typeface="DIN-RegularAlternate" charset="0"/>
                <a:ea typeface="DIN-RegularAlternate" charset="0"/>
                <a:cs typeface="DIN-RegularAlternate" charset="0"/>
                <a:sym typeface="DIN-RegularAlternate" charset="0"/>
              </a:rPr>
              <a:t>What should I do?</a:t>
            </a:r>
            <a:endParaRPr lang="en-US" sz="3600" i="1" dirty="0">
              <a:solidFill>
                <a:srgbClr val="191919"/>
              </a:solidFill>
              <a:latin typeface="DIN-RegularAlternate" charset="0"/>
              <a:ea typeface="DIN-RegularAlternate" charset="0"/>
              <a:cs typeface="DIN-RegularAlternate" charset="0"/>
              <a:sym typeface="DIN-RegularAlternate" charset="0"/>
            </a:endParaRPr>
          </a:p>
        </p:txBody>
      </p:sp>
      <p:sp>
        <p:nvSpPr>
          <p:cNvPr id="4" name="Rectangle 2"/>
          <p:cNvSpPr>
            <a:spLocks/>
          </p:cNvSpPr>
          <p:nvPr/>
        </p:nvSpPr>
        <p:spPr bwMode="auto">
          <a:xfrm>
            <a:off x="655109" y="4787377"/>
            <a:ext cx="6525825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solidFill>
                  <a:srgbClr val="191919"/>
                </a:solidFill>
                <a:latin typeface="DIN-RegularAlternate" charset="0"/>
                <a:ea typeface="DIN-RegularAlternate" charset="0"/>
                <a:cs typeface="DIN-RegularAlternate" charset="0"/>
                <a:sym typeface="DIN-RegularAlternate" charset="0"/>
              </a:rPr>
              <a:t>Presented by:</a:t>
            </a:r>
            <a:r>
              <a:rPr lang="en-US" dirty="0" smtClean="0">
                <a:solidFill>
                  <a:srgbClr val="191919"/>
                </a:solidFill>
                <a:latin typeface="DIN-RegularAlternate" charset="0"/>
                <a:ea typeface="DIN-RegularAlternate" charset="0"/>
                <a:cs typeface="DIN-RegularAlternate" charset="0"/>
                <a:sym typeface="DIN-RegularAlternate" charset="0"/>
              </a:rPr>
              <a:t> Dan </a:t>
            </a:r>
            <a:r>
              <a:rPr lang="en-US" dirty="0" smtClean="0">
                <a:solidFill>
                  <a:srgbClr val="191919"/>
                </a:solidFill>
                <a:latin typeface="DIN-RegularAlternate" charset="0"/>
                <a:ea typeface="DIN-RegularAlternate" charset="0"/>
                <a:cs typeface="DIN-RegularAlternate" charset="0"/>
                <a:sym typeface="DIN-RegularAlternate" charset="0"/>
              </a:rPr>
              <a:t>Foreman (danf@prodb.com)</a:t>
            </a:r>
            <a:endParaRPr lang="en-US" dirty="0">
              <a:solidFill>
                <a:srgbClr val="191919"/>
              </a:solidFill>
              <a:latin typeface="DIN-RegularAlternate" charset="0"/>
              <a:ea typeface="DIN-RegularAlternate" charset="0"/>
              <a:cs typeface="DIN-RegularAlternate" charset="0"/>
              <a:sym typeface="DIN-RegularAlternate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904" y="5278966"/>
            <a:ext cx="2286000" cy="431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1669364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– Dan Foreman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49829" y="1004592"/>
            <a:ext cx="8475518" cy="5236187"/>
          </a:xfrm>
        </p:spPr>
        <p:txBody>
          <a:bodyPr>
            <a:normAutofit/>
          </a:bodyPr>
          <a:lstStyle/>
          <a:p>
            <a:r>
              <a:rPr lang="en-US" dirty="0"/>
              <a:t>Progress User since 1984</a:t>
            </a:r>
          </a:p>
          <a:p>
            <a:r>
              <a:rPr lang="en-US" dirty="0"/>
              <a:t>Author of several Progress related Publications</a:t>
            </a:r>
          </a:p>
          <a:p>
            <a:pPr lvl="1"/>
            <a:r>
              <a:rPr lang="en-US" i="1" dirty="0"/>
              <a:t>Progress Performance Tuning Guide</a:t>
            </a:r>
          </a:p>
          <a:p>
            <a:pPr lvl="1"/>
            <a:r>
              <a:rPr lang="en-US" i="1" dirty="0"/>
              <a:t>Progress Database Administration Guide</a:t>
            </a:r>
          </a:p>
          <a:p>
            <a:pPr lvl="1"/>
            <a:r>
              <a:rPr lang="en-US" i="1" dirty="0"/>
              <a:t>Progress VST &amp; System Tables</a:t>
            </a:r>
          </a:p>
          <a:p>
            <a:r>
              <a:rPr lang="en-US" dirty="0"/>
              <a:t>Author of several useful Progress DBA Tools</a:t>
            </a:r>
          </a:p>
          <a:p>
            <a:pPr lvl="1"/>
            <a:r>
              <a:rPr lang="en-US" b="1" i="1" dirty="0"/>
              <a:t>ProMonitor &amp; ProCheck &amp; LockMon</a:t>
            </a:r>
          </a:p>
          <a:p>
            <a:pPr lvl="1"/>
            <a:r>
              <a:rPr lang="en-US" b="1" i="1" dirty="0"/>
              <a:t>Pro </a:t>
            </a:r>
            <a:r>
              <a:rPr lang="en-US" b="1" i="1" dirty="0" err="1"/>
              <a:t>Dump&amp;Load</a:t>
            </a:r>
            <a:endParaRPr lang="en-US" b="1" i="1" dirty="0"/>
          </a:p>
          <a:p>
            <a:pPr lvl="1"/>
            <a:r>
              <a:rPr lang="en-US" b="1" i="1" dirty="0"/>
              <a:t>Balanced Benchmark</a:t>
            </a:r>
          </a:p>
          <a:p>
            <a:r>
              <a:rPr lang="en-US" dirty="0" smtClean="0"/>
              <a:t>I’ve flown 3 million miles on United Airlines and 3 million miles on American Airlines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71161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596217"/>
      </p:ext>
    </p:extLst>
  </p:cSld>
  <p:clrMapOvr>
    <a:masterClrMapping/>
  </p:clrMapOvr>
  <p:transition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 </a:t>
            </a:r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27050" indent="-311150">
              <a:defRPr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The session title (</a:t>
            </a:r>
            <a:r>
              <a:rPr lang="en-US" i="1" dirty="0">
                <a:solidFill>
                  <a:srgbClr val="191919"/>
                </a:solidFill>
                <a:latin typeface="DIN-RegularAlternate" charset="0"/>
                <a:ea typeface="DIN-RegularAlternate" charset="0"/>
                <a:cs typeface="DIN-RegularAlternate" charset="0"/>
                <a:sym typeface="DIN-RegularAlternate" charset="0"/>
              </a:rPr>
              <a:t>Captain, </a:t>
            </a:r>
            <a:r>
              <a:rPr lang="en-US" i="1" dirty="0" smtClean="0">
                <a:solidFill>
                  <a:srgbClr val="191919"/>
                </a:solidFill>
                <a:latin typeface="DIN-RegularAlternate" charset="0"/>
                <a:ea typeface="DIN-RegularAlternate" charset="0"/>
                <a:cs typeface="DIN-RegularAlternate" charset="0"/>
                <a:sym typeface="DIN-RegularAlternate" charset="0"/>
              </a:rPr>
              <a:t>Captain. Where </a:t>
            </a:r>
            <a:r>
              <a:rPr lang="en-US" i="1" dirty="0">
                <a:solidFill>
                  <a:srgbClr val="191919"/>
                </a:solidFill>
                <a:latin typeface="DIN-RegularAlternate" charset="0"/>
                <a:ea typeface="DIN-RegularAlternate" charset="0"/>
                <a:cs typeface="DIN-RegularAlternate" charset="0"/>
                <a:sym typeface="DIN-RegularAlternate" charset="0"/>
              </a:rPr>
              <a:t>should I go?</a:t>
            </a:r>
            <a:br>
              <a:rPr lang="en-US" i="1" dirty="0">
                <a:solidFill>
                  <a:srgbClr val="191919"/>
                </a:solidFill>
                <a:latin typeface="DIN-RegularAlternate" charset="0"/>
                <a:ea typeface="DIN-RegularAlternate" charset="0"/>
                <a:cs typeface="DIN-RegularAlternate" charset="0"/>
                <a:sym typeface="DIN-RegularAlternate" charset="0"/>
              </a:rPr>
            </a:br>
            <a:r>
              <a:rPr lang="en-US" i="1" dirty="0">
                <a:solidFill>
                  <a:srgbClr val="191919"/>
                </a:solidFill>
                <a:latin typeface="DIN-RegularAlternate" charset="0"/>
                <a:ea typeface="DIN-RegularAlternate" charset="0"/>
                <a:cs typeface="DIN-RegularAlternate" charset="0"/>
                <a:sym typeface="DIN-RegularAlternate" charset="0"/>
              </a:rPr>
              <a:t>What should I do</a:t>
            </a:r>
            <a:r>
              <a:rPr lang="en-US" i="1" dirty="0" smtClean="0">
                <a:solidFill>
                  <a:srgbClr val="191919"/>
                </a:solidFill>
                <a:latin typeface="DIN-RegularAlternate" charset="0"/>
                <a:ea typeface="DIN-RegularAlternate" charset="0"/>
                <a:cs typeface="DIN-RegularAlternate" charset="0"/>
                <a:sym typeface="DIN-RegularAlternate" charset="0"/>
              </a:rPr>
              <a:t>?)</a:t>
            </a:r>
            <a:r>
              <a:rPr lang="en-US" dirty="0" smtClean="0">
                <a:solidFill>
                  <a:srgbClr val="191919"/>
                </a:solidFill>
                <a:latin typeface="DIN-RegularAlternate" charset="0"/>
                <a:ea typeface="DIN-RegularAlternate" charset="0"/>
                <a:cs typeface="DIN-RegularAlternate" charset="0"/>
                <a:sym typeface="DIN-RegularAlternate" charset="0"/>
              </a:rPr>
              <a:t> is one of my favorite lines from the Titanic movie (James Cameron version)</a:t>
            </a: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527050" indent="-311150">
              <a:defRPr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That phrase is meant to illustrate how things can be chaotic during times of disaster</a:t>
            </a:r>
          </a:p>
          <a:p>
            <a:pPr marL="812800" lvl="1" indent="-311150">
              <a:defRPr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How leaders can be frozen by the magnitude of the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event</a:t>
            </a:r>
          </a:p>
          <a:p>
            <a:pPr marL="501650" lvl="1" indent="0">
              <a:buNone/>
              <a:defRPr/>
            </a:pP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01863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27050" indent="-311150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This session is Progress centric</a:t>
            </a:r>
          </a:p>
          <a:p>
            <a:pPr marL="527050" indent="-311150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Over the years I’ve been asked many times if there is a checklist for recovering a broken DB…</a:t>
            </a:r>
          </a:p>
          <a:p>
            <a:pPr marL="527050" indent="-311150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reality is that I’m not confident that it is possible to produce such a how-to-fix-it document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16012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Disaster Prevention &amp; Planning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Imaging</a:t>
            </a:r>
          </a:p>
          <a:p>
            <a:r>
              <a:rPr lang="en-US" dirty="0" smtClean="0"/>
              <a:t>Replication of DB and/or AI files</a:t>
            </a:r>
          </a:p>
          <a:p>
            <a:pPr lvl="1"/>
            <a:r>
              <a:rPr lang="en-US" dirty="0" smtClean="0"/>
              <a:t>I prefer the “and” because OE Replication is somewhat fragile</a:t>
            </a:r>
          </a:p>
          <a:p>
            <a:r>
              <a:rPr lang="en-US" dirty="0" smtClean="0"/>
              <a:t>Test your recovery plan frequently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84278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49" y="1268345"/>
            <a:ext cx="7416073" cy="4800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931964"/>
      </p:ext>
    </p:extLst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Iceberg!  Dead Ahead!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27050" indent="-311150">
              <a:defRPr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Is it truly a disaster?</a:t>
            </a:r>
          </a:p>
          <a:p>
            <a:pPr marL="812800" lvl="1" indent="-311150">
              <a:defRPr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What is your definition of disaster?</a:t>
            </a:r>
          </a:p>
          <a:p>
            <a:pPr marL="812800" lvl="1" indent="-311150">
              <a:defRPr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What is the business’s definition of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disaster?</a:t>
            </a: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812800" lvl="1" indent="-311150">
              <a:defRPr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Is an Outage the same as a Disaster?</a:t>
            </a:r>
          </a:p>
          <a:p>
            <a:pPr marL="812800" lvl="1" indent="-311150">
              <a:defRPr/>
            </a:pP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812800" lvl="1" indent="-311150">
              <a:defRPr/>
            </a:pP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60776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the DB Perspective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27050" indent="-311150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Is the DB Really Down?</a:t>
            </a:r>
          </a:p>
          <a:p>
            <a:pPr marL="812800" lvl="1" indent="-311150">
              <a:defRPr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Is everyone locked out/frozen/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etc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?</a:t>
            </a:r>
          </a:p>
          <a:p>
            <a:pPr marL="812800" lvl="1" indent="-311150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Are entries still being written to the DB log?</a:t>
            </a:r>
          </a:p>
          <a:p>
            <a:pPr marL="812800" lvl="1" indent="-311150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Could it be an AI Stall or BI Stall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?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812800" lvl="1" indent="-311150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Can I </a:t>
            </a:r>
            <a:r>
              <a:rPr lang="en-US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promon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into the DB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?</a:t>
            </a:r>
          </a:p>
          <a:p>
            <a:pPr marL="812800" lvl="1" indent="-311150">
              <a:defRPr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If </a:t>
            </a:r>
            <a:r>
              <a:rPr lang="en-US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promon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hangs, try </a:t>
            </a:r>
            <a:r>
              <a:rPr lang="en-US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promon </a:t>
            </a:r>
            <a:r>
              <a:rPr lang="en-US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–F</a:t>
            </a: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1212850" lvl="2" indent="-311150">
              <a:defRPr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If –F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works,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gather as much data as possible (i.e. screen shots) because the ship is sinking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527050" indent="-311150">
              <a:defRPr/>
            </a:pP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0637323"/>
      </p:ext>
    </p:extLst>
  </p:cSld>
  <p:clrMapOvr>
    <a:masterClrMapping/>
  </p:clrMapOvr>
  <p:transition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Presentation’s Definition of Disaster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database is down</a:t>
            </a:r>
          </a:p>
          <a:p>
            <a:r>
              <a:rPr lang="en-US" dirty="0" smtClean="0"/>
              <a:t>The database is:</a:t>
            </a:r>
          </a:p>
          <a:p>
            <a:pPr lvl="1"/>
            <a:r>
              <a:rPr lang="en-US" dirty="0" smtClean="0"/>
              <a:t>Not re-</a:t>
            </a:r>
            <a:r>
              <a:rPr lang="en-US" dirty="0" err="1" smtClean="0"/>
              <a:t>startable</a:t>
            </a:r>
            <a:endParaRPr lang="en-US" dirty="0" smtClean="0"/>
          </a:p>
          <a:p>
            <a:pPr lvl="1"/>
            <a:r>
              <a:rPr lang="en-US" dirty="0" smtClean="0"/>
              <a:t>Or </a:t>
            </a:r>
            <a:r>
              <a:rPr lang="en-US" dirty="0" smtClean="0"/>
              <a:t>Corrupted</a:t>
            </a:r>
          </a:p>
          <a:p>
            <a:pPr lvl="1"/>
            <a:r>
              <a:rPr lang="en-US" dirty="0" smtClean="0"/>
              <a:t>Or both</a:t>
            </a:r>
            <a:endParaRPr lang="en-US" dirty="0" smtClean="0"/>
          </a:p>
          <a:p>
            <a:r>
              <a:rPr lang="en-US" dirty="0" smtClean="0"/>
              <a:t>The DB can’t </a:t>
            </a:r>
            <a:r>
              <a:rPr lang="en-US" dirty="0" smtClean="0"/>
              <a:t>be opened or examined by various utilities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391304"/>
      </p:ext>
    </p:extLst>
  </p:cSld>
  <p:clrMapOvr>
    <a:masterClrMapping/>
  </p:clrMapOvr>
  <p:transition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 Steps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49829" y="1004592"/>
            <a:ext cx="8475518" cy="5304767"/>
          </a:xfrm>
        </p:spPr>
        <p:txBody>
          <a:bodyPr>
            <a:normAutofit/>
          </a:bodyPr>
          <a:lstStyle/>
          <a:p>
            <a:pPr marL="527050" indent="-311150">
              <a:defRPr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Preserve the crime scene</a:t>
            </a:r>
          </a:p>
          <a:p>
            <a:pPr marL="812800" lvl="1" indent="-311150">
              <a:defRPr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Backup the DB (non-Progress)</a:t>
            </a:r>
          </a:p>
          <a:p>
            <a:pPr marL="1212850" lvl="2" indent="-311150">
              <a:defRPr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Not enough space, shame on you</a:t>
            </a:r>
          </a:p>
          <a:p>
            <a:pPr marL="812800" lvl="1" indent="-311150">
              <a:defRPr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Preserve the DB log (could be overwritten if DB is restored from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backup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 or your scripts</a:t>
            </a:r>
          </a:p>
          <a:p>
            <a:pPr marL="812800" lvl="1" indent="-311150">
              <a:defRPr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Preserve any other logs that might be overwritten…have a list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handy so you don’t forget any</a:t>
            </a: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812800" lvl="1" indent="-311150">
              <a:defRPr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Structure (.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st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 file, if it’s not up-to-date, shame on you</a:t>
            </a:r>
          </a:p>
          <a:p>
            <a:pPr marL="527050" indent="-311150">
              <a:defRPr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Make sure only one person is driving the process that touches the database</a:t>
            </a:r>
          </a:p>
          <a:p>
            <a:pPr marL="812800" lvl="1" indent="-311150">
              <a:defRPr/>
            </a:pP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46018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27050" indent="-311150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Stop Automated Tasks via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cron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or the Windows Scheduler</a:t>
            </a:r>
          </a:p>
          <a:p>
            <a:pPr marL="527050" indent="-311150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Inform the business/user community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(it’s better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to have someone else do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that…if you get slain, you won’t be able to accomplish much)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527050" indent="-311150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Don’t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try truncate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BI file unless you are sure there is enough disk space available to complete Crash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Recovery</a:t>
            </a:r>
          </a:p>
          <a:p>
            <a:pPr marL="527050" indent="-311150">
              <a:defRPr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Don’t truncate with –F until the crime scene is backed up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543805"/>
      </p:ext>
    </p:extLst>
  </p:cSld>
  <p:clrMapOvr>
    <a:masterClrMapping/>
  </p:clrMapOvr>
  <p:transition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950" y="1133020"/>
            <a:ext cx="5212080" cy="521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396877"/>
      </p:ext>
    </p:extLst>
  </p:cSld>
  <p:clrMapOvr>
    <a:masterClrMapping/>
  </p:clrMapOvr>
  <p:transition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People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828" y="1004593"/>
            <a:ext cx="8554141" cy="4805994"/>
          </a:xfrm>
        </p:spPr>
        <p:txBody>
          <a:bodyPr/>
          <a:lstStyle/>
          <a:p>
            <a:r>
              <a:rPr lang="en-US" dirty="0" smtClean="0"/>
              <a:t>I don’t think </a:t>
            </a:r>
            <a:r>
              <a:rPr lang="en-US" i="1" dirty="0" smtClean="0"/>
              <a:t>Ghost Busters</a:t>
            </a:r>
            <a:r>
              <a:rPr lang="en-US" dirty="0" smtClean="0"/>
              <a:t> knows anything about Progress</a:t>
            </a:r>
          </a:p>
          <a:p>
            <a:r>
              <a:rPr lang="en-US" dirty="0" smtClean="0"/>
              <a:t>If </a:t>
            </a:r>
            <a:r>
              <a:rPr lang="en-US" dirty="0" smtClean="0"/>
              <a:t>you don’t have enough security permissions (i.e. </a:t>
            </a:r>
            <a:r>
              <a:rPr lang="en-US" i="1" dirty="0" smtClean="0"/>
              <a:t>root</a:t>
            </a:r>
            <a:r>
              <a:rPr lang="en-US" dirty="0" smtClean="0"/>
              <a:t> or </a:t>
            </a:r>
            <a:r>
              <a:rPr lang="en-US" i="1" dirty="0" smtClean="0"/>
              <a:t>Administrator</a:t>
            </a:r>
            <a:r>
              <a:rPr lang="en-US" dirty="0" smtClean="0"/>
              <a:t>), get in touch with someone who does</a:t>
            </a:r>
          </a:p>
          <a:p>
            <a:pPr marL="527050" indent="-311150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If the backup is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stored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off-site, dispatch someone to get it</a:t>
            </a:r>
          </a:p>
          <a:p>
            <a:pPr marL="812800" lvl="1" indent="-311150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If it’s stored off-site but not accessible 24/7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that’s just wrong</a:t>
            </a:r>
          </a:p>
          <a:p>
            <a:pPr marL="527050" indent="-311150">
              <a:defRPr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Get a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Webex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Goto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My PC, or similar session fired up</a:t>
            </a:r>
          </a:p>
          <a:p>
            <a:pPr marL="527050" indent="-311150">
              <a:defRPr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Open a Support call with PTS</a:t>
            </a:r>
          </a:p>
          <a:p>
            <a:pPr marL="527050" indent="-311150">
              <a:defRPr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Open a Support call with your Application Vendor</a:t>
            </a:r>
          </a:p>
          <a:p>
            <a:pPr marL="527050" indent="-311150">
              <a:defRPr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See if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Dan Foreman or Tom Bascom,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et al are available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502283"/>
      </p:ext>
    </p:extLst>
  </p:cSld>
  <p:clrMapOvr>
    <a:masterClrMapping/>
  </p:clrMapOvr>
  <p:transition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Constraints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Time required to restore from backup &amp; Roll Forward versus fixing the problem</a:t>
            </a:r>
          </a:p>
          <a:p>
            <a:pPr lvl="1"/>
            <a:r>
              <a:rPr lang="en-US" dirty="0" smtClean="0"/>
              <a:t>Do you </a:t>
            </a:r>
            <a:r>
              <a:rPr lang="en-US" u="sng" dirty="0" smtClean="0"/>
              <a:t>know</a:t>
            </a:r>
            <a:r>
              <a:rPr lang="en-US" dirty="0" smtClean="0"/>
              <a:t> how long a restore + RF takes?</a:t>
            </a:r>
          </a:p>
          <a:p>
            <a:pPr lvl="1"/>
            <a:r>
              <a:rPr lang="en-US" dirty="0" smtClean="0"/>
              <a:t>Do you </a:t>
            </a:r>
            <a:r>
              <a:rPr lang="en-US" u="sng" dirty="0" smtClean="0"/>
              <a:t>know</a:t>
            </a:r>
            <a:r>
              <a:rPr lang="en-US" dirty="0" smtClean="0"/>
              <a:t> how long it takes to failover to Replicated </a:t>
            </a:r>
            <a:r>
              <a:rPr lang="en-US" dirty="0" smtClean="0"/>
              <a:t>DB?</a:t>
            </a:r>
          </a:p>
          <a:p>
            <a:pPr lvl="1"/>
            <a:r>
              <a:rPr lang="en-US" dirty="0" smtClean="0"/>
              <a:t>Do you know how long it takes to run some of the scanning/repair utilities?</a:t>
            </a:r>
            <a:endParaRPr lang="en-US" dirty="0" smtClean="0"/>
          </a:p>
          <a:p>
            <a:r>
              <a:rPr lang="en-US" dirty="0" smtClean="0"/>
              <a:t>Can I do some activities in parallel?</a:t>
            </a:r>
          </a:p>
          <a:p>
            <a:pPr lvl="1"/>
            <a:r>
              <a:rPr lang="en-US" dirty="0" smtClean="0"/>
              <a:t>Restore &amp; </a:t>
            </a:r>
            <a:r>
              <a:rPr lang="en-US" dirty="0" smtClean="0"/>
              <a:t>Roll Forward</a:t>
            </a:r>
            <a:endParaRPr lang="en-US" dirty="0" smtClean="0"/>
          </a:p>
          <a:p>
            <a:pPr lvl="1"/>
            <a:r>
              <a:rPr lang="en-US" dirty="0" smtClean="0"/>
              <a:t>Failover to Replicated DB</a:t>
            </a:r>
          </a:p>
          <a:p>
            <a:pPr lvl="1"/>
            <a:r>
              <a:rPr lang="en-US" dirty="0" smtClean="0"/>
              <a:t>Fix the DB</a:t>
            </a:r>
          </a:p>
          <a:p>
            <a:pPr lvl="1"/>
            <a:r>
              <a:rPr lang="en-US" dirty="0" smtClean="0"/>
              <a:t>Do you have enough hands to multi-task?  Very Dangerous!!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579474"/>
      </p:ext>
    </p:extLst>
  </p:cSld>
  <p:clrMapOvr>
    <a:masterClrMapping/>
  </p:clrMapOvr>
  <p:transition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DB Status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27050" indent="-311150">
              <a:defRPr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DB is Down and won’t restart</a:t>
            </a:r>
          </a:p>
          <a:p>
            <a:pPr marL="812800" lvl="1" indent="-311150">
              <a:defRPr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If the Broker won’t restart, try connecting with a Client session</a:t>
            </a:r>
          </a:p>
          <a:p>
            <a:pPr marL="812800" lvl="1" indent="-311150">
              <a:defRPr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If the Client won’t connect, try using Read Only (-RO)</a:t>
            </a:r>
          </a:p>
          <a:p>
            <a:pPr marL="812800" lvl="1" indent="-311150">
              <a:defRPr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If the Client still can’t connect, truncate the BI file</a:t>
            </a:r>
          </a:p>
        </p:txBody>
      </p:sp>
    </p:spTree>
    <p:extLst>
      <p:ext uri="{BB962C8B-B14F-4D97-AF65-F5344CB8AC3E}">
        <p14:creationId xmlns:p14="http://schemas.microsoft.com/office/powerpoint/2010/main" val="392874954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Complexity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27050" indent="-311150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DB is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Startable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but corrupted</a:t>
            </a:r>
          </a:p>
          <a:p>
            <a:pPr marL="812800" lvl="1" indent="-311150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What kind of corruption?</a:t>
            </a:r>
          </a:p>
          <a:p>
            <a:pPr marL="1212850" lvl="2" indent="-311150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Internal</a:t>
            </a:r>
          </a:p>
          <a:p>
            <a:pPr marL="1212850" lvl="2" indent="-311150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Missing extents</a:t>
            </a:r>
          </a:p>
          <a:p>
            <a:pPr marL="527050" indent="-311150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DB is gone</a:t>
            </a:r>
          </a:p>
          <a:p>
            <a:pPr marL="527050" indent="-311150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Is only “simple” recovery required</a:t>
            </a:r>
          </a:p>
          <a:p>
            <a:pPr marL="812800" lvl="1" indent="-311150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Restore from Backup + Roll Forward</a:t>
            </a:r>
          </a:p>
          <a:p>
            <a:pPr marL="812800" lvl="1" indent="-311150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Switch over to a Replicated Database…if there is one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399388"/>
      </p:ext>
    </p:extLst>
  </p:cSld>
  <p:clrMapOvr>
    <a:masterClrMapping/>
  </p:clrMapOvr>
  <p:transition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Remove Java from the Equation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670" y="788670"/>
            <a:ext cx="7559040" cy="566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376016"/>
      </p:ext>
    </p:extLst>
  </p:cSld>
  <p:clrMapOvr>
    <a:masterClrMapping/>
  </p:clrMapOvr>
  <p:transition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Remove Java from the Equation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27050" indent="-311150">
              <a:defRPr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If DB is normally started with </a:t>
            </a:r>
            <a:r>
              <a:rPr lang="en-US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dbman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or OE Management try starting from the command line…if you don’t know how, learn now…it’s a good skill to have</a:t>
            </a:r>
          </a:p>
        </p:txBody>
      </p:sp>
    </p:spTree>
    <p:extLst>
      <p:ext uri="{BB962C8B-B14F-4D97-AF65-F5344CB8AC3E}">
        <p14:creationId xmlns:p14="http://schemas.microsoft.com/office/powerpoint/2010/main" val="124181365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900" y="906763"/>
            <a:ext cx="2686050" cy="375775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30" y="4167378"/>
            <a:ext cx="3840480" cy="247802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575" y="4852035"/>
            <a:ext cx="3208420" cy="146304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777" y="2559405"/>
            <a:ext cx="3092665" cy="128016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28" y="906763"/>
            <a:ext cx="2724530" cy="142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629708"/>
      </p:ext>
    </p:extLst>
  </p:cSld>
  <p:clrMapOvr>
    <a:masterClrMapping/>
  </p:clrMapOvr>
  <p:transition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 there is evidence of Physical Corruption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Run one or more of the following:</a:t>
            </a:r>
          </a:p>
          <a:p>
            <a:pPr lvl="1"/>
            <a:r>
              <a:rPr lang="en-US" dirty="0"/>
              <a:t>p</a:t>
            </a:r>
            <a:r>
              <a:rPr lang="en-US" dirty="0" smtClean="0"/>
              <a:t>routil </a:t>
            </a:r>
            <a:r>
              <a:rPr lang="en-US" dirty="0" err="1" smtClean="0"/>
              <a:t>dbrpr</a:t>
            </a:r>
            <a:endParaRPr lang="en-US" dirty="0" smtClean="0"/>
          </a:p>
          <a:p>
            <a:pPr lvl="1"/>
            <a:r>
              <a:rPr lang="en-US" dirty="0"/>
              <a:t>p</a:t>
            </a:r>
            <a:r>
              <a:rPr lang="en-US" dirty="0" smtClean="0"/>
              <a:t>routil </a:t>
            </a:r>
            <a:r>
              <a:rPr lang="en-US" dirty="0" err="1" smtClean="0"/>
              <a:t>dbscan</a:t>
            </a:r>
            <a:endParaRPr lang="en-US" dirty="0" smtClean="0"/>
          </a:p>
          <a:p>
            <a:pPr lvl="1"/>
            <a:r>
              <a:rPr lang="en-US" dirty="0"/>
              <a:t>p</a:t>
            </a:r>
            <a:r>
              <a:rPr lang="en-US" dirty="0" smtClean="0"/>
              <a:t>routil idxfix</a:t>
            </a:r>
          </a:p>
          <a:p>
            <a:r>
              <a:rPr lang="en-US" dirty="0" smtClean="0"/>
              <a:t>There is a good chapter on the pro’s &amp; con’s of these </a:t>
            </a:r>
            <a:r>
              <a:rPr lang="en-US" i="1" dirty="0" smtClean="0"/>
              <a:t>proutil</a:t>
            </a:r>
            <a:r>
              <a:rPr lang="en-US" dirty="0" smtClean="0"/>
              <a:t> options in Dan’s </a:t>
            </a:r>
            <a:r>
              <a:rPr lang="en-US" b="1" i="1" dirty="0" smtClean="0"/>
              <a:t>Progress Database Administration Guide</a:t>
            </a:r>
            <a:endParaRPr lang="en-US" dirty="0" smtClean="0"/>
          </a:p>
          <a:p>
            <a:r>
              <a:rPr lang="en-US" dirty="0" smtClean="0"/>
              <a:t>Check system logs; any evidence of a disk and/or memory error?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378272"/>
      </p:ext>
    </p:extLst>
  </p:cSld>
  <p:clrMapOvr>
    <a:masterClrMapping/>
  </p:clrMapOvr>
  <p:transition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Logical Corruption?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easy/difficult to detect</a:t>
            </a:r>
            <a:r>
              <a:rPr lang="en-US" dirty="0" smtClean="0"/>
              <a:t>?</a:t>
            </a:r>
          </a:p>
          <a:p>
            <a:r>
              <a:rPr lang="en-US" dirty="0" smtClean="0"/>
              <a:t>Work with the business to create a list of programs that can be used to ‘validate’ the DB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075524"/>
      </p:ext>
    </p:extLst>
  </p:cSld>
  <p:clrMapOvr>
    <a:masterClrMapping/>
  </p:clrMapOvr>
  <p:transition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1044216"/>
            <a:ext cx="6971348" cy="4897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041738"/>
      </p:ext>
    </p:extLst>
  </p:cSld>
  <p:clrMapOvr>
    <a:masterClrMapping/>
  </p:clrMapOvr>
  <p:transition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 Mortem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27050" indent="-311150">
              <a:defRPr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Document the incident</a:t>
            </a:r>
          </a:p>
          <a:p>
            <a:pPr marL="812800" lvl="1" indent="-311150">
              <a:defRPr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Actions taken &amp; the sequence of those actions</a:t>
            </a:r>
          </a:p>
          <a:p>
            <a:pPr marL="812800" lvl="1" indent="-311150">
              <a:defRPr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What worked</a:t>
            </a:r>
          </a:p>
          <a:p>
            <a:pPr marL="812800" lvl="1" indent="-311150">
              <a:defRPr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What didn’t (so it doesn’t get repeated in the future)</a:t>
            </a:r>
          </a:p>
          <a:p>
            <a:pPr marL="812800" lvl="1" indent="-311150">
              <a:defRPr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Resources required (disk space,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etc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6413684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 Mortem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27050" indent="-311150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Put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place whatever is required to prevent a similar event from happening in the future</a:t>
            </a:r>
          </a:p>
          <a:p>
            <a:pPr marL="812800" lvl="1" indent="-311150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Enhanced monitoring</a:t>
            </a:r>
          </a:p>
          <a:p>
            <a:pPr marL="812800" lvl="1" indent="-311150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Better logging</a:t>
            </a:r>
          </a:p>
          <a:p>
            <a:pPr marL="812800" lvl="1" indent="-311150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Better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documentation</a:t>
            </a:r>
          </a:p>
          <a:p>
            <a:pPr marL="812800" lvl="1" indent="-311150">
              <a:defRPr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Newer version of Progress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812800" lvl="1" indent="-311150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552771"/>
      </p:ext>
    </p:extLst>
  </p:cSld>
  <p:clrMapOvr>
    <a:masterClrMapping/>
  </p:clrMapOvr>
  <p:transition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43933" y="1004592"/>
            <a:ext cx="8830734" cy="5345807"/>
          </a:xfrm>
        </p:spPr>
        <p:txBody>
          <a:bodyPr>
            <a:normAutofit/>
          </a:bodyPr>
          <a:lstStyle/>
          <a:p>
            <a:pPr marL="527050" indent="-311150" algn="ctr">
              <a:buNone/>
              <a:defRPr/>
            </a:pPr>
            <a:r>
              <a:rPr lang="en-US" sz="7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Questions?</a:t>
            </a:r>
          </a:p>
          <a:p>
            <a:pPr marL="527050" indent="-311150" algn="r">
              <a:buNone/>
              <a:defRPr/>
            </a:pP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  <a:latin typeface="Arial"/>
              <a:cs typeface="Arial"/>
            </a:endParaRPr>
          </a:p>
          <a:p>
            <a:pPr marL="527050" indent="-311150" algn="r">
              <a:buNone/>
              <a:defRPr/>
            </a:pPr>
            <a:endParaRPr lang="en-US" sz="3600" dirty="0" smtClean="0">
              <a:solidFill>
                <a:schemeClr val="tx1">
                  <a:lumMod val="95000"/>
                  <a:lumOff val="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017745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2_Custom Design">
  <a:themeElements>
    <a:clrScheme name="Progress Revolution 1">
      <a:dk1>
        <a:srgbClr val="000000"/>
      </a:dk1>
      <a:lt1>
        <a:srgbClr val="FFFFFF"/>
      </a:lt1>
      <a:dk2>
        <a:srgbClr val="005F97"/>
      </a:dk2>
      <a:lt2>
        <a:srgbClr val="FFFFFF"/>
      </a:lt2>
      <a:accent1>
        <a:srgbClr val="005F97"/>
      </a:accent1>
      <a:accent2>
        <a:srgbClr val="4BACC6"/>
      </a:accent2>
      <a:accent3>
        <a:srgbClr val="FF7C00"/>
      </a:accent3>
      <a:accent4>
        <a:srgbClr val="8064A2"/>
      </a:accent4>
      <a:accent5>
        <a:srgbClr val="9BBF01"/>
      </a:accent5>
      <a:accent6>
        <a:srgbClr val="A6A6A6"/>
      </a:accent6>
      <a:hlink>
        <a:srgbClr val="FF7C00"/>
      </a:hlink>
      <a:folHlink>
        <a:srgbClr val="797CA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PRB_PPT_Template_standard_v2-cp.potx</Template>
  <TotalTime>8049</TotalTime>
  <Words>894</Words>
  <Application>Microsoft Office PowerPoint</Application>
  <PresentationFormat>On-screen Show (4:3)</PresentationFormat>
  <Paragraphs>120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Calibri</vt:lpstr>
      <vt:lpstr>Courier New</vt:lpstr>
      <vt:lpstr>DIN-MediumAlternate</vt:lpstr>
      <vt:lpstr>DIN-RegularAlternate</vt:lpstr>
      <vt:lpstr>Myriad Pro</vt:lpstr>
      <vt:lpstr>2_Custom Design</vt:lpstr>
      <vt:lpstr>Captain, Captain, Where should I go? What should I do?</vt:lpstr>
      <vt:lpstr>Introduction – Dan Foreman</vt:lpstr>
      <vt:lpstr>PowerPoint Presentation</vt:lpstr>
      <vt:lpstr>Presentation Title</vt:lpstr>
      <vt:lpstr>Presentation Overview</vt:lpstr>
      <vt:lpstr>Basic Disaster Prevention &amp; Planning</vt:lpstr>
      <vt:lpstr>PowerPoint Presentation</vt:lpstr>
      <vt:lpstr>Iceberg!  Dead Ahead!</vt:lpstr>
      <vt:lpstr>From the DB Perspective</vt:lpstr>
      <vt:lpstr>This Presentation’s Definition of Disaster</vt:lpstr>
      <vt:lpstr>Initial Steps</vt:lpstr>
      <vt:lpstr>Initial Steps</vt:lpstr>
      <vt:lpstr>PowerPoint Presentation</vt:lpstr>
      <vt:lpstr>Other People</vt:lpstr>
      <vt:lpstr>Time Constraints</vt:lpstr>
      <vt:lpstr>DB Status</vt:lpstr>
      <vt:lpstr>More Complexity</vt:lpstr>
      <vt:lpstr>Remove Java from the Equation</vt:lpstr>
      <vt:lpstr>Remove Java from the Equation</vt:lpstr>
      <vt:lpstr>PowerPoint Presentation</vt:lpstr>
      <vt:lpstr>If there is evidence of Physical Corruption</vt:lpstr>
      <vt:lpstr>Logical Corruption?</vt:lpstr>
      <vt:lpstr>PowerPoint Presentation</vt:lpstr>
      <vt:lpstr>Post Mortem</vt:lpstr>
      <vt:lpstr>Post Mortem</vt:lpstr>
      <vt:lpstr>Thank You!</vt:lpstr>
    </vt:vector>
  </TitlesOfParts>
  <Company>Progress Software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Progress Software Corporation</dc:creator>
  <cp:lastModifiedBy>Dan Foreman</cp:lastModifiedBy>
  <cp:revision>858</cp:revision>
  <cp:lastPrinted>1999-09-24T14:02:08Z</cp:lastPrinted>
  <dcterms:created xsi:type="dcterms:W3CDTF">2013-05-02T13:57:25Z</dcterms:created>
  <dcterms:modified xsi:type="dcterms:W3CDTF">2014-06-11T12:18:32Z</dcterms:modified>
</cp:coreProperties>
</file>