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81"/>
  </p:notesMasterIdLst>
  <p:handoutMasterIdLst>
    <p:handoutMasterId r:id="rId82"/>
  </p:handoutMasterIdLst>
  <p:sldIdLst>
    <p:sldId id="1099" r:id="rId5"/>
    <p:sldId id="1253" r:id="rId6"/>
    <p:sldId id="1254" r:id="rId7"/>
    <p:sldId id="1257" r:id="rId8"/>
    <p:sldId id="1183" r:id="rId9"/>
    <p:sldId id="1251" r:id="rId10"/>
    <p:sldId id="1184" r:id="rId11"/>
    <p:sldId id="1197" r:id="rId12"/>
    <p:sldId id="1185" r:id="rId13"/>
    <p:sldId id="1271" r:id="rId14"/>
    <p:sldId id="1186" r:id="rId15"/>
    <p:sldId id="1187" r:id="rId16"/>
    <p:sldId id="1198" r:id="rId17"/>
    <p:sldId id="1188" r:id="rId18"/>
    <p:sldId id="1250" r:id="rId19"/>
    <p:sldId id="1173" r:id="rId20"/>
    <p:sldId id="1196" r:id="rId21"/>
    <p:sldId id="1175" r:id="rId22"/>
    <p:sldId id="1180" r:id="rId23"/>
    <p:sldId id="1181" r:id="rId24"/>
    <p:sldId id="1231" r:id="rId25"/>
    <p:sldId id="1212" r:id="rId26"/>
    <p:sldId id="1213" r:id="rId27"/>
    <p:sldId id="1232" r:id="rId28"/>
    <p:sldId id="1215" r:id="rId29"/>
    <p:sldId id="1216" r:id="rId30"/>
    <p:sldId id="1255" r:id="rId31"/>
    <p:sldId id="1268" r:id="rId32"/>
    <p:sldId id="1272" r:id="rId33"/>
    <p:sldId id="1208" r:id="rId34"/>
    <p:sldId id="1234" r:id="rId35"/>
    <p:sldId id="1233" r:id="rId36"/>
    <p:sldId id="1247" r:id="rId37"/>
    <p:sldId id="1218" r:id="rId38"/>
    <p:sldId id="1235" r:id="rId39"/>
    <p:sldId id="1219" r:id="rId40"/>
    <p:sldId id="1242" r:id="rId41"/>
    <p:sldId id="1266" r:id="rId42"/>
    <p:sldId id="1267" r:id="rId43"/>
    <p:sldId id="1269" r:id="rId44"/>
    <p:sldId id="1258" r:id="rId45"/>
    <p:sldId id="1259" r:id="rId46"/>
    <p:sldId id="1260" r:id="rId47"/>
    <p:sldId id="1220" r:id="rId48"/>
    <p:sldId id="1236" r:id="rId49"/>
    <p:sldId id="1263" r:id="rId50"/>
    <p:sldId id="1265" r:id="rId51"/>
    <p:sldId id="1275" r:id="rId52"/>
    <p:sldId id="1274" r:id="rId53"/>
    <p:sldId id="1264" r:id="rId54"/>
    <p:sldId id="1276" r:id="rId55"/>
    <p:sldId id="1277" r:id="rId56"/>
    <p:sldId id="1270" r:id="rId57"/>
    <p:sldId id="1221" r:id="rId58"/>
    <p:sldId id="1237" r:id="rId59"/>
    <p:sldId id="1222" r:id="rId60"/>
    <p:sldId id="1243" r:id="rId61"/>
    <p:sldId id="1223" r:id="rId62"/>
    <p:sldId id="1241" r:id="rId63"/>
    <p:sldId id="1224" r:id="rId64"/>
    <p:sldId id="1244" r:id="rId65"/>
    <p:sldId id="1225" r:id="rId66"/>
    <p:sldId id="1238" r:id="rId67"/>
    <p:sldId id="1226" r:id="rId68"/>
    <p:sldId id="1239" r:id="rId69"/>
    <p:sldId id="1227" r:id="rId70"/>
    <p:sldId id="1245" r:id="rId71"/>
    <p:sldId id="1229" r:id="rId72"/>
    <p:sldId id="1246" r:id="rId73"/>
    <p:sldId id="1228" r:id="rId74"/>
    <p:sldId id="1240" r:id="rId75"/>
    <p:sldId id="1248" r:id="rId76"/>
    <p:sldId id="1249" r:id="rId77"/>
    <p:sldId id="1278" r:id="rId78"/>
    <p:sldId id="1252" r:id="rId79"/>
    <p:sldId id="1207" r:id="rId80"/>
  </p:sldIdLst>
  <p:sldSz cx="9144000" cy="6858000" type="screen4x3"/>
  <p:notesSz cx="7027863" cy="9313863"/>
  <p:custDataLst>
    <p:tags r:id="rId8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7">
          <p15:clr>
            <a:srgbClr val="A4A3A4"/>
          </p15:clr>
        </p15:guide>
        <p15:guide id="2" orient="horz" pos="756">
          <p15:clr>
            <a:srgbClr val="A4A3A4"/>
          </p15:clr>
        </p15:guide>
        <p15:guide id="3" orient="horz" pos="3403">
          <p15:clr>
            <a:srgbClr val="A4A3A4"/>
          </p15:clr>
        </p15:guide>
        <p15:guide id="4" pos="28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09" autoAdjust="0"/>
    <p:restoredTop sz="90966" autoAdjust="0"/>
  </p:normalViewPr>
  <p:slideViewPr>
    <p:cSldViewPr snapToGrid="0" showGuides="1">
      <p:cViewPr varScale="1">
        <p:scale>
          <a:sx n="161" d="100"/>
          <a:sy n="161" d="100"/>
        </p:scale>
        <p:origin x="-1152" y="-112"/>
      </p:cViewPr>
      <p:guideLst>
        <p:guide orient="horz" pos="437"/>
        <p:guide orient="horz" pos="756"/>
        <p:guide orient="horz" pos="3403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slide" Target="slides/slide73.xml"/><Relationship Id="rId78" Type="http://schemas.openxmlformats.org/officeDocument/2006/relationships/slide" Target="slides/slide74.xml"/><Relationship Id="rId79" Type="http://schemas.openxmlformats.org/officeDocument/2006/relationships/slide" Target="slides/slide7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82" Type="http://schemas.openxmlformats.org/officeDocument/2006/relationships/handoutMaster" Target="handoutMasters/handoutMaster1.xml"/><Relationship Id="rId83" Type="http://schemas.openxmlformats.org/officeDocument/2006/relationships/printerSettings" Target="printerSettings/printerSettings1.bin"/><Relationship Id="rId84" Type="http://schemas.openxmlformats.org/officeDocument/2006/relationships/tags" Target="tags/tag1.xml"/><Relationship Id="rId85" Type="http://schemas.openxmlformats.org/officeDocument/2006/relationships/commentAuthors" Target="commentAuthors.xml"/><Relationship Id="rId86" Type="http://schemas.openxmlformats.org/officeDocument/2006/relationships/presProps" Target="presProps.xml"/><Relationship Id="rId87" Type="http://schemas.openxmlformats.org/officeDocument/2006/relationships/viewProps" Target="viewProps.xml"/><Relationship Id="rId88" Type="http://schemas.openxmlformats.org/officeDocument/2006/relationships/theme" Target="theme/theme1.xml"/><Relationship Id="rId8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979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9D353A-49E6-F543-94B5-8385F5AE9C21}" type="slidenum">
              <a:rPr lang="en-US"/>
              <a:pPr/>
              <a:t>7</a:t>
            </a:fld>
            <a:endParaRPr lang="en-US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8563" y="709613"/>
            <a:ext cx="4630737" cy="3473450"/>
          </a:xfrm>
          <a:ln cap="flat"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7688" y="4423133"/>
            <a:ext cx="5152490" cy="4178196"/>
          </a:xfrm>
          <a:ln/>
        </p:spPr>
        <p:txBody>
          <a:bodyPr lIns="91991" tIns="45996" rIns="91991" bIns="45996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660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9D353A-49E6-F543-94B5-8385F5AE9C21}" type="slidenum">
              <a:rPr lang="en-US"/>
              <a:pPr/>
              <a:t>8</a:t>
            </a:fld>
            <a:endParaRPr lang="en-US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8563" y="709613"/>
            <a:ext cx="4630737" cy="3473450"/>
          </a:xfrm>
          <a:ln cap="flat"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7688" y="4423133"/>
            <a:ext cx="5152490" cy="4178196"/>
          </a:xfrm>
          <a:ln/>
        </p:spPr>
        <p:txBody>
          <a:bodyPr lIns="91991" tIns="45996" rIns="91991" bIns="45996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223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BCCF94-D3AE-8047-96B2-86530F1CE9DB}" type="slidenum">
              <a:rPr lang="en-US"/>
              <a:pPr/>
              <a:t>9</a:t>
            </a:fld>
            <a:endParaRPr lang="en-US"/>
          </a:p>
        </p:txBody>
      </p:sp>
      <p:sp>
        <p:nvSpPr>
          <p:cNvPr id="1894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06438"/>
            <a:ext cx="4635500" cy="3476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7049" y="4422470"/>
            <a:ext cx="5153766" cy="417991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0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7CE1B0-1E65-C344-BA41-870D3070401E}" type="slidenum">
              <a:rPr lang="en-US"/>
              <a:pPr/>
              <a:t>11</a:t>
            </a:fld>
            <a:endParaRPr lang="en-US"/>
          </a:p>
        </p:txBody>
      </p:sp>
      <p:sp>
        <p:nvSpPr>
          <p:cNvPr id="1914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06438"/>
            <a:ext cx="4635500" cy="3476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7049" y="4422470"/>
            <a:ext cx="5153766" cy="417991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96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80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80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80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8F05D4-74A5-2645-9104-E6CADC388AE9}" type="slidenum">
              <a:rPr lang="en-GB"/>
              <a:pPr/>
              <a:t>76</a:t>
            </a:fld>
            <a:endParaRPr lang="en-GB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0088"/>
            <a:ext cx="4656138" cy="349250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9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4024" y="0"/>
            <a:ext cx="9144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4" y="0"/>
            <a:ext cx="9144000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670597" y="1312684"/>
            <a:ext cx="7886028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3100" y="3541836"/>
            <a:ext cx="5798402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"/>
            <a:ext cx="9144000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3" y="1346776"/>
            <a:ext cx="5177536" cy="98693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200150"/>
            <a:ext cx="7772400" cy="5303520"/>
          </a:xfrm>
        </p:spPr>
        <p:txBody>
          <a:bodyPr/>
          <a:lstStyle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197864"/>
            <a:ext cx="7772400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91189"/>
            <a:ext cx="4040188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0"/>
            <a:ext cx="4041775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91189"/>
            <a:ext cx="4041775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"/>
            <a:ext cx="9144000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693" y="2686753"/>
            <a:ext cx="5475886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92" y="2171700"/>
            <a:ext cx="1648518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92" y="2171700"/>
            <a:ext cx="1648518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92" y="2171700"/>
            <a:ext cx="1648518" cy="220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7742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Just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78975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"/>
            <a:ext cx="9144000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9092" y="1200150"/>
            <a:ext cx="8172807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62734" y="367504"/>
            <a:ext cx="81029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152408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5379921" y="6546064"/>
            <a:ext cx="1070846" cy="2022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670597" y="1312684"/>
            <a:ext cx="7886028" cy="738664"/>
          </a:xfrm>
        </p:spPr>
        <p:txBody>
          <a:bodyPr/>
          <a:lstStyle/>
          <a:p>
            <a:r>
              <a:rPr lang="en-US" dirty="0"/>
              <a:t>Recovery Log Notes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635003" y="2906836"/>
            <a:ext cx="6751103" cy="723098"/>
          </a:xfrm>
        </p:spPr>
        <p:txBody>
          <a:bodyPr/>
          <a:lstStyle/>
          <a:p>
            <a:r>
              <a:rPr lang="en-US" dirty="0" smtClean="0"/>
              <a:t>Gus Björklund, Progress</a:t>
            </a:r>
          </a:p>
          <a:p>
            <a:r>
              <a:rPr lang="en-US" dirty="0"/>
              <a:t>Dan Foreman, Bravepoint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3100" y="4702484"/>
            <a:ext cx="36948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smtClean="0">
                <a:solidFill>
                  <a:schemeClr val="bg1"/>
                </a:solidFill>
                <a:latin typeface="Arial" pitchFamily="34" charset="0"/>
              </a:rPr>
              <a:t>2014 Americas PUG Challenge</a:t>
            </a:r>
          </a:p>
          <a:p>
            <a:pPr algn="l">
              <a:spcBef>
                <a:spcPts val="0"/>
              </a:spcBef>
            </a:pPr>
            <a:r>
              <a:rPr lang="en-US" sz="2000" i="0" dirty="0">
                <a:solidFill>
                  <a:schemeClr val="bg1"/>
                </a:solidFill>
                <a:latin typeface="Arial" pitchFamily="34" charset="0"/>
              </a:rPr>
              <a:t>Westford, MA</a:t>
            </a:r>
          </a:p>
          <a:p>
            <a:pPr algn="l">
              <a:spcBef>
                <a:spcPts val="0"/>
              </a:spcBef>
            </a:pPr>
            <a:r>
              <a:rPr lang="en-US" sz="2000" i="0" dirty="0" smtClean="0">
                <a:solidFill>
                  <a:schemeClr val="bg1"/>
                </a:solidFill>
                <a:latin typeface="Arial" pitchFamily="34" charset="0"/>
              </a:rPr>
              <a:t>June 8 – June 11 2014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9616" y="6310740"/>
            <a:ext cx="2077386" cy="3923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2200" y="1562100"/>
            <a:ext cx="6146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/>
              <a:t>The OpenEdge RDBMS uses two kinds of transaction logs. These form the basis for a variety of important features like transaction rollback, crash recovery, replication, media failure recovery and so on.</a:t>
            </a:r>
          </a:p>
          <a:p>
            <a:pPr algn="l"/>
            <a:r>
              <a:rPr lang="en-US" sz="2000" i="0" dirty="0"/>
              <a:t>In this talk we will open the bonnet on the topic of After-Image </a:t>
            </a:r>
            <a:r>
              <a:rPr lang="en-US" sz="2000" i="0" dirty="0" smtClean="0"/>
              <a:t>Journaling </a:t>
            </a:r>
            <a:r>
              <a:rPr lang="en-US" sz="2000" i="0" dirty="0"/>
              <a:t>and Recovery Log Records (aka "Notes").</a:t>
            </a:r>
          </a:p>
          <a:p>
            <a:pPr algn="l"/>
            <a:r>
              <a:rPr lang="en-US" sz="2000" i="0" dirty="0"/>
              <a:t>We will describe what they are, what they do, and how to monitor them. But most importantly, we will show you some practical applications of your newfound understanding of Notes.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7017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998" y="2583190"/>
            <a:ext cx="4209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who uses after-imaging ?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9630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856" y="2583190"/>
            <a:ext cx="620547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who uses after-imaging ?</a:t>
            </a:r>
          </a:p>
          <a:p>
            <a:r>
              <a:rPr lang="en-US" sz="2800" i="0" dirty="0" err="1">
                <a:solidFill>
                  <a:schemeClr val="bg2"/>
                </a:solidFill>
              </a:rPr>
              <a:t>who uses the after-imaging daemon ?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22321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3323" y="6334780"/>
            <a:ext cx="3579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disaster strikes ! </a:t>
            </a:r>
            <a:r>
              <a:rPr lang="en-US" sz="1200" i="0" dirty="0" err="1">
                <a:solidFill>
                  <a:schemeClr val="bg2"/>
                </a:solidFill>
              </a:rPr>
              <a:t>(ap photo)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  <p:pic>
        <p:nvPicPr>
          <p:cNvPr id="3" name="Picture 2" descr="264240-costa-concordia-cruise-liner-disa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104900"/>
            <a:ext cx="82550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8876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418" y="2583190"/>
            <a:ext cx="547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transaction logging to the rescue!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7752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transaction logs</a:t>
            </a:r>
          </a:p>
        </p:txBody>
      </p:sp>
      <p:sp>
        <p:nvSpPr>
          <p:cNvPr id="175108" name="AutoShape 4"/>
          <p:cNvSpPr>
            <a:spLocks noChangeArrowheads="1"/>
          </p:cNvSpPr>
          <p:nvPr/>
        </p:nvSpPr>
        <p:spPr bwMode="auto">
          <a:xfrm>
            <a:off x="4135438" y="3979863"/>
            <a:ext cx="808037" cy="741362"/>
          </a:xfrm>
          <a:prstGeom prst="downArrow">
            <a:avLst>
              <a:gd name="adj1" fmla="val 50000"/>
              <a:gd name="adj2" fmla="val 50005"/>
            </a:avLst>
          </a:prstGeom>
          <a:solidFill>
            <a:schemeClr val="bg1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i="0"/>
          </a:p>
        </p:txBody>
      </p:sp>
      <p:sp>
        <p:nvSpPr>
          <p:cNvPr id="175109" name="AutoShape 5"/>
          <p:cNvSpPr>
            <a:spLocks noChangeArrowheads="1"/>
          </p:cNvSpPr>
          <p:nvPr/>
        </p:nvSpPr>
        <p:spPr bwMode="auto">
          <a:xfrm>
            <a:off x="4114800" y="2705100"/>
            <a:ext cx="808038" cy="742950"/>
          </a:xfrm>
          <a:prstGeom prst="up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i="0"/>
          </a:p>
        </p:txBody>
      </p:sp>
      <p:sp>
        <p:nvSpPr>
          <p:cNvPr id="175115" name="Rectangle 11"/>
          <p:cNvSpPr>
            <a:spLocks noChangeArrowheads="1"/>
          </p:cNvSpPr>
          <p:nvPr/>
        </p:nvSpPr>
        <p:spPr bwMode="auto">
          <a:xfrm>
            <a:off x="857584" y="3348039"/>
            <a:ext cx="117408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Original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Database</a:t>
            </a:r>
          </a:p>
        </p:txBody>
      </p:sp>
      <p:sp>
        <p:nvSpPr>
          <p:cNvPr id="175116" name="AutoShape 12"/>
          <p:cNvSpPr>
            <a:spLocks noChangeArrowheads="1"/>
          </p:cNvSpPr>
          <p:nvPr/>
        </p:nvSpPr>
        <p:spPr bwMode="auto">
          <a:xfrm>
            <a:off x="3397250" y="3178178"/>
            <a:ext cx="2351088" cy="1069975"/>
          </a:xfrm>
          <a:prstGeom prst="rightArrow">
            <a:avLst>
              <a:gd name="adj1" fmla="val 50000"/>
              <a:gd name="adj2" fmla="val 48585"/>
            </a:avLst>
          </a:prstGeom>
          <a:solidFill>
            <a:schemeClr val="bg1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i="0"/>
          </a:p>
        </p:txBody>
      </p:sp>
      <p:sp>
        <p:nvSpPr>
          <p:cNvPr id="175117" name="Rectangle 13"/>
          <p:cNvSpPr>
            <a:spLocks noChangeArrowheads="1"/>
          </p:cNvSpPr>
          <p:nvPr/>
        </p:nvSpPr>
        <p:spPr bwMode="auto">
          <a:xfrm>
            <a:off x="3652176" y="3390900"/>
            <a:ext cx="1687261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Transactions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make changes</a:t>
            </a:r>
          </a:p>
        </p:txBody>
      </p:sp>
      <p:sp>
        <p:nvSpPr>
          <p:cNvPr id="175123" name="Rectangle 19"/>
          <p:cNvSpPr>
            <a:spLocks noChangeArrowheads="1"/>
          </p:cNvSpPr>
          <p:nvPr/>
        </p:nvSpPr>
        <p:spPr bwMode="auto">
          <a:xfrm>
            <a:off x="7053597" y="3370266"/>
            <a:ext cx="117408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Changed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Database</a:t>
            </a:r>
          </a:p>
        </p:txBody>
      </p:sp>
      <p:sp>
        <p:nvSpPr>
          <p:cNvPr id="175129" name="Rectangle 25"/>
          <p:cNvSpPr>
            <a:spLocks noChangeArrowheads="1"/>
          </p:cNvSpPr>
          <p:nvPr/>
        </p:nvSpPr>
        <p:spPr bwMode="auto">
          <a:xfrm>
            <a:off x="5071589" y="5022862"/>
            <a:ext cx="2482212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Redo-Log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(After-Image Journals)</a:t>
            </a:r>
          </a:p>
        </p:txBody>
      </p:sp>
      <p:sp>
        <p:nvSpPr>
          <p:cNvPr id="175135" name="Rectangle 31"/>
          <p:cNvSpPr>
            <a:spLocks noChangeArrowheads="1"/>
          </p:cNvSpPr>
          <p:nvPr/>
        </p:nvSpPr>
        <p:spPr bwMode="auto">
          <a:xfrm>
            <a:off x="5096729" y="1889137"/>
            <a:ext cx="2187473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Undo-Redo Log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(Before-Image Log)</a:t>
            </a:r>
          </a:p>
        </p:txBody>
      </p:sp>
      <p:sp>
        <p:nvSpPr>
          <p:cNvPr id="175136" name="AutoShape 32"/>
          <p:cNvSpPr>
            <a:spLocks noChangeArrowheads="1"/>
          </p:cNvSpPr>
          <p:nvPr/>
        </p:nvSpPr>
        <p:spPr bwMode="auto">
          <a:xfrm>
            <a:off x="3962400" y="1676400"/>
            <a:ext cx="1066800" cy="914400"/>
          </a:xfrm>
          <a:prstGeom prst="can">
            <a:avLst>
              <a:gd name="adj" fmla="val 25000"/>
            </a:avLst>
          </a:prstGeom>
          <a:solidFill>
            <a:srgbClr val="339933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i="0">
                <a:latin typeface="Arial" charset="0"/>
              </a:rPr>
              <a:t>BI</a:t>
            </a:r>
          </a:p>
        </p:txBody>
      </p:sp>
      <p:sp>
        <p:nvSpPr>
          <p:cNvPr id="175137" name="AutoShape 33"/>
          <p:cNvSpPr>
            <a:spLocks noChangeArrowheads="1"/>
          </p:cNvSpPr>
          <p:nvPr/>
        </p:nvSpPr>
        <p:spPr bwMode="auto">
          <a:xfrm>
            <a:off x="3962400" y="4876800"/>
            <a:ext cx="1066800" cy="914400"/>
          </a:xfrm>
          <a:prstGeom prst="can">
            <a:avLst>
              <a:gd name="adj" fmla="val 25000"/>
            </a:avLst>
          </a:prstGeom>
          <a:solidFill>
            <a:srgbClr val="339933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i="0">
                <a:latin typeface="Arial" charset="0"/>
              </a:rPr>
              <a:t>AI</a:t>
            </a:r>
          </a:p>
        </p:txBody>
      </p:sp>
      <p:sp>
        <p:nvSpPr>
          <p:cNvPr id="175138" name="AutoShape 34"/>
          <p:cNvSpPr>
            <a:spLocks noChangeArrowheads="1"/>
          </p:cNvSpPr>
          <p:nvPr/>
        </p:nvSpPr>
        <p:spPr bwMode="auto">
          <a:xfrm>
            <a:off x="2057400" y="3200400"/>
            <a:ext cx="1066800" cy="914400"/>
          </a:xfrm>
          <a:prstGeom prst="can">
            <a:avLst>
              <a:gd name="adj" fmla="val 25000"/>
            </a:avLst>
          </a:prstGeom>
          <a:solidFill>
            <a:srgbClr val="0099CC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i="0">
                <a:latin typeface="Arial" charset="0"/>
              </a:rPr>
              <a:t>db</a:t>
            </a:r>
          </a:p>
        </p:txBody>
      </p:sp>
      <p:sp>
        <p:nvSpPr>
          <p:cNvPr id="175143" name="AutoShape 39"/>
          <p:cNvSpPr>
            <a:spLocks noChangeArrowheads="1"/>
          </p:cNvSpPr>
          <p:nvPr/>
        </p:nvSpPr>
        <p:spPr bwMode="auto">
          <a:xfrm>
            <a:off x="5943600" y="3200400"/>
            <a:ext cx="1066800" cy="914400"/>
          </a:xfrm>
          <a:prstGeom prst="can">
            <a:avLst>
              <a:gd name="adj" fmla="val 25000"/>
            </a:avLst>
          </a:prstGeom>
          <a:solidFill>
            <a:srgbClr val="0099CC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i="0">
                <a:latin typeface="Arial" charset="0"/>
              </a:rPr>
              <a:t>db’</a:t>
            </a:r>
          </a:p>
        </p:txBody>
      </p:sp>
    </p:spTree>
    <p:extLst>
      <p:ext uri="{BB962C8B-B14F-4D97-AF65-F5344CB8AC3E}">
        <p14:creationId xmlns:p14="http://schemas.microsoft.com/office/powerpoint/2010/main" val="9024251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transaction logs</a:t>
            </a:r>
          </a:p>
        </p:txBody>
      </p:sp>
      <p:sp>
        <p:nvSpPr>
          <p:cNvPr id="175108" name="AutoShape 4"/>
          <p:cNvSpPr>
            <a:spLocks noChangeArrowheads="1"/>
          </p:cNvSpPr>
          <p:nvPr/>
        </p:nvSpPr>
        <p:spPr bwMode="auto">
          <a:xfrm>
            <a:off x="4135438" y="3979863"/>
            <a:ext cx="808037" cy="741362"/>
          </a:xfrm>
          <a:prstGeom prst="downArrow">
            <a:avLst>
              <a:gd name="adj1" fmla="val 50000"/>
              <a:gd name="adj2" fmla="val 50005"/>
            </a:avLst>
          </a:prstGeom>
          <a:solidFill>
            <a:schemeClr val="bg1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i="0"/>
          </a:p>
        </p:txBody>
      </p:sp>
      <p:sp>
        <p:nvSpPr>
          <p:cNvPr id="175109" name="AutoShape 5"/>
          <p:cNvSpPr>
            <a:spLocks noChangeArrowheads="1"/>
          </p:cNvSpPr>
          <p:nvPr/>
        </p:nvSpPr>
        <p:spPr bwMode="auto">
          <a:xfrm>
            <a:off x="4114800" y="2705100"/>
            <a:ext cx="808038" cy="742950"/>
          </a:xfrm>
          <a:prstGeom prst="up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i="0"/>
          </a:p>
        </p:txBody>
      </p:sp>
      <p:sp>
        <p:nvSpPr>
          <p:cNvPr id="175115" name="Rectangle 11"/>
          <p:cNvSpPr>
            <a:spLocks noChangeArrowheads="1"/>
          </p:cNvSpPr>
          <p:nvPr/>
        </p:nvSpPr>
        <p:spPr bwMode="auto">
          <a:xfrm>
            <a:off x="857584" y="3348039"/>
            <a:ext cx="117408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Original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Database</a:t>
            </a:r>
          </a:p>
        </p:txBody>
      </p:sp>
      <p:sp>
        <p:nvSpPr>
          <p:cNvPr id="175116" name="AutoShape 12"/>
          <p:cNvSpPr>
            <a:spLocks noChangeArrowheads="1"/>
          </p:cNvSpPr>
          <p:nvPr/>
        </p:nvSpPr>
        <p:spPr bwMode="auto">
          <a:xfrm>
            <a:off x="3397250" y="3178178"/>
            <a:ext cx="2351088" cy="1069975"/>
          </a:xfrm>
          <a:prstGeom prst="rightArrow">
            <a:avLst>
              <a:gd name="adj1" fmla="val 50000"/>
              <a:gd name="adj2" fmla="val 48585"/>
            </a:avLst>
          </a:prstGeom>
          <a:solidFill>
            <a:schemeClr val="bg1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i="0"/>
          </a:p>
        </p:txBody>
      </p:sp>
      <p:sp>
        <p:nvSpPr>
          <p:cNvPr id="175117" name="Rectangle 13"/>
          <p:cNvSpPr>
            <a:spLocks noChangeArrowheads="1"/>
          </p:cNvSpPr>
          <p:nvPr/>
        </p:nvSpPr>
        <p:spPr bwMode="auto">
          <a:xfrm>
            <a:off x="3652176" y="3390900"/>
            <a:ext cx="1687261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Transactions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make changes</a:t>
            </a:r>
          </a:p>
        </p:txBody>
      </p:sp>
      <p:sp>
        <p:nvSpPr>
          <p:cNvPr id="175123" name="Rectangle 19"/>
          <p:cNvSpPr>
            <a:spLocks noChangeArrowheads="1"/>
          </p:cNvSpPr>
          <p:nvPr/>
        </p:nvSpPr>
        <p:spPr bwMode="auto">
          <a:xfrm>
            <a:off x="7053597" y="3370266"/>
            <a:ext cx="117408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Changed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Database</a:t>
            </a:r>
          </a:p>
        </p:txBody>
      </p:sp>
      <p:sp>
        <p:nvSpPr>
          <p:cNvPr id="175129" name="Rectangle 25"/>
          <p:cNvSpPr>
            <a:spLocks noChangeArrowheads="1"/>
          </p:cNvSpPr>
          <p:nvPr/>
        </p:nvSpPr>
        <p:spPr bwMode="auto">
          <a:xfrm>
            <a:off x="5071589" y="5022862"/>
            <a:ext cx="2482212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Redo-Log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(After-Image Journals)</a:t>
            </a:r>
          </a:p>
        </p:txBody>
      </p:sp>
      <p:sp>
        <p:nvSpPr>
          <p:cNvPr id="175135" name="Rectangle 31"/>
          <p:cNvSpPr>
            <a:spLocks noChangeArrowheads="1"/>
          </p:cNvSpPr>
          <p:nvPr/>
        </p:nvSpPr>
        <p:spPr bwMode="auto">
          <a:xfrm>
            <a:off x="5096729" y="1889137"/>
            <a:ext cx="2187473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Undo-Redo Log</a:t>
            </a:r>
          </a:p>
          <a:p>
            <a:pPr algn="ctr">
              <a:spcBef>
                <a:spcPts val="0"/>
              </a:spcBef>
            </a:pPr>
            <a:r>
              <a:rPr lang="en-US" sz="1800" i="0">
                <a:latin typeface="Arial" charset="0"/>
              </a:rPr>
              <a:t>(Before-Image Log)</a:t>
            </a:r>
          </a:p>
        </p:txBody>
      </p:sp>
      <p:sp>
        <p:nvSpPr>
          <p:cNvPr id="175136" name="AutoShape 32"/>
          <p:cNvSpPr>
            <a:spLocks noChangeArrowheads="1"/>
          </p:cNvSpPr>
          <p:nvPr/>
        </p:nvSpPr>
        <p:spPr bwMode="auto">
          <a:xfrm>
            <a:off x="3962400" y="1676400"/>
            <a:ext cx="1066800" cy="914400"/>
          </a:xfrm>
          <a:prstGeom prst="can">
            <a:avLst>
              <a:gd name="adj" fmla="val 25000"/>
            </a:avLst>
          </a:prstGeom>
          <a:solidFill>
            <a:srgbClr val="339933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i="0">
                <a:latin typeface="Arial" charset="0"/>
              </a:rPr>
              <a:t>BI</a:t>
            </a:r>
          </a:p>
        </p:txBody>
      </p:sp>
      <p:sp>
        <p:nvSpPr>
          <p:cNvPr id="175137" name="AutoShape 33"/>
          <p:cNvSpPr>
            <a:spLocks noChangeArrowheads="1"/>
          </p:cNvSpPr>
          <p:nvPr/>
        </p:nvSpPr>
        <p:spPr bwMode="auto">
          <a:xfrm>
            <a:off x="3962400" y="4876800"/>
            <a:ext cx="1066800" cy="914400"/>
          </a:xfrm>
          <a:prstGeom prst="can">
            <a:avLst>
              <a:gd name="adj" fmla="val 25000"/>
            </a:avLst>
          </a:prstGeom>
          <a:solidFill>
            <a:srgbClr val="339933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i="0">
                <a:latin typeface="Arial" charset="0"/>
              </a:rPr>
              <a:t>AI</a:t>
            </a:r>
          </a:p>
        </p:txBody>
      </p:sp>
      <p:sp>
        <p:nvSpPr>
          <p:cNvPr id="175138" name="AutoShape 34"/>
          <p:cNvSpPr>
            <a:spLocks noChangeArrowheads="1"/>
          </p:cNvSpPr>
          <p:nvPr/>
        </p:nvSpPr>
        <p:spPr bwMode="auto">
          <a:xfrm>
            <a:off x="2057400" y="3200400"/>
            <a:ext cx="1066800" cy="914400"/>
          </a:xfrm>
          <a:prstGeom prst="can">
            <a:avLst>
              <a:gd name="adj" fmla="val 25000"/>
            </a:avLst>
          </a:prstGeom>
          <a:solidFill>
            <a:srgbClr val="0099CC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i="0">
                <a:latin typeface="Arial" charset="0"/>
              </a:rPr>
              <a:t>db</a:t>
            </a:r>
          </a:p>
        </p:txBody>
      </p:sp>
      <p:sp>
        <p:nvSpPr>
          <p:cNvPr id="175143" name="AutoShape 39"/>
          <p:cNvSpPr>
            <a:spLocks noChangeArrowheads="1"/>
          </p:cNvSpPr>
          <p:nvPr/>
        </p:nvSpPr>
        <p:spPr bwMode="auto">
          <a:xfrm>
            <a:off x="5943600" y="3200400"/>
            <a:ext cx="1066800" cy="914400"/>
          </a:xfrm>
          <a:prstGeom prst="can">
            <a:avLst>
              <a:gd name="adj" fmla="val 25000"/>
            </a:avLst>
          </a:prstGeom>
          <a:solidFill>
            <a:srgbClr val="0099CC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i="0">
                <a:latin typeface="Arial" charset="0"/>
              </a:rPr>
              <a:t>db’</a:t>
            </a:r>
          </a:p>
        </p:txBody>
      </p:sp>
      <p:sp>
        <p:nvSpPr>
          <p:cNvPr id="2" name="Frame 1"/>
          <p:cNvSpPr/>
          <p:nvPr/>
        </p:nvSpPr>
        <p:spPr bwMode="auto">
          <a:xfrm>
            <a:off x="3073400" y="4406900"/>
            <a:ext cx="5257800" cy="1968500"/>
          </a:xfrm>
          <a:prstGeom prst="frame">
            <a:avLst>
              <a:gd name="adj1" fmla="val 13888"/>
            </a:avLst>
          </a:prstGeom>
          <a:solidFill>
            <a:srgbClr val="3366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9714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9" name="Rectangle 3"/>
          <p:cNvSpPr>
            <a:spLocks noChangeArrowheads="1"/>
          </p:cNvSpPr>
          <p:nvPr/>
        </p:nvSpPr>
        <p:spPr bwMode="auto">
          <a:xfrm>
            <a:off x="2362200" y="2660650"/>
            <a:ext cx="1289050" cy="287338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T2: begin</a:t>
            </a:r>
          </a:p>
        </p:txBody>
      </p:sp>
      <p:sp>
        <p:nvSpPr>
          <p:cNvPr id="188420" name="Rectangle 4"/>
          <p:cNvSpPr>
            <a:spLocks noChangeArrowheads="1"/>
          </p:cNvSpPr>
          <p:nvPr/>
        </p:nvSpPr>
        <p:spPr bwMode="auto">
          <a:xfrm>
            <a:off x="2362200" y="1898650"/>
            <a:ext cx="1289050" cy="287338"/>
          </a:xfrm>
          <a:prstGeom prst="rect">
            <a:avLst/>
          </a:prstGeom>
          <a:solidFill>
            <a:srgbClr val="3366CC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T1: begin</a:t>
            </a:r>
          </a:p>
        </p:txBody>
      </p:sp>
      <p:sp>
        <p:nvSpPr>
          <p:cNvPr id="188421" name="Rectangle 5"/>
          <p:cNvSpPr>
            <a:spLocks noChangeArrowheads="1"/>
          </p:cNvSpPr>
          <p:nvPr/>
        </p:nvSpPr>
        <p:spPr bwMode="auto">
          <a:xfrm>
            <a:off x="2362200" y="2152650"/>
            <a:ext cx="1289050" cy="287338"/>
          </a:xfrm>
          <a:prstGeom prst="rect">
            <a:avLst/>
          </a:prstGeom>
          <a:solidFill>
            <a:srgbClr val="3366CC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T1: action 1</a:t>
            </a:r>
          </a:p>
        </p:txBody>
      </p:sp>
      <p:sp>
        <p:nvSpPr>
          <p:cNvPr id="188422" name="Rectangle 6"/>
          <p:cNvSpPr>
            <a:spLocks noChangeArrowheads="1"/>
          </p:cNvSpPr>
          <p:nvPr/>
        </p:nvSpPr>
        <p:spPr bwMode="auto">
          <a:xfrm>
            <a:off x="2362200" y="2406650"/>
            <a:ext cx="1289050" cy="287338"/>
          </a:xfrm>
          <a:prstGeom prst="rect">
            <a:avLst/>
          </a:prstGeom>
          <a:solidFill>
            <a:srgbClr val="3366CC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T1: action 2</a:t>
            </a:r>
          </a:p>
        </p:txBody>
      </p:sp>
      <p:sp>
        <p:nvSpPr>
          <p:cNvPr id="188423" name="Rectangle 7"/>
          <p:cNvSpPr>
            <a:spLocks noChangeArrowheads="1"/>
          </p:cNvSpPr>
          <p:nvPr/>
        </p:nvSpPr>
        <p:spPr bwMode="auto">
          <a:xfrm>
            <a:off x="2362200" y="2914650"/>
            <a:ext cx="1289050" cy="287338"/>
          </a:xfrm>
          <a:prstGeom prst="rect">
            <a:avLst/>
          </a:prstGeom>
          <a:solidFill>
            <a:srgbClr val="3366CC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T1: action 3</a:t>
            </a:r>
          </a:p>
        </p:txBody>
      </p:sp>
      <p:sp>
        <p:nvSpPr>
          <p:cNvPr id="188424" name="Rectangle 8"/>
          <p:cNvSpPr>
            <a:spLocks noChangeArrowheads="1"/>
          </p:cNvSpPr>
          <p:nvPr/>
        </p:nvSpPr>
        <p:spPr bwMode="auto">
          <a:xfrm>
            <a:off x="2362200" y="3168650"/>
            <a:ext cx="1289050" cy="287338"/>
          </a:xfrm>
          <a:prstGeom prst="rect">
            <a:avLst/>
          </a:prstGeom>
          <a:solidFill>
            <a:srgbClr val="804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T3: begin</a:t>
            </a:r>
          </a:p>
        </p:txBody>
      </p:sp>
      <p:sp>
        <p:nvSpPr>
          <p:cNvPr id="188425" name="Rectangle 9"/>
          <p:cNvSpPr>
            <a:spLocks noChangeArrowheads="1"/>
          </p:cNvSpPr>
          <p:nvPr/>
        </p:nvSpPr>
        <p:spPr bwMode="auto">
          <a:xfrm>
            <a:off x="2362200" y="3422650"/>
            <a:ext cx="1289050" cy="287338"/>
          </a:xfrm>
          <a:prstGeom prst="rect">
            <a:avLst/>
          </a:prstGeom>
          <a:solidFill>
            <a:srgbClr val="3366CC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T1: action 4</a:t>
            </a:r>
          </a:p>
        </p:txBody>
      </p:sp>
      <p:sp>
        <p:nvSpPr>
          <p:cNvPr id="188426" name="Rectangle 10"/>
          <p:cNvSpPr>
            <a:spLocks noChangeArrowheads="1"/>
          </p:cNvSpPr>
          <p:nvPr/>
        </p:nvSpPr>
        <p:spPr bwMode="auto">
          <a:xfrm>
            <a:off x="2362200" y="3676650"/>
            <a:ext cx="1289050" cy="287338"/>
          </a:xfrm>
          <a:prstGeom prst="rect">
            <a:avLst/>
          </a:prstGeom>
          <a:solidFill>
            <a:srgbClr val="804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T3: action 1</a:t>
            </a:r>
          </a:p>
        </p:txBody>
      </p:sp>
      <p:sp>
        <p:nvSpPr>
          <p:cNvPr id="188427" name="Rectangle 11"/>
          <p:cNvSpPr>
            <a:spLocks noChangeArrowheads="1"/>
          </p:cNvSpPr>
          <p:nvPr/>
        </p:nvSpPr>
        <p:spPr bwMode="auto">
          <a:xfrm>
            <a:off x="2362200" y="3930650"/>
            <a:ext cx="1289050" cy="287338"/>
          </a:xfrm>
          <a:prstGeom prst="rect">
            <a:avLst/>
          </a:prstGeom>
          <a:solidFill>
            <a:srgbClr val="804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T3: action 2</a:t>
            </a:r>
          </a:p>
        </p:txBody>
      </p:sp>
      <p:sp>
        <p:nvSpPr>
          <p:cNvPr id="188428" name="Rectangle 12"/>
          <p:cNvSpPr>
            <a:spLocks noChangeArrowheads="1"/>
          </p:cNvSpPr>
          <p:nvPr/>
        </p:nvSpPr>
        <p:spPr bwMode="auto">
          <a:xfrm>
            <a:off x="2362200" y="4184650"/>
            <a:ext cx="1289050" cy="287338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T2: action 1</a:t>
            </a:r>
          </a:p>
        </p:txBody>
      </p:sp>
      <p:sp>
        <p:nvSpPr>
          <p:cNvPr id="188429" name="Rectangle 13"/>
          <p:cNvSpPr>
            <a:spLocks noChangeArrowheads="1"/>
          </p:cNvSpPr>
          <p:nvPr/>
        </p:nvSpPr>
        <p:spPr bwMode="auto">
          <a:xfrm>
            <a:off x="2362200" y="4438650"/>
            <a:ext cx="1289050" cy="287338"/>
          </a:xfrm>
          <a:prstGeom prst="rect">
            <a:avLst/>
          </a:prstGeom>
          <a:solidFill>
            <a:srgbClr val="3366CC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T1: end</a:t>
            </a:r>
          </a:p>
        </p:txBody>
      </p:sp>
      <p:sp>
        <p:nvSpPr>
          <p:cNvPr id="188430" name="Rectangle 14"/>
          <p:cNvSpPr>
            <a:spLocks noChangeArrowheads="1"/>
          </p:cNvSpPr>
          <p:nvPr/>
        </p:nvSpPr>
        <p:spPr bwMode="auto">
          <a:xfrm>
            <a:off x="2362200" y="4692650"/>
            <a:ext cx="1289050" cy="287338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T2: action 2</a:t>
            </a:r>
          </a:p>
        </p:txBody>
      </p:sp>
      <p:sp>
        <p:nvSpPr>
          <p:cNvPr id="188431" name="Rectangle 15"/>
          <p:cNvSpPr>
            <a:spLocks noChangeArrowheads="1"/>
          </p:cNvSpPr>
          <p:nvPr/>
        </p:nvSpPr>
        <p:spPr bwMode="auto">
          <a:xfrm>
            <a:off x="2362200" y="4946650"/>
            <a:ext cx="1289050" cy="287338"/>
          </a:xfrm>
          <a:prstGeom prst="rect">
            <a:avLst/>
          </a:prstGeom>
          <a:solidFill>
            <a:srgbClr val="804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T3: end</a:t>
            </a:r>
          </a:p>
        </p:txBody>
      </p:sp>
      <p:sp>
        <p:nvSpPr>
          <p:cNvPr id="188432" name="Rectangle 16"/>
          <p:cNvSpPr>
            <a:spLocks noChangeArrowheads="1"/>
          </p:cNvSpPr>
          <p:nvPr/>
        </p:nvSpPr>
        <p:spPr bwMode="auto">
          <a:xfrm>
            <a:off x="2362200" y="5200650"/>
            <a:ext cx="1289050" cy="287338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T2: action 3</a:t>
            </a:r>
          </a:p>
        </p:txBody>
      </p:sp>
      <p:sp>
        <p:nvSpPr>
          <p:cNvPr id="188433" name="Rectangle 17"/>
          <p:cNvSpPr>
            <a:spLocks noChangeArrowheads="1"/>
          </p:cNvSpPr>
          <p:nvPr/>
        </p:nvSpPr>
        <p:spPr bwMode="auto">
          <a:xfrm>
            <a:off x="2362200" y="5454650"/>
            <a:ext cx="1289050" cy="287338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200" b="1" i="0">
                <a:solidFill>
                  <a:schemeClr val="bg2"/>
                </a:solidFill>
                <a:latin typeface="Arial" charset="0"/>
              </a:rPr>
              <a:t>T2: action 4</a:t>
            </a:r>
          </a:p>
        </p:txBody>
      </p:sp>
      <p:sp>
        <p:nvSpPr>
          <p:cNvPr id="188434" name="Line 18"/>
          <p:cNvSpPr>
            <a:spLocks noChangeShapeType="1"/>
          </p:cNvSpPr>
          <p:nvPr/>
        </p:nvSpPr>
        <p:spPr bwMode="auto">
          <a:xfrm>
            <a:off x="3670300" y="2016125"/>
            <a:ext cx="622300" cy="0"/>
          </a:xfrm>
          <a:prstGeom prst="line">
            <a:avLst/>
          </a:prstGeom>
          <a:noFill/>
          <a:ln w="38100">
            <a:solidFill>
              <a:srgbClr val="0099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35" name="Line 19"/>
          <p:cNvSpPr>
            <a:spLocks noChangeShapeType="1"/>
          </p:cNvSpPr>
          <p:nvPr/>
        </p:nvSpPr>
        <p:spPr bwMode="auto">
          <a:xfrm>
            <a:off x="3670300" y="2270125"/>
            <a:ext cx="622300" cy="0"/>
          </a:xfrm>
          <a:prstGeom prst="line">
            <a:avLst/>
          </a:prstGeom>
          <a:noFill/>
          <a:ln w="38100">
            <a:solidFill>
              <a:srgbClr val="0099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36" name="Line 20"/>
          <p:cNvSpPr>
            <a:spLocks noChangeShapeType="1"/>
          </p:cNvSpPr>
          <p:nvPr/>
        </p:nvSpPr>
        <p:spPr bwMode="auto">
          <a:xfrm>
            <a:off x="3670300" y="2524125"/>
            <a:ext cx="622300" cy="0"/>
          </a:xfrm>
          <a:prstGeom prst="line">
            <a:avLst/>
          </a:prstGeom>
          <a:noFill/>
          <a:ln w="38100">
            <a:solidFill>
              <a:srgbClr val="0099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37" name="Line 21"/>
          <p:cNvSpPr>
            <a:spLocks noChangeShapeType="1"/>
          </p:cNvSpPr>
          <p:nvPr/>
        </p:nvSpPr>
        <p:spPr bwMode="auto">
          <a:xfrm>
            <a:off x="3670300" y="2778125"/>
            <a:ext cx="1206500" cy="0"/>
          </a:xfrm>
          <a:prstGeom prst="line">
            <a:avLst/>
          </a:prstGeom>
          <a:noFill/>
          <a:ln w="38100">
            <a:solidFill>
              <a:srgbClr val="0C9E77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38" name="Line 22"/>
          <p:cNvSpPr>
            <a:spLocks noChangeShapeType="1"/>
          </p:cNvSpPr>
          <p:nvPr/>
        </p:nvSpPr>
        <p:spPr bwMode="auto">
          <a:xfrm>
            <a:off x="3670300" y="3032125"/>
            <a:ext cx="622300" cy="0"/>
          </a:xfrm>
          <a:prstGeom prst="line">
            <a:avLst/>
          </a:prstGeom>
          <a:noFill/>
          <a:ln w="38100">
            <a:solidFill>
              <a:srgbClr val="0099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39" name="Line 23"/>
          <p:cNvSpPr>
            <a:spLocks noChangeShapeType="1"/>
          </p:cNvSpPr>
          <p:nvPr/>
        </p:nvSpPr>
        <p:spPr bwMode="auto">
          <a:xfrm>
            <a:off x="3670301" y="3286125"/>
            <a:ext cx="1879600" cy="0"/>
          </a:xfrm>
          <a:prstGeom prst="line">
            <a:avLst/>
          </a:prstGeom>
          <a:noFill/>
          <a:ln w="38100">
            <a:solidFill>
              <a:srgbClr val="8040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0" name="Line 24"/>
          <p:cNvSpPr>
            <a:spLocks noChangeShapeType="1"/>
          </p:cNvSpPr>
          <p:nvPr/>
        </p:nvSpPr>
        <p:spPr bwMode="auto">
          <a:xfrm>
            <a:off x="3670300" y="3540125"/>
            <a:ext cx="622300" cy="0"/>
          </a:xfrm>
          <a:prstGeom prst="line">
            <a:avLst/>
          </a:prstGeom>
          <a:noFill/>
          <a:ln w="38100">
            <a:solidFill>
              <a:srgbClr val="0099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1" name="Line 25"/>
          <p:cNvSpPr>
            <a:spLocks noChangeShapeType="1"/>
          </p:cNvSpPr>
          <p:nvPr/>
        </p:nvSpPr>
        <p:spPr bwMode="auto">
          <a:xfrm>
            <a:off x="3670301" y="3794125"/>
            <a:ext cx="1879600" cy="0"/>
          </a:xfrm>
          <a:prstGeom prst="line">
            <a:avLst/>
          </a:prstGeom>
          <a:noFill/>
          <a:ln w="38100">
            <a:solidFill>
              <a:srgbClr val="8040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2" name="Line 26"/>
          <p:cNvSpPr>
            <a:spLocks noChangeShapeType="1"/>
          </p:cNvSpPr>
          <p:nvPr/>
        </p:nvSpPr>
        <p:spPr bwMode="auto">
          <a:xfrm>
            <a:off x="3670301" y="4048125"/>
            <a:ext cx="1879600" cy="0"/>
          </a:xfrm>
          <a:prstGeom prst="line">
            <a:avLst/>
          </a:prstGeom>
          <a:noFill/>
          <a:ln w="38100">
            <a:solidFill>
              <a:srgbClr val="8040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3" name="Line 27"/>
          <p:cNvSpPr>
            <a:spLocks noChangeShapeType="1"/>
          </p:cNvSpPr>
          <p:nvPr/>
        </p:nvSpPr>
        <p:spPr bwMode="auto">
          <a:xfrm>
            <a:off x="3670300" y="4302125"/>
            <a:ext cx="1206500" cy="0"/>
          </a:xfrm>
          <a:prstGeom prst="line">
            <a:avLst/>
          </a:prstGeom>
          <a:noFill/>
          <a:ln w="38100">
            <a:solidFill>
              <a:srgbClr val="0C9E77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4" name="Line 28"/>
          <p:cNvSpPr>
            <a:spLocks noChangeShapeType="1"/>
          </p:cNvSpPr>
          <p:nvPr/>
        </p:nvSpPr>
        <p:spPr bwMode="auto">
          <a:xfrm>
            <a:off x="3670300" y="4556125"/>
            <a:ext cx="622300" cy="0"/>
          </a:xfrm>
          <a:prstGeom prst="line">
            <a:avLst/>
          </a:prstGeom>
          <a:noFill/>
          <a:ln w="38100">
            <a:solidFill>
              <a:srgbClr val="0099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5" name="Line 29"/>
          <p:cNvSpPr>
            <a:spLocks noChangeShapeType="1"/>
          </p:cNvSpPr>
          <p:nvPr/>
        </p:nvSpPr>
        <p:spPr bwMode="auto">
          <a:xfrm>
            <a:off x="3670300" y="4810125"/>
            <a:ext cx="1206500" cy="0"/>
          </a:xfrm>
          <a:prstGeom prst="line">
            <a:avLst/>
          </a:prstGeom>
          <a:noFill/>
          <a:ln w="38100">
            <a:solidFill>
              <a:srgbClr val="0C9E77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6" name="Line 30"/>
          <p:cNvSpPr>
            <a:spLocks noChangeShapeType="1"/>
          </p:cNvSpPr>
          <p:nvPr/>
        </p:nvSpPr>
        <p:spPr bwMode="auto">
          <a:xfrm>
            <a:off x="3670301" y="5064125"/>
            <a:ext cx="1879600" cy="0"/>
          </a:xfrm>
          <a:prstGeom prst="line">
            <a:avLst/>
          </a:prstGeom>
          <a:noFill/>
          <a:ln w="38100">
            <a:solidFill>
              <a:srgbClr val="8040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7" name="Line 31"/>
          <p:cNvSpPr>
            <a:spLocks noChangeShapeType="1"/>
          </p:cNvSpPr>
          <p:nvPr/>
        </p:nvSpPr>
        <p:spPr bwMode="auto">
          <a:xfrm>
            <a:off x="3670300" y="5318125"/>
            <a:ext cx="1206500" cy="0"/>
          </a:xfrm>
          <a:prstGeom prst="line">
            <a:avLst/>
          </a:prstGeom>
          <a:noFill/>
          <a:ln w="38100">
            <a:solidFill>
              <a:srgbClr val="0C9E77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8" name="Line 32"/>
          <p:cNvSpPr>
            <a:spLocks noChangeShapeType="1"/>
          </p:cNvSpPr>
          <p:nvPr/>
        </p:nvSpPr>
        <p:spPr bwMode="auto">
          <a:xfrm>
            <a:off x="3670300" y="5572125"/>
            <a:ext cx="1206500" cy="0"/>
          </a:xfrm>
          <a:prstGeom prst="line">
            <a:avLst/>
          </a:prstGeom>
          <a:noFill/>
          <a:ln w="38100">
            <a:solidFill>
              <a:srgbClr val="0C9E77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49" name="Rectangle 33"/>
          <p:cNvSpPr>
            <a:spLocks noChangeArrowheads="1"/>
          </p:cNvSpPr>
          <p:nvPr/>
        </p:nvSpPr>
        <p:spPr bwMode="auto">
          <a:xfrm>
            <a:off x="4356100" y="1828800"/>
            <a:ext cx="376839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US" sz="2000" i="0">
                <a:solidFill>
                  <a:srgbClr val="0099FF"/>
                </a:solidFill>
              </a:rPr>
              <a:t>actions taken by transaction  1</a:t>
            </a:r>
          </a:p>
        </p:txBody>
      </p:sp>
      <p:sp>
        <p:nvSpPr>
          <p:cNvPr id="188452" name="Line 36"/>
          <p:cNvSpPr>
            <a:spLocks noChangeShapeType="1"/>
          </p:cNvSpPr>
          <p:nvPr/>
        </p:nvSpPr>
        <p:spPr bwMode="auto">
          <a:xfrm>
            <a:off x="4292600" y="2016125"/>
            <a:ext cx="0" cy="2540000"/>
          </a:xfrm>
          <a:prstGeom prst="line">
            <a:avLst/>
          </a:prstGeom>
          <a:noFill/>
          <a:ln w="38100">
            <a:solidFill>
              <a:srgbClr val="0099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53" name="Line 37"/>
          <p:cNvSpPr>
            <a:spLocks noChangeShapeType="1"/>
          </p:cNvSpPr>
          <p:nvPr/>
        </p:nvSpPr>
        <p:spPr bwMode="auto">
          <a:xfrm>
            <a:off x="4876800" y="2743200"/>
            <a:ext cx="0" cy="2794000"/>
          </a:xfrm>
          <a:prstGeom prst="line">
            <a:avLst/>
          </a:prstGeom>
          <a:noFill/>
          <a:ln w="38100">
            <a:solidFill>
              <a:srgbClr val="0C9E77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54" name="Line 38"/>
          <p:cNvSpPr>
            <a:spLocks noChangeShapeType="1"/>
          </p:cNvSpPr>
          <p:nvPr/>
        </p:nvSpPr>
        <p:spPr bwMode="auto">
          <a:xfrm>
            <a:off x="5549900" y="3279775"/>
            <a:ext cx="0" cy="1784350"/>
          </a:xfrm>
          <a:prstGeom prst="line">
            <a:avLst/>
          </a:prstGeom>
          <a:noFill/>
          <a:ln w="38100">
            <a:solidFill>
              <a:srgbClr val="8040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56" name="Rectangle 40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transaction log records (aka </a:t>
            </a:r>
            <a:r>
              <a:rPr lang="ja-JP" altLang="en-US">
                <a:latin typeface="Arial"/>
              </a:rPr>
              <a:t>“</a:t>
            </a:r>
            <a:r>
              <a:rPr lang="en-US" altLang="ja-JP"/>
              <a:t>n</a:t>
            </a:r>
            <a:r>
              <a:rPr lang="en-US"/>
              <a:t>otes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)</a:t>
            </a:r>
          </a:p>
        </p:txBody>
      </p:sp>
      <p:sp>
        <p:nvSpPr>
          <p:cNvPr id="188457" name="Rectangle 41"/>
          <p:cNvSpPr>
            <a:spLocks noChangeArrowheads="1"/>
          </p:cNvSpPr>
          <p:nvPr/>
        </p:nvSpPr>
        <p:spPr bwMode="auto">
          <a:xfrm>
            <a:off x="4965700" y="2514600"/>
            <a:ext cx="3962400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US" sz="2000" i="0">
                <a:solidFill>
                  <a:srgbClr val="0C9E77"/>
                </a:solidFill>
              </a:rPr>
              <a:t>actions taken by transaction 2</a:t>
            </a:r>
          </a:p>
        </p:txBody>
      </p:sp>
      <p:sp>
        <p:nvSpPr>
          <p:cNvPr id="188458" name="Rectangle 42"/>
          <p:cNvSpPr>
            <a:spLocks noChangeArrowheads="1"/>
          </p:cNvSpPr>
          <p:nvPr/>
        </p:nvSpPr>
        <p:spPr bwMode="auto">
          <a:xfrm>
            <a:off x="5515822" y="3048000"/>
            <a:ext cx="3641979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US" sz="2000" i="0">
                <a:solidFill>
                  <a:srgbClr val="804000"/>
                </a:solidFill>
              </a:rPr>
              <a:t>actions taken by transaction 3</a:t>
            </a:r>
          </a:p>
        </p:txBody>
      </p:sp>
      <p:sp>
        <p:nvSpPr>
          <p:cNvPr id="188460" name="AutoShape 44"/>
          <p:cNvSpPr>
            <a:spLocks noChangeArrowheads="1"/>
          </p:cNvSpPr>
          <p:nvPr/>
        </p:nvSpPr>
        <p:spPr bwMode="auto">
          <a:xfrm rot="5400000">
            <a:off x="0" y="3657600"/>
            <a:ext cx="3886200" cy="381000"/>
          </a:xfrm>
          <a:custGeom>
            <a:avLst/>
            <a:gdLst>
              <a:gd name="G0" fmla="+- 17285 0 0"/>
              <a:gd name="G1" fmla="+- 6480 0 0"/>
              <a:gd name="G2" fmla="+- 21600 0 6480"/>
              <a:gd name="G3" fmla="+- 10800 0 6480"/>
              <a:gd name="G4" fmla="+- 21600 0 17285"/>
              <a:gd name="G5" fmla="*/ G4 G3 10800"/>
              <a:gd name="G6" fmla="+- 21600 0 G5"/>
              <a:gd name="T0" fmla="*/ 17285 w 21600"/>
              <a:gd name="T1" fmla="*/ 0 h 21600"/>
              <a:gd name="T2" fmla="*/ 0 w 21600"/>
              <a:gd name="T3" fmla="*/ 10800 h 21600"/>
              <a:gd name="T4" fmla="*/ 17285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285" y="0"/>
                </a:moveTo>
                <a:lnTo>
                  <a:pt x="17285" y="6480"/>
                </a:lnTo>
                <a:lnTo>
                  <a:pt x="3375" y="6480"/>
                </a:lnTo>
                <a:lnTo>
                  <a:pt x="3375" y="15120"/>
                </a:lnTo>
                <a:lnTo>
                  <a:pt x="17285" y="15120"/>
                </a:lnTo>
                <a:lnTo>
                  <a:pt x="17285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6480"/>
                </a:moveTo>
                <a:lnTo>
                  <a:pt x="1350" y="15120"/>
                </a:lnTo>
                <a:lnTo>
                  <a:pt x="2700" y="15120"/>
                </a:lnTo>
                <a:lnTo>
                  <a:pt x="2700" y="6480"/>
                </a:lnTo>
                <a:close/>
              </a:path>
              <a:path w="21600" h="21600">
                <a:moveTo>
                  <a:pt x="0" y="6480"/>
                </a:moveTo>
                <a:lnTo>
                  <a:pt x="0" y="15120"/>
                </a:lnTo>
                <a:lnTo>
                  <a:pt x="675" y="15120"/>
                </a:lnTo>
                <a:lnTo>
                  <a:pt x="675" y="6480"/>
                </a:lnTo>
                <a:close/>
              </a:path>
            </a:pathLst>
          </a:cu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88461" name="Text Box 45"/>
          <p:cNvSpPr txBox="1">
            <a:spLocks noChangeArrowheads="1"/>
          </p:cNvSpPr>
          <p:nvPr/>
        </p:nvSpPr>
        <p:spPr bwMode="auto">
          <a:xfrm>
            <a:off x="986670" y="2436179"/>
            <a:ext cx="8571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i="0">
                <a:latin typeface="Arial" charset="0"/>
              </a:rPr>
              <a:t>Time</a:t>
            </a:r>
          </a:p>
        </p:txBody>
      </p:sp>
      <p:sp>
        <p:nvSpPr>
          <p:cNvPr id="41" name="Rectangle 42"/>
          <p:cNvSpPr>
            <a:spLocks noChangeArrowheads="1"/>
          </p:cNvSpPr>
          <p:nvPr/>
        </p:nvSpPr>
        <p:spPr bwMode="auto">
          <a:xfrm>
            <a:off x="582618" y="5979714"/>
            <a:ext cx="579278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US" sz="2000" i="0">
                <a:solidFill>
                  <a:srgbClr val="804000"/>
                </a:solidFill>
              </a:rPr>
              <a:t>notes form a complete history of everything</a:t>
            </a:r>
          </a:p>
        </p:txBody>
      </p:sp>
    </p:spTree>
    <p:extLst>
      <p:ext uri="{BB962C8B-B14F-4D97-AF65-F5344CB8AC3E}">
        <p14:creationId xmlns:p14="http://schemas.microsoft.com/office/powerpoint/2010/main" val="15568849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3050" y="2697480"/>
            <a:ext cx="4686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chemeClr val="bg1"/>
                </a:solidFill>
              </a:rPr>
              <a:t>Over to Dan</a:t>
            </a:r>
          </a:p>
        </p:txBody>
      </p:sp>
    </p:spTree>
    <p:extLst>
      <p:ext uri="{BB962C8B-B14F-4D97-AF65-F5344CB8AC3E}">
        <p14:creationId xmlns:p14="http://schemas.microsoft.com/office/powerpoint/2010/main" val="64731613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log records (notes)</a:t>
            </a:r>
          </a:p>
        </p:txBody>
      </p:sp>
      <p:sp>
        <p:nvSpPr>
          <p:cNvPr id="19046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generated for </a:t>
            </a:r>
            <a:r>
              <a:rPr lang="en-US" sz="2400" u="sng"/>
              <a:t>every</a:t>
            </a:r>
            <a:r>
              <a:rPr lang="en-US" sz="2400"/>
              <a:t> change to database.</a:t>
            </a:r>
          </a:p>
          <a:p>
            <a:r>
              <a:rPr lang="en-US" sz="2400"/>
              <a:t>each describes exactly one change to one database block.</a:t>
            </a:r>
          </a:p>
          <a:p>
            <a:pPr lvl="1"/>
            <a:r>
              <a:rPr lang="en-US" sz="2000"/>
              <a:t>almost - there are log records that describe changes to purely memory-resident data structures like the transaction table</a:t>
            </a:r>
          </a:p>
          <a:p>
            <a:r>
              <a:rPr lang="en-US" sz="2400"/>
              <a:t>apply only to specific version number of block</a:t>
            </a:r>
          </a:p>
          <a:p>
            <a:r>
              <a:rPr lang="en-US" sz="2400"/>
              <a:t>some operations require more than one change</a:t>
            </a:r>
          </a:p>
          <a:p>
            <a:pPr lvl="1"/>
            <a:r>
              <a:rPr lang="en-US" sz="2000"/>
              <a:t>index splits, multi-block records</a:t>
            </a:r>
          </a:p>
          <a:p>
            <a:r>
              <a:rPr lang="en-US" sz="2400"/>
              <a:t>written in same order changes are executed.</a:t>
            </a:r>
          </a:p>
          <a:p>
            <a:r>
              <a:rPr lang="en-US" sz="2400"/>
              <a:t>notes from concurrent transactions are mixed together.</a:t>
            </a:r>
          </a:p>
        </p:txBody>
      </p:sp>
    </p:spTree>
    <p:extLst>
      <p:ext uri="{BB962C8B-B14F-4D97-AF65-F5344CB8AC3E}">
        <p14:creationId xmlns:p14="http://schemas.microsoft.com/office/powerpoint/2010/main" val="18914497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Undo-Redo (aka Before-Image) Log Records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each log record (or </a:t>
            </a:r>
            <a:r>
              <a:rPr lang="ja-JP" altLang="en-US" sz="2800">
                <a:latin typeface="Arial"/>
              </a:rPr>
              <a:t>“</a:t>
            </a:r>
            <a:r>
              <a:rPr lang="en-US" sz="2800"/>
              <a:t>note</a:t>
            </a:r>
            <a:r>
              <a:rPr lang="ja-JP" altLang="en-US" sz="2800">
                <a:latin typeface="Arial"/>
              </a:rPr>
              <a:t>”</a:t>
            </a:r>
            <a:r>
              <a:rPr lang="en-US" sz="2800"/>
              <a:t>) contains:</a:t>
            </a:r>
          </a:p>
          <a:p>
            <a:pPr lvl="1"/>
            <a:r>
              <a:rPr lang="en-US" sz="2400"/>
              <a:t>transaction number</a:t>
            </a:r>
          </a:p>
          <a:p>
            <a:pPr lvl="1"/>
            <a:r>
              <a:rPr lang="en-US" sz="2400"/>
              <a:t>data area number</a:t>
            </a:r>
          </a:p>
          <a:p>
            <a:pPr lvl="1"/>
            <a:r>
              <a:rPr lang="en-US" sz="2400"/>
              <a:t>database </a:t>
            </a:r>
            <a:r>
              <a:rPr lang="en-US" sz="2400" u="sng">
                <a:solidFill>
                  <a:srgbClr val="00CC00"/>
                </a:solidFill>
              </a:rPr>
              <a:t>block number</a:t>
            </a:r>
            <a:r>
              <a:rPr lang="en-US" sz="2400"/>
              <a:t> (its dbkey)</a:t>
            </a:r>
          </a:p>
          <a:p>
            <a:pPr lvl="1"/>
            <a:r>
              <a:rPr lang="en-US" sz="2400"/>
              <a:t>database block's </a:t>
            </a:r>
            <a:r>
              <a:rPr lang="en-US" sz="2400" u="sng">
                <a:solidFill>
                  <a:srgbClr val="00CC00"/>
                </a:solidFill>
              </a:rPr>
              <a:t>version number</a:t>
            </a:r>
            <a:endParaRPr lang="en-US" sz="2400" u="sng"/>
          </a:p>
          <a:p>
            <a:pPr lvl="1"/>
            <a:r>
              <a:rPr lang="en-US" sz="2400"/>
              <a:t>note type – specifies what </a:t>
            </a:r>
            <a:r>
              <a:rPr lang="en-US" sz="2400" u="sng">
                <a:solidFill>
                  <a:srgbClr val="00CC00"/>
                </a:solidFill>
              </a:rPr>
              <a:t>operation</a:t>
            </a:r>
            <a:r>
              <a:rPr lang="en-US" sz="2400"/>
              <a:t> to perform</a:t>
            </a:r>
            <a:br>
              <a:rPr lang="en-US" sz="2400"/>
            </a:br>
            <a:endParaRPr lang="en-US" sz="2400"/>
          </a:p>
          <a:p>
            <a:pPr lvl="1"/>
            <a:r>
              <a:rPr lang="en-US" sz="2400"/>
              <a:t>any information needed to </a:t>
            </a:r>
            <a:r>
              <a:rPr lang="en-US" sz="2400" u="sng">
                <a:solidFill>
                  <a:srgbClr val="00CC00"/>
                </a:solidFill>
              </a:rPr>
              <a:t>undo</a:t>
            </a:r>
            <a:r>
              <a:rPr lang="en-US" sz="2400"/>
              <a:t> the operation</a:t>
            </a:r>
          </a:p>
          <a:p>
            <a:pPr lvl="2"/>
            <a:r>
              <a:rPr lang="en-US" sz="2000"/>
              <a:t>in case we have to roll back</a:t>
            </a:r>
            <a:br>
              <a:rPr lang="en-US" sz="2000"/>
            </a:br>
            <a:endParaRPr lang="en-US" sz="2000"/>
          </a:p>
          <a:p>
            <a:pPr lvl="1"/>
            <a:r>
              <a:rPr lang="en-US" sz="2400"/>
              <a:t>any information needed to </a:t>
            </a:r>
            <a:r>
              <a:rPr lang="en-US" sz="2400" u="sng">
                <a:solidFill>
                  <a:srgbClr val="00CC00"/>
                </a:solidFill>
              </a:rPr>
              <a:t>redo</a:t>
            </a:r>
            <a:r>
              <a:rPr lang="en-US" sz="2400"/>
              <a:t> the operation</a:t>
            </a:r>
          </a:p>
          <a:p>
            <a:pPr lvl="2"/>
            <a:r>
              <a:rPr lang="en-US" sz="2000"/>
              <a:t>in case we lose the result before writing to disk</a:t>
            </a:r>
          </a:p>
        </p:txBody>
      </p:sp>
    </p:spTree>
    <p:extLst>
      <p:ext uri="{BB962C8B-B14F-4D97-AF65-F5344CB8AC3E}">
        <p14:creationId xmlns:p14="http://schemas.microsoft.com/office/powerpoint/2010/main" val="369970911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Redo (aka After-Image) Log Records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each log record (or </a:t>
            </a:r>
            <a:r>
              <a:rPr lang="ja-JP" altLang="en-US" sz="2800">
                <a:latin typeface="Arial"/>
              </a:rPr>
              <a:t>“</a:t>
            </a:r>
            <a:r>
              <a:rPr lang="en-US" sz="2800"/>
              <a:t>note</a:t>
            </a:r>
            <a:r>
              <a:rPr lang="ja-JP" altLang="en-US" sz="2800">
                <a:latin typeface="Arial"/>
              </a:rPr>
              <a:t>”</a:t>
            </a:r>
            <a:r>
              <a:rPr lang="en-US" sz="2800"/>
              <a:t>) contains:</a:t>
            </a:r>
          </a:p>
          <a:p>
            <a:pPr lvl="1"/>
            <a:r>
              <a:rPr lang="en-US" sz="2400"/>
              <a:t>transaction number</a:t>
            </a:r>
          </a:p>
          <a:p>
            <a:pPr lvl="1"/>
            <a:r>
              <a:rPr lang="en-US" sz="2400"/>
              <a:t>data area number</a:t>
            </a:r>
          </a:p>
          <a:p>
            <a:pPr lvl="1"/>
            <a:r>
              <a:rPr lang="en-US" sz="2400"/>
              <a:t>database </a:t>
            </a:r>
            <a:r>
              <a:rPr lang="en-US" sz="2400" u="sng">
                <a:solidFill>
                  <a:srgbClr val="00CC00"/>
                </a:solidFill>
              </a:rPr>
              <a:t>block number</a:t>
            </a:r>
            <a:r>
              <a:rPr lang="en-US" sz="2400"/>
              <a:t> (its dbkey)</a:t>
            </a:r>
          </a:p>
          <a:p>
            <a:pPr lvl="1"/>
            <a:r>
              <a:rPr lang="en-US" sz="2400"/>
              <a:t>database block's </a:t>
            </a:r>
            <a:r>
              <a:rPr lang="en-US" sz="2400" u="sng">
                <a:solidFill>
                  <a:srgbClr val="00CC00"/>
                </a:solidFill>
              </a:rPr>
              <a:t>version number</a:t>
            </a:r>
            <a:endParaRPr lang="en-US" sz="2400" u="sng"/>
          </a:p>
          <a:p>
            <a:pPr lvl="1"/>
            <a:r>
              <a:rPr lang="en-US" sz="2400"/>
              <a:t>note type – specifies what </a:t>
            </a:r>
            <a:r>
              <a:rPr lang="en-US" sz="2400" u="sng">
                <a:solidFill>
                  <a:srgbClr val="00CC00"/>
                </a:solidFill>
              </a:rPr>
              <a:t>operation</a:t>
            </a:r>
            <a:r>
              <a:rPr lang="en-US" sz="2400"/>
              <a:t> to perform</a:t>
            </a:r>
            <a:br>
              <a:rPr lang="en-US" sz="2400"/>
            </a:br>
            <a:endParaRPr lang="en-US" sz="2400"/>
          </a:p>
          <a:p>
            <a:pPr lvl="1"/>
            <a:r>
              <a:rPr lang="en-US" sz="2400"/>
              <a:t>any information needed to </a:t>
            </a:r>
            <a:r>
              <a:rPr lang="en-US" sz="2400" u="sng">
                <a:solidFill>
                  <a:srgbClr val="00CC00"/>
                </a:solidFill>
              </a:rPr>
              <a:t>undo</a:t>
            </a:r>
            <a:r>
              <a:rPr lang="en-US" sz="2400"/>
              <a:t> the operation</a:t>
            </a:r>
          </a:p>
          <a:p>
            <a:pPr lvl="2"/>
            <a:r>
              <a:rPr lang="en-US" sz="2000"/>
              <a:t>in case we have to roll back</a:t>
            </a:r>
            <a:br>
              <a:rPr lang="en-US" sz="2000"/>
            </a:br>
            <a:endParaRPr lang="en-US" sz="2000"/>
          </a:p>
          <a:p>
            <a:pPr lvl="1"/>
            <a:r>
              <a:rPr lang="en-US" sz="2400"/>
              <a:t>any information needed to </a:t>
            </a:r>
            <a:r>
              <a:rPr lang="en-US" sz="2400" u="sng">
                <a:solidFill>
                  <a:srgbClr val="00CC00"/>
                </a:solidFill>
              </a:rPr>
              <a:t>redo</a:t>
            </a:r>
            <a:r>
              <a:rPr lang="en-US" sz="2400"/>
              <a:t> the operation</a:t>
            </a:r>
          </a:p>
          <a:p>
            <a:pPr lvl="2"/>
            <a:r>
              <a:rPr lang="en-US" sz="2000"/>
              <a:t>in case we lose the result before writing to disk</a:t>
            </a:r>
          </a:p>
        </p:txBody>
      </p:sp>
    </p:spTree>
    <p:extLst>
      <p:ext uri="{BB962C8B-B14F-4D97-AF65-F5344CB8AC3E}">
        <p14:creationId xmlns:p14="http://schemas.microsoft.com/office/powerpoint/2010/main" val="294550802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4382" y="2583194"/>
            <a:ext cx="62178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Did you notice anything about those two kinds of notes (bi and ai) ????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8247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After-image </a:t>
            </a:r>
            <a:r>
              <a:rPr lang="en-US" dirty="0" err="1"/>
              <a:t>journalling</a:t>
            </a:r>
            <a:endParaRPr lang="en-US" dirty="0"/>
          </a:p>
          <a:p>
            <a:pPr lvl="1"/>
            <a:r>
              <a:rPr lang="en-US" dirty="0"/>
              <a:t>AI extent switches generate notes</a:t>
            </a:r>
          </a:p>
          <a:p>
            <a:r>
              <a:rPr lang="en-US" dirty="0"/>
              <a:t>Replication</a:t>
            </a:r>
          </a:p>
          <a:p>
            <a:pPr lvl="1"/>
            <a:r>
              <a:rPr lang="en-US" dirty="0"/>
              <a:t>causes "parenthesis" notes to bracket logical operations</a:t>
            </a:r>
          </a:p>
          <a:p>
            <a:r>
              <a:rPr lang="en-US" dirty="0" smtClean="0"/>
              <a:t>JTA (Java Transaction API)</a:t>
            </a:r>
            <a:endParaRPr lang="en-US" dirty="0"/>
          </a:p>
          <a:p>
            <a:pPr lvl="1"/>
            <a:r>
              <a:rPr lang="en-US" dirty="0"/>
              <a:t>can cause bracketing notes</a:t>
            </a:r>
          </a:p>
          <a:p>
            <a:r>
              <a:rPr lang="en-US" dirty="0"/>
              <a:t>Auditing</a:t>
            </a:r>
          </a:p>
          <a:p>
            <a:pPr lvl="1"/>
            <a:r>
              <a:rPr lang="en-US" dirty="0"/>
              <a:t>generates extra notes for creating audit records and their index entries</a:t>
            </a:r>
          </a:p>
          <a:p>
            <a:r>
              <a:rPr lang="en-US" dirty="0" smtClean="0"/>
              <a:t>TDE (Transparent Data Encryption)</a:t>
            </a:r>
            <a:endParaRPr lang="en-US" dirty="0"/>
          </a:p>
          <a:p>
            <a:pPr lvl="1"/>
            <a:r>
              <a:rPr lang="en-US" dirty="0"/>
              <a:t>generates extra notes when encryption policies set or changed</a:t>
            </a:r>
          </a:p>
          <a:p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5340867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So-Called "Before-Image" File Is NOT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Does not really contain before images</a:t>
            </a:r>
          </a:p>
          <a:p>
            <a:r>
              <a:rPr lang="en-US"/>
              <a:t>It has a record of all </a:t>
            </a:r>
            <a:r>
              <a:rPr lang="en-US" i="1"/>
              <a:t>recent</a:t>
            </a:r>
            <a:r>
              <a:rPr lang="en-US"/>
              <a:t> database changes</a:t>
            </a:r>
          </a:p>
          <a:p>
            <a:r>
              <a:rPr lang="en-US"/>
              <a:t>The data are sufficient to:</a:t>
            </a:r>
          </a:p>
          <a:p>
            <a:pPr lvl="1"/>
            <a:r>
              <a:rPr lang="en-US"/>
              <a:t>Undo or roll back transactions</a:t>
            </a:r>
          </a:p>
          <a:p>
            <a:pPr lvl="1"/>
            <a:r>
              <a:rPr lang="en-US"/>
              <a:t>Perform crash recovery</a:t>
            </a:r>
          </a:p>
        </p:txBody>
      </p:sp>
    </p:spTree>
    <p:extLst>
      <p:ext uri="{BB962C8B-B14F-4D97-AF65-F5344CB8AC3E}">
        <p14:creationId xmlns:p14="http://schemas.microsoft.com/office/powerpoint/2010/main" val="387678375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So-Called "After-Image" File Is NOT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Does not really contain after images</a:t>
            </a:r>
          </a:p>
          <a:p>
            <a:r>
              <a:rPr lang="en-US"/>
              <a:t>It has a record of </a:t>
            </a:r>
            <a:r>
              <a:rPr lang="en-US" i="1"/>
              <a:t>all</a:t>
            </a:r>
            <a:r>
              <a:rPr lang="en-US"/>
              <a:t> database changes after a backup</a:t>
            </a:r>
          </a:p>
          <a:p>
            <a:pPr lvl="1"/>
            <a:r>
              <a:rPr lang="en-US"/>
              <a:t>this can be called time 0</a:t>
            </a:r>
          </a:p>
          <a:p>
            <a:r>
              <a:rPr lang="en-US"/>
              <a:t>The data are sufficient to:</a:t>
            </a:r>
          </a:p>
          <a:p>
            <a:pPr lvl="1"/>
            <a:r>
              <a:rPr lang="en-US"/>
              <a:t>Recreate everything that happened since time 0</a:t>
            </a:r>
          </a:p>
          <a:p>
            <a:pPr lvl="1"/>
            <a:r>
              <a:rPr lang="en-US"/>
              <a:t>Recreate the before-image log</a:t>
            </a:r>
          </a:p>
          <a:p>
            <a:pPr lvl="1"/>
            <a:r>
              <a:rPr lang="en-US"/>
              <a:t>Undo or roll back transactions</a:t>
            </a:r>
          </a:p>
          <a:p>
            <a:pPr lvl="1"/>
            <a:r>
              <a:rPr lang="en-US"/>
              <a:t>Perform crash recovery</a:t>
            </a:r>
          </a:p>
        </p:txBody>
      </p:sp>
    </p:spTree>
    <p:extLst>
      <p:ext uri="{BB962C8B-B14F-4D97-AF65-F5344CB8AC3E}">
        <p14:creationId xmlns:p14="http://schemas.microsoft.com/office/powerpoint/2010/main" val="215457375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0045" y="2583190"/>
            <a:ext cx="212109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>
                <a:solidFill>
                  <a:schemeClr val="bg2"/>
                </a:solidFill>
              </a:rPr>
              <a:t>why</a:t>
            </a:r>
            <a:r>
              <a:rPr lang="en-US" sz="2800" i="0" dirty="0" smtClean="0">
                <a:solidFill>
                  <a:schemeClr val="bg2"/>
                </a:solidFill>
              </a:rPr>
              <a:t>?</a:t>
            </a:r>
          </a:p>
          <a:p>
            <a:r>
              <a:rPr lang="en-US" sz="2800" i="0" dirty="0" smtClean="0">
                <a:solidFill>
                  <a:schemeClr val="bg2"/>
                </a:solidFill>
              </a:rPr>
              <a:t>Over to Gus</a:t>
            </a:r>
          </a:p>
        </p:txBody>
      </p:sp>
    </p:spTree>
    <p:extLst>
      <p:ext uri="{BB962C8B-B14F-4D97-AF65-F5344CB8AC3E}">
        <p14:creationId xmlns:p14="http://schemas.microsoft.com/office/powerpoint/2010/main" val="145515939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because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if someone unplugs server to plug in vacuum cleaner?</a:t>
            </a:r>
          </a:p>
          <a:p>
            <a:pPr lvl="1">
              <a:buFont typeface="Wingdings" charset="0"/>
              <a:buNone/>
            </a:pPr>
            <a:endParaRPr lang="en-US"/>
          </a:p>
          <a:p>
            <a:r>
              <a:rPr lang="en-US"/>
              <a:t>What if we want to undo (roll back) ?</a:t>
            </a:r>
          </a:p>
          <a:p>
            <a:pPr lvl="1"/>
            <a:endParaRPr lang="en-US"/>
          </a:p>
          <a:p>
            <a:r>
              <a:rPr lang="en-US"/>
              <a:t>What if we make several more changes and only one block of a fragmented record chain is written to disk to make room in the buffer pool ?</a:t>
            </a:r>
            <a:br>
              <a:rPr lang="en-US"/>
            </a:br>
            <a:endParaRPr lang="en-US"/>
          </a:p>
          <a:p>
            <a:r>
              <a:rPr lang="en-US"/>
              <a:t>What if our ship runs aground and falls down</a:t>
            </a:r>
          </a:p>
        </p:txBody>
      </p:sp>
    </p:spTree>
    <p:extLst>
      <p:ext uri="{BB962C8B-B14F-4D97-AF65-F5344CB8AC3E}">
        <p14:creationId xmlns:p14="http://schemas.microsoft.com/office/powerpoint/2010/main" val="401820700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because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if someone unplugs server to plug in vacuum cleaner?</a:t>
            </a:r>
          </a:p>
          <a:p>
            <a:pPr lvl="1"/>
            <a:r>
              <a:rPr lang="en-US"/>
              <a:t>the change will be lost</a:t>
            </a:r>
          </a:p>
          <a:p>
            <a:r>
              <a:rPr lang="en-US"/>
              <a:t>What if we want to undo (rollback) ?</a:t>
            </a:r>
          </a:p>
          <a:p>
            <a:pPr lvl="1"/>
            <a:r>
              <a:rPr lang="en-US"/>
              <a:t>we don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t know the old value or how to undo</a:t>
            </a:r>
          </a:p>
          <a:p>
            <a:r>
              <a:rPr lang="en-US"/>
              <a:t>What if we make several more changes and only one block of a fragmented record chain is written to disk to make room in the buffer pool ?</a:t>
            </a:r>
          </a:p>
          <a:p>
            <a:pPr lvl="1"/>
            <a:r>
              <a:rPr lang="en-US"/>
              <a:t>the database will be corrupted</a:t>
            </a:r>
          </a:p>
          <a:p>
            <a:r>
              <a:rPr lang="en-US"/>
              <a:t>What if our ship runs aground and falls down</a:t>
            </a:r>
          </a:p>
          <a:p>
            <a:pPr lvl="1"/>
            <a:r>
              <a:rPr lang="en-US"/>
              <a:t>the database will disappear completely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06600" y="5778500"/>
            <a:ext cx="336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000000"/>
                </a:solidFill>
              </a:rPr>
              <a:t>these are all bad things (tm)</a:t>
            </a:r>
          </a:p>
        </p:txBody>
      </p:sp>
    </p:spTree>
    <p:extLst>
      <p:ext uri="{BB962C8B-B14F-4D97-AF65-F5344CB8AC3E}">
        <p14:creationId xmlns:p14="http://schemas.microsoft.com/office/powerpoint/2010/main" val="272863248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7039" y="2583190"/>
            <a:ext cx="490711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>
                <a:solidFill>
                  <a:schemeClr val="bg2"/>
                </a:solidFill>
              </a:rPr>
              <a:t>scanning after-image </a:t>
            </a:r>
            <a:r>
              <a:rPr lang="en-US" sz="2800" i="0" dirty="0" smtClean="0">
                <a:solidFill>
                  <a:schemeClr val="bg2"/>
                </a:solidFill>
              </a:rPr>
              <a:t>journals</a:t>
            </a:r>
          </a:p>
          <a:p>
            <a:r>
              <a:rPr lang="en-US" sz="2800" i="0" dirty="0">
                <a:solidFill>
                  <a:schemeClr val="bg2"/>
                </a:solidFill>
              </a:rPr>
              <a:t>o</a:t>
            </a:r>
            <a:r>
              <a:rPr lang="en-US" sz="2800" i="0" dirty="0" smtClean="0">
                <a:solidFill>
                  <a:schemeClr val="bg2"/>
                </a:solidFill>
              </a:rPr>
              <a:t>ver to Dan</a:t>
            </a:r>
          </a:p>
        </p:txBody>
      </p:sp>
    </p:spTree>
    <p:extLst>
      <p:ext uri="{BB962C8B-B14F-4D97-AF65-F5344CB8AC3E}">
        <p14:creationId xmlns:p14="http://schemas.microsoft.com/office/powerpoint/2010/main" val="236836638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Questions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9090" y="1200150"/>
            <a:ext cx="8367409" cy="5303520"/>
          </a:xfrm>
        </p:spPr>
        <p:txBody>
          <a:bodyPr/>
          <a:lstStyle/>
          <a:p>
            <a:pPr eaLnBrk="1" hangingPunct="1"/>
            <a:r>
              <a:rPr lang="en-US" sz="2400"/>
              <a:t>When was an ‘evil’ transaction started?</a:t>
            </a:r>
            <a:br>
              <a:rPr lang="en-US" sz="2400"/>
            </a:br>
            <a:r>
              <a:rPr lang="en-US" sz="2400"/>
              <a:t>Then i know how far to Roll Forward</a:t>
            </a:r>
          </a:p>
          <a:p>
            <a:pPr eaLnBrk="1" hangingPunct="1"/>
            <a:r>
              <a:rPr lang="en-US" sz="2400"/>
              <a:t>What transactions were active during an online backup?</a:t>
            </a:r>
            <a:br>
              <a:rPr lang="en-US" sz="2400"/>
            </a:br>
            <a:r>
              <a:rPr lang="en-US" sz="2400"/>
              <a:t>those would be reversed if the backup was restored</a:t>
            </a:r>
          </a:p>
          <a:p>
            <a:r>
              <a:rPr lang="en-US" sz="2400"/>
              <a:t>What transactions were active during a quiet point?</a:t>
            </a:r>
            <a:br>
              <a:rPr lang="en-US" sz="2400"/>
            </a:br>
            <a:r>
              <a:rPr lang="en-US" sz="2400"/>
              <a:t>those would be reversed if the backup was restored</a:t>
            </a:r>
          </a:p>
          <a:p>
            <a:pPr eaLnBrk="1" hangingPunct="1"/>
            <a:r>
              <a:rPr lang="en-US" sz="2400"/>
              <a:t>What userid is causing the BI file to grow?</a:t>
            </a:r>
            <a:br>
              <a:rPr lang="en-US" sz="2400"/>
            </a:br>
            <a:r>
              <a:rPr lang="en-US" sz="2400"/>
              <a:t>and why?</a:t>
            </a:r>
          </a:p>
          <a:p>
            <a:pPr eaLnBrk="1" hangingPunct="1"/>
            <a:r>
              <a:rPr lang="en-US" sz="2400"/>
              <a:t>Is my database code crappy?</a:t>
            </a:r>
          </a:p>
          <a:p>
            <a:pPr eaLnBrk="1" hangingPunct="1"/>
            <a:r>
              <a:rPr lang="en-US" sz="2400"/>
              <a:t>Why did lock table overflow?</a:t>
            </a:r>
            <a:br>
              <a:rPr lang="en-US" sz="2400"/>
            </a:br>
            <a:r>
              <a:rPr lang="en-US" sz="2400"/>
              <a:t>Who caused it?</a:t>
            </a:r>
          </a:p>
          <a:p>
            <a:pPr eaLnBrk="1" hangingPunct="1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281216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rfutil aimage scan</a:t>
            </a:r>
            <a:endParaRPr lang="en-US"/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dirty="0"/>
              <a:t>Prerequisites:</a:t>
            </a:r>
          </a:p>
          <a:p>
            <a:r>
              <a:rPr lang="en-US" sz="2400" dirty="0"/>
              <a:t>After Imaging is enabled</a:t>
            </a:r>
          </a:p>
          <a:p>
            <a:r>
              <a:rPr lang="en-US" sz="2400" dirty="0" smtClean="0"/>
              <a:t>Use </a:t>
            </a:r>
            <a:r>
              <a:rPr lang="en-US" sz="2400" dirty="0"/>
              <a:t>the "verbose" option to get </a:t>
            </a:r>
            <a:r>
              <a:rPr lang="en-US" sz="2400" dirty="0" smtClean="0"/>
              <a:t>exquisite detail</a:t>
            </a:r>
            <a:endParaRPr lang="en-US" sz="2400" dirty="0"/>
          </a:p>
          <a:p>
            <a:r>
              <a:rPr lang="en-US" sz="2400" dirty="0"/>
              <a:t>aimage scan verbose is VERY verbose.</a:t>
            </a:r>
            <a:br>
              <a:rPr lang="en-US" sz="2400" dirty="0"/>
            </a:br>
            <a:r>
              <a:rPr lang="en-US" sz="2400" dirty="0"/>
              <a:t>you might use up all of your disk space</a:t>
            </a:r>
            <a:br>
              <a:rPr lang="en-US" sz="2400" dirty="0"/>
            </a:br>
            <a:r>
              <a:rPr lang="en-US" sz="2400" dirty="0"/>
              <a:t>and cause a </a:t>
            </a:r>
            <a:r>
              <a:rPr lang="en-US" sz="2400" dirty="0" smtClean="0"/>
              <a:t>disaster</a:t>
            </a:r>
          </a:p>
          <a:p>
            <a:r>
              <a:rPr lang="en-US" sz="2400" dirty="0"/>
              <a:t>Prior to V10.1A the transaction index rolls over at 32767 in the report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6245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do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0700" y="1164134"/>
            <a:ext cx="8476299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  <a:t>prostrct add foo ai.st</a:t>
            </a:r>
            <a:b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</a:br>
            <a: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  <a:t>rfutil foo –C mark</a:t>
            </a:r>
            <a:b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</a:br>
            <a: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  <a:t>rfutil foo –C aimage begin</a:t>
            </a:r>
          </a:p>
          <a:p>
            <a:pPr algn="l"/>
            <a: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  <a:t>.... change stuff in database</a:t>
            </a:r>
          </a:p>
          <a:p>
            <a:pPr algn="l"/>
            <a: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  <a:t>rfutil bar –C aimage scan verbose \</a:t>
            </a:r>
            <a:b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</a:br>
            <a: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  <a:t>       –a longaimagefilename.a1 \</a:t>
            </a:r>
            <a:b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</a:br>
            <a: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  <a:t>       &gt; aiscanreport.txt</a:t>
            </a:r>
          </a:p>
          <a:p>
            <a:pPr algn="l"/>
            <a:r>
              <a:rPr lang="en-US" sz="2800" i="0" dirty="0" err="1" smtClean="0">
                <a:solidFill>
                  <a:srgbClr val="000000"/>
                </a:solidFill>
                <a:latin typeface="Consolas"/>
                <a:cs typeface="Consolas"/>
              </a:rPr>
              <a:t>NOTE: cannot do this with live ai extents,</a:t>
            </a:r>
            <a:br>
              <a:rPr lang="en-US" sz="2800" i="0" dirty="0" err="1" smtClean="0">
                <a:solidFill>
                  <a:srgbClr val="000000"/>
                </a:solidFill>
                <a:latin typeface="Consolas"/>
                <a:cs typeface="Consolas"/>
              </a:rPr>
            </a:br>
            <a:r>
              <a:rPr lang="en-US" sz="2800" i="0" dirty="0" err="1">
                <a:solidFill>
                  <a:srgbClr val="000000"/>
                </a:solidFill>
                <a:latin typeface="Consolas"/>
                <a:cs typeface="Consolas"/>
              </a:rPr>
              <a:t>only archived ones or copies</a:t>
            </a:r>
          </a:p>
          <a:p>
            <a:pPr algn="l"/>
            <a:r>
              <a:rPr lang="en-US" sz="2800" i="0" dirty="0" err="1" smtClean="0">
                <a:solidFill>
                  <a:srgbClr val="000000"/>
                </a:solidFill>
                <a:latin typeface="Consolas"/>
                <a:cs typeface="Consolas"/>
              </a:rPr>
              <a:t>dbname "bar" does not matter here.</a:t>
            </a:r>
          </a:p>
        </p:txBody>
      </p:sp>
    </p:spTree>
    <p:extLst>
      <p:ext uri="{BB962C8B-B14F-4D97-AF65-F5344CB8AC3E}">
        <p14:creationId xmlns:p14="http://schemas.microsoft.com/office/powerpoint/2010/main" val="92350871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4"/>
          <p:cNvSpPr>
            <a:spLocks noChangeArrowheads="1"/>
          </p:cNvSpPr>
          <p:nvPr/>
        </p:nvSpPr>
        <p:spPr bwMode="auto">
          <a:xfrm>
            <a:off x="0" y="5181600"/>
            <a:ext cx="9144000" cy="609600"/>
          </a:xfrm>
          <a:prstGeom prst="rect">
            <a:avLst/>
          </a:prstGeom>
          <a:solidFill>
            <a:srgbClr val="008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1524000"/>
            <a:ext cx="9144000" cy="914400"/>
          </a:xfrm>
          <a:prstGeom prst="rect">
            <a:avLst/>
          </a:prstGeom>
          <a:solidFill>
            <a:srgbClr val="008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do you get?</a:t>
            </a:r>
            <a:endParaRPr lang="en-US"/>
          </a:p>
        </p:txBody>
      </p:sp>
      <p:sp>
        <p:nvSpPr>
          <p:cNvPr id="79877" name="TextBox 3"/>
          <p:cNvSpPr txBox="1">
            <a:spLocks noChangeArrowheads="1"/>
          </p:cNvSpPr>
          <p:nvPr/>
        </p:nvSpPr>
        <p:spPr bwMode="auto">
          <a:xfrm>
            <a:off x="-22225" y="1143000"/>
            <a:ext cx="93726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17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Wed Jan 27 16:54:06 2010. (2598)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User Id: Dan (12531)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area = 7   dbkey = 480   update counter = 5 (12529)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area = 9   dbkey = 28   update counter = 24 (12529)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area = 9   dbkey = 36   update counter = 24 (12529)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area = 9   dbkey = 44   update counter = 24 (12529)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Wed Jan 27 16:54:06 2010. (2598)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18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b="1" i="0">
                <a:latin typeface="Courier New" charset="0"/>
                <a:ea typeface="Courier New" charset="0"/>
                <a:cs typeface="Courier New" charset="0"/>
              </a:rPr>
              <a:t>Trid: 19 Wed Jan 27 16:54:06 2010. (2598</a:t>
            </a:r>
          </a:p>
        </p:txBody>
      </p:sp>
    </p:spTree>
    <p:extLst>
      <p:ext uri="{BB962C8B-B14F-4D97-AF65-F5344CB8AC3E}">
        <p14:creationId xmlns:p14="http://schemas.microsoft.com/office/powerpoint/2010/main" val="31437289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9231" y="2024390"/>
            <a:ext cx="3002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smtClean="0">
                <a:solidFill>
                  <a:schemeClr val="bg2"/>
                </a:solidFill>
              </a:rPr>
              <a:t>over to </a:t>
            </a:r>
            <a:r>
              <a:rPr lang="en-US" sz="2800" i="0" dirty="0" err="1" smtClean="0">
                <a:solidFill>
                  <a:schemeClr val="bg2"/>
                </a:solidFill>
              </a:rPr>
              <a:t>dan</a:t>
            </a:r>
            <a:r>
              <a:rPr lang="en-US" sz="2800" i="0" dirty="0" smtClean="0">
                <a:solidFill>
                  <a:schemeClr val="bg2"/>
                </a:solidFill>
              </a:rPr>
              <a:t> &amp; </a:t>
            </a:r>
            <a:r>
              <a:rPr lang="en-US" sz="2800" i="0" dirty="0" err="1" smtClean="0">
                <a:solidFill>
                  <a:schemeClr val="bg2"/>
                </a:solidFill>
              </a:rPr>
              <a:t>gus</a:t>
            </a:r>
            <a:endParaRPr lang="en-US" sz="1600" i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4807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0554" y="2024390"/>
            <a:ext cx="5520086" cy="2092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Now, let see some 4GL examples</a:t>
            </a:r>
          </a:p>
          <a:p>
            <a:r>
              <a:rPr lang="en-US" sz="2800" i="0" dirty="0" err="1">
                <a:solidFill>
                  <a:schemeClr val="bg2"/>
                </a:solidFill>
              </a:rPr>
              <a:t>and their patterns</a:t>
            </a:r>
          </a:p>
          <a:p>
            <a:endParaRPr lang="en-US" sz="2800" i="0" dirty="0" err="1">
              <a:solidFill>
                <a:schemeClr val="bg2"/>
              </a:solidFill>
            </a:endParaRPr>
          </a:p>
          <a:p>
            <a:r>
              <a:rPr lang="en-US" sz="1200" i="0" dirty="0" err="1">
                <a:solidFill>
                  <a:schemeClr val="bg2"/>
                </a:solidFill>
              </a:rPr>
              <a:t>a few are from George Potemkin</a:t>
            </a:r>
            <a:endParaRPr lang="en-US" sz="12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22167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3455" y="2024390"/>
            <a:ext cx="4674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first, we play with customers</a:t>
            </a:r>
            <a:endParaRPr lang="en-US" sz="16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63867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374" y="2024390"/>
            <a:ext cx="385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we need a picture here</a:t>
            </a:r>
            <a:endParaRPr lang="en-US" sz="1600" i="0" dirty="0" err="1" smtClean="0">
              <a:solidFill>
                <a:schemeClr val="bg2"/>
              </a:solidFill>
            </a:endParaRPr>
          </a:p>
        </p:txBody>
      </p:sp>
      <p:pic>
        <p:nvPicPr>
          <p:cNvPr id="4" name="Picture 3" descr="gridlo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8414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1318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FIND </a:t>
            </a:r>
            <a:r>
              <a:rPr lang="en-GB" i="0" dirty="0" smtClean="0">
                <a:latin typeface="Consolas"/>
                <a:cs typeface="Consolas"/>
              </a:rPr>
              <a:t>Customer 1 NO-LOCK NO-ERROR</a:t>
            </a:r>
            <a:r>
              <a:rPr lang="en-GB" i="0" dirty="0">
                <a:latin typeface="Consolas"/>
                <a:cs typeface="Consolas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0</a:t>
            </a:r>
          </a:p>
        </p:txBody>
      </p:sp>
    </p:spTree>
    <p:extLst>
      <p:ext uri="{BB962C8B-B14F-4D97-AF65-F5344CB8AC3E}">
        <p14:creationId xmlns:p14="http://schemas.microsoft.com/office/powerpoint/2010/main" val="34615746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56293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732123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FIND Customer 1 </a:t>
            </a:r>
            <a:r>
              <a:rPr lang="en-GB" i="0" dirty="0" smtClean="0">
                <a:latin typeface="Consolas"/>
                <a:cs typeface="Consolas"/>
              </a:rPr>
              <a:t>EXCLUSIVE-LOCK NO-ERROR</a:t>
            </a:r>
            <a:r>
              <a:rPr lang="en-GB" i="0" dirty="0">
                <a:latin typeface="Consolas"/>
                <a:cs typeface="Consolas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36227539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48275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32305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CREATE Customer.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DELETE Customer.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35268345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7853657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Thu Jun  5 14:25:13 2014. (2598) 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RL_SEINC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area = 6   dbkey = 96   update counter = 27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RL_TMSAVE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area = 9   dbkey = 1344   update counter = 22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area = 10   dbkey = 640   update counter = 220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RL_CXREM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area = 10   dbkey = 640   update counter = 221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RL_RMDEL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area = 9   dbkey = 1344   update counter = 23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area = 9   dbkey = 1344   update counter = 24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27955 dbkey = 0  update counter = 0 (12530)</a:t>
            </a:r>
          </a:p>
        </p:txBody>
      </p:sp>
    </p:spTree>
    <p:extLst>
      <p:ext uri="{BB962C8B-B14F-4D97-AF65-F5344CB8AC3E}">
        <p14:creationId xmlns:p14="http://schemas.microsoft.com/office/powerpoint/2010/main" val="347909671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6149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DISABLE TRIGGERS FOR LOAD OF Customer.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CREATE Customer.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DELETE Customer.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</p:spTree>
    <p:extLst>
      <p:ext uri="{BB962C8B-B14F-4D97-AF65-F5344CB8AC3E}">
        <p14:creationId xmlns:p14="http://schemas.microsoft.com/office/powerpoint/2010/main" val="36713854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19173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6149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DEF VAR N AS INT NO-UNDO.</a:t>
            </a:r>
          </a:p>
          <a:p>
            <a:pPr algn="l">
              <a:spcBef>
                <a:spcPts val="0"/>
              </a:spcBef>
            </a:pPr>
            <a:endParaRPr lang="en-GB" i="0" dirty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DISABLE TRIGGERS FOR LOAD OF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CREATE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</a:t>
            </a:r>
            <a:r>
              <a:rPr lang="en-GB" i="0" dirty="0">
                <a:solidFill>
                  <a:srgbClr val="FF0000"/>
                </a:solidFill>
                <a:latin typeface="Consolas"/>
                <a:cs typeface="Consolas"/>
              </a:rPr>
              <a:t>N = RECID(Customer).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DELETE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</p:spTree>
    <p:extLst>
      <p:ext uri="{BB962C8B-B14F-4D97-AF65-F5344CB8AC3E}">
        <p14:creationId xmlns:p14="http://schemas.microsoft.com/office/powerpoint/2010/main" val="38585024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771101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code = RL_RMDEL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area = 9   dbkey = 1344   update counter = 25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area = 9   dbkey = 1344   update counter = 26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code = RL_RMDEL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area = 9   dbkey = 1344   update counter = 27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area = 9   dbkey = 1344   update counter = 28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27957 dbkey = 0  update counter = 0 (12530)</a:t>
            </a:r>
          </a:p>
        </p:txBody>
      </p:sp>
    </p:spTree>
    <p:extLst>
      <p:ext uri="{BB962C8B-B14F-4D97-AF65-F5344CB8AC3E}">
        <p14:creationId xmlns:p14="http://schemas.microsoft.com/office/powerpoint/2010/main" val="194113330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2417" y="2024390"/>
            <a:ext cx="4156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then, we play with orders</a:t>
            </a:r>
            <a:endParaRPr lang="en-US" sz="16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13493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424587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create order.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assign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  custnum = 1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  orderdate = today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  ordernum = time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  shipdate = today + 1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  .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</p:spTree>
    <p:extLst>
      <p:ext uri="{BB962C8B-B14F-4D97-AF65-F5344CB8AC3E}">
        <p14:creationId xmlns:p14="http://schemas.microsoft.com/office/powerpoint/2010/main" val="40093551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92100" y="1092200"/>
            <a:ext cx="8470900" cy="635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" y="127000"/>
            <a:ext cx="797726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dbkey = 0  update counter = 0 (12530)</a:t>
            </a:r>
          </a:p>
          <a:p>
            <a:pPr algn="l">
              <a:spcBef>
                <a:spcPts val="0"/>
              </a:spcBef>
            </a:pPr>
            <a:endParaRPr lang="en-US" sz="2000" i="0" dirty="0" err="1">
              <a:solidFill>
                <a:srgbClr val="00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RL_SEINC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6   dbkey = 96   update counter = 33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RL_TMSAVE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20544   update counter = 14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4768   update counter = 354 (12529)</a:t>
            </a:r>
          </a:p>
          <a:p>
            <a:pPr algn="l">
              <a:spcBef>
                <a:spcPts val="0"/>
              </a:spcBef>
            </a:pPr>
            <a:endParaRPr lang="en-US" sz="2000" i="0" dirty="0" err="1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8500" y="6007100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err="1">
                <a:solidFill>
                  <a:srgbClr val="000000"/>
                </a:solidFill>
              </a:rPr>
              <a:t>part 1 ...</a:t>
            </a:r>
          </a:p>
        </p:txBody>
      </p:sp>
    </p:spTree>
    <p:extLst>
      <p:ext uri="{BB962C8B-B14F-4D97-AF65-F5344CB8AC3E}">
        <p14:creationId xmlns:p14="http://schemas.microsoft.com/office/powerpoint/2010/main" val="108803719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266700" y="4140200"/>
            <a:ext cx="8470900" cy="635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9400" y="482600"/>
            <a:ext cx="8470900" cy="635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" y="127000"/>
            <a:ext cx="797726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endParaRPr lang="en-US" sz="2000" i="0" dirty="0" err="1">
              <a:solidFill>
                <a:srgbClr val="00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RL_CXREM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4768   update counter = 355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864   update counter = 68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4768   update counter = 356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3104   update counter = 474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384   update counter = 3956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4704   update counter = 215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RL_RMCHG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area = 11   dbkey = 20544   update counter = 15 (12529)</a:t>
            </a:r>
          </a:p>
          <a:p>
            <a:pPr algn="l">
              <a:spcBef>
                <a:spcPts val="0"/>
              </a:spcBef>
            </a:pPr>
            <a:endParaRPr lang="en-US" sz="2000" i="0" dirty="0" err="1">
              <a:solidFill>
                <a:srgbClr val="00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Fri Jun  6 13:44:12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27985 code = RL_TEND version = 1 (12528)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8500" y="6007100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err="1">
                <a:solidFill>
                  <a:srgbClr val="000000"/>
                </a:solidFill>
              </a:rPr>
              <a:t>part 2</a:t>
            </a:r>
          </a:p>
        </p:txBody>
      </p:sp>
    </p:spTree>
    <p:extLst>
      <p:ext uri="{BB962C8B-B14F-4D97-AF65-F5344CB8AC3E}">
        <p14:creationId xmlns:p14="http://schemas.microsoft.com/office/powerpoint/2010/main" val="365852416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13180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disable triggers for load of order.</a:t>
            </a:r>
          </a:p>
          <a:p>
            <a:pPr algn="l">
              <a:spcBef>
                <a:spcPts val="0"/>
              </a:spcBef>
            </a:pPr>
            <a:endParaRPr lang="en-GB" i="0" dirty="0" smtClean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 dirty="0" smtClean="0">
                <a:latin typeface="Consolas"/>
                <a:cs typeface="Consolas"/>
              </a:rPr>
              <a:t>create </a:t>
            </a:r>
            <a:r>
              <a:rPr lang="en-GB" i="0" dirty="0">
                <a:latin typeface="Consolas"/>
                <a:cs typeface="Consolas"/>
              </a:rPr>
              <a:t>order.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assign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custnum</a:t>
            </a:r>
            <a:r>
              <a:rPr lang="en-GB" i="0" dirty="0">
                <a:latin typeface="Consolas"/>
                <a:cs typeface="Consolas"/>
              </a:rPr>
              <a:t> = 1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orderdate</a:t>
            </a:r>
            <a:r>
              <a:rPr lang="en-GB" i="0" dirty="0">
                <a:latin typeface="Consolas"/>
                <a:cs typeface="Consolas"/>
              </a:rPr>
              <a:t> = today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ordernum</a:t>
            </a:r>
            <a:r>
              <a:rPr lang="en-GB" i="0" dirty="0">
                <a:latin typeface="Consolas"/>
                <a:cs typeface="Consolas"/>
              </a:rPr>
              <a:t> = time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shipdate</a:t>
            </a:r>
            <a:r>
              <a:rPr lang="en-GB" i="0" dirty="0">
                <a:latin typeface="Consolas"/>
                <a:cs typeface="Consolas"/>
              </a:rPr>
              <a:t> = today + </a:t>
            </a:r>
            <a:r>
              <a:rPr lang="en-GB" i="0" dirty="0" smtClean="0">
                <a:latin typeface="Consolas"/>
                <a:cs typeface="Consolas"/>
              </a:rPr>
              <a:t>1.</a:t>
            </a:r>
            <a:endParaRPr lang="en-GB" i="0" dirty="0">
              <a:latin typeface="Consolas"/>
              <a:cs typeface="Consola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</p:spTree>
    <p:extLst>
      <p:ext uri="{BB962C8B-B14F-4D97-AF65-F5344CB8AC3E}">
        <p14:creationId xmlns:p14="http://schemas.microsoft.com/office/powerpoint/2010/main" val="36234271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797726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area = 11   dbkey = 20544   update counter = 18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area = 11   dbkey = 864   update counter = 70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area = 11   dbkey = 4768   update counter = 360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area = 11   dbkey = 3104   update counter = 476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area = 11   dbkey = 384   update counter = 3958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area = 11   dbkey = 4704   update counter = 217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Fri Jun  6 14:05:17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27987 dbkey = 0  update counter = 0 (12530)</a:t>
            </a:r>
          </a:p>
        </p:txBody>
      </p:sp>
    </p:spTree>
    <p:extLst>
      <p:ext uri="{BB962C8B-B14F-4D97-AF65-F5344CB8AC3E}">
        <p14:creationId xmlns:p14="http://schemas.microsoft.com/office/powerpoint/2010/main" val="230987923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13180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disable triggers for load of order.</a:t>
            </a:r>
          </a:p>
          <a:p>
            <a:pPr algn="l">
              <a:spcBef>
                <a:spcPts val="0"/>
              </a:spcBef>
            </a:pPr>
            <a:endParaRPr lang="en-GB" i="0" dirty="0" smtClean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 dirty="0" smtClean="0">
                <a:latin typeface="Consolas"/>
                <a:cs typeface="Consolas"/>
              </a:rPr>
              <a:t>create </a:t>
            </a:r>
            <a:r>
              <a:rPr lang="en-GB" i="0" dirty="0">
                <a:latin typeface="Consolas"/>
                <a:cs typeface="Consolas"/>
              </a:rPr>
              <a:t>order.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assign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custnum</a:t>
            </a:r>
            <a:r>
              <a:rPr lang="en-GB" i="0" dirty="0">
                <a:latin typeface="Consolas"/>
                <a:cs typeface="Consolas"/>
              </a:rPr>
              <a:t> = 1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orderdate</a:t>
            </a:r>
            <a:r>
              <a:rPr lang="en-GB" i="0" dirty="0">
                <a:latin typeface="Consolas"/>
                <a:cs typeface="Consolas"/>
              </a:rPr>
              <a:t> = today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ordernum</a:t>
            </a:r>
            <a:r>
              <a:rPr lang="en-GB" i="0" dirty="0">
                <a:latin typeface="Consolas"/>
                <a:cs typeface="Consolas"/>
              </a:rPr>
              <a:t> = time.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 smtClean="0">
                <a:latin typeface="Consolas"/>
                <a:cs typeface="Consolas"/>
              </a:rPr>
              <a:t>shipdate</a:t>
            </a:r>
            <a:r>
              <a:rPr lang="en-GB" i="0" dirty="0" smtClean="0">
                <a:latin typeface="Consolas"/>
                <a:cs typeface="Consolas"/>
              </a:rPr>
              <a:t> </a:t>
            </a:r>
            <a:r>
              <a:rPr lang="en-GB" i="0" dirty="0">
                <a:latin typeface="Consolas"/>
                <a:cs typeface="Consolas"/>
              </a:rPr>
              <a:t>= today + </a:t>
            </a:r>
            <a:r>
              <a:rPr lang="en-GB" i="0" dirty="0" smtClean="0">
                <a:latin typeface="Consolas"/>
                <a:cs typeface="Consolas"/>
              </a:rPr>
              <a:t>1.</a:t>
            </a:r>
            <a:endParaRPr lang="en-GB" i="0" dirty="0">
              <a:latin typeface="Consolas"/>
              <a:cs typeface="Consola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7</a:t>
            </a:r>
          </a:p>
        </p:txBody>
      </p:sp>
    </p:spTree>
    <p:extLst>
      <p:ext uri="{BB962C8B-B14F-4D97-AF65-F5344CB8AC3E}">
        <p14:creationId xmlns:p14="http://schemas.microsoft.com/office/powerpoint/2010/main" val="41317806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13180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disable triggers for load of order.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create order.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assign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custnum</a:t>
            </a:r>
            <a:r>
              <a:rPr lang="en-GB" i="0" dirty="0">
                <a:latin typeface="Consolas"/>
                <a:cs typeface="Consolas"/>
              </a:rPr>
              <a:t> = 1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orderdate</a:t>
            </a:r>
            <a:r>
              <a:rPr lang="en-GB" i="0" dirty="0">
                <a:latin typeface="Consolas"/>
                <a:cs typeface="Consolas"/>
              </a:rPr>
              <a:t> = today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ordernum</a:t>
            </a:r>
            <a:r>
              <a:rPr lang="en-GB" i="0" dirty="0">
                <a:latin typeface="Consolas"/>
                <a:cs typeface="Consolas"/>
              </a:rPr>
              <a:t> = time.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</a:t>
            </a:r>
            <a:r>
              <a:rPr lang="en-GB" i="0" dirty="0" err="1">
                <a:latin typeface="Consolas"/>
                <a:cs typeface="Consolas"/>
              </a:rPr>
              <a:t>shipdate</a:t>
            </a:r>
            <a:r>
              <a:rPr lang="en-GB" i="0" dirty="0">
                <a:latin typeface="Consolas"/>
                <a:cs typeface="Consolas"/>
              </a:rPr>
              <a:t> = today + </a:t>
            </a:r>
            <a:r>
              <a:rPr lang="en-GB" i="0" dirty="0" smtClean="0">
                <a:latin typeface="Consolas"/>
                <a:cs typeface="Consolas"/>
              </a:rPr>
              <a:t>1.</a:t>
            </a:r>
            <a:endParaRPr lang="en-GB" i="0" dirty="0">
              <a:latin typeface="Consolas"/>
              <a:cs typeface="Consola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7</a:t>
            </a:r>
          </a:p>
        </p:txBody>
      </p:sp>
      <p:sp>
        <p:nvSpPr>
          <p:cNvPr id="3" name="Left Arrow 2"/>
          <p:cNvSpPr/>
          <p:nvPr/>
        </p:nvSpPr>
        <p:spPr bwMode="auto">
          <a:xfrm>
            <a:off x="4089400" y="3289300"/>
            <a:ext cx="2273300" cy="419100"/>
          </a:xfrm>
          <a:prstGeom prst="leftArrow">
            <a:avLst/>
          </a:prstGeom>
          <a:solidFill>
            <a:srgbClr val="28A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6624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292100" y="1409700"/>
            <a:ext cx="8470900" cy="635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92100" y="5054600"/>
            <a:ext cx="8470900" cy="635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" y="127000"/>
            <a:ext cx="7977264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Fri Jun  6 14:13:25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RL_RMCR version = 2 (12528) 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area = 11   dbkey = 20544   update counter = 19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area = 11   dbkey = 864   update counter = 71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area = 11   dbkey = 4768   update counter = 361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area = 11   dbkey = 3104   update counter = 477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area = 11   dbkey = 384   update counter = 3959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RL_CXINS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area = 11   dbkey = 4704   update counter = 218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RL_RMCHG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area = 11   dbkey = 20544   update counter = 20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Fri Jun  6 14:13:25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27988 dbkey = 0  update counter = 0 (12530)</a:t>
            </a:r>
          </a:p>
        </p:txBody>
      </p:sp>
    </p:spTree>
    <p:extLst>
      <p:ext uri="{BB962C8B-B14F-4D97-AF65-F5344CB8AC3E}">
        <p14:creationId xmlns:p14="http://schemas.microsoft.com/office/powerpoint/2010/main" val="409066025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482127" y="1371600"/>
            <a:ext cx="53330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i="0">
                <a:latin typeface="Consolas"/>
                <a:cs typeface="Consolas"/>
              </a:rPr>
              <a:t>find order 1.</a:t>
            </a:r>
          </a:p>
          <a:p>
            <a:pPr algn="l"/>
            <a:r>
              <a:rPr lang="de-DE" i="0">
                <a:latin typeface="Consolas"/>
                <a:cs typeface="Consolas"/>
              </a:rPr>
              <a:t>misc-info = fill("abc", 6000).</a:t>
            </a:r>
          </a:p>
          <a:p>
            <a:pPr algn="l"/>
            <a:r>
              <a:rPr lang="de-DE" i="0">
                <a:latin typeface="Consolas"/>
                <a:cs typeface="Consolas"/>
              </a:rPr>
              <a:t>display record-length (order).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8 (... serendipity)</a:t>
            </a:r>
          </a:p>
        </p:txBody>
      </p:sp>
    </p:spTree>
    <p:extLst>
      <p:ext uri="{BB962C8B-B14F-4D97-AF65-F5344CB8AC3E}">
        <p14:creationId xmlns:p14="http://schemas.microsoft.com/office/powerpoint/2010/main" val="7260634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3024035" cy="6370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0 code = RL_INMEM version = 3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0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0 code = RL_LSTMOD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0 area = 6   dbkey = 32   update counter = 31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Fri Jun  6 15:27:29 2014. (2598)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User Id: gus (12531)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RL_RMDEL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3136   update counter = 19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3136   update counter = 20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3152   update counter = 6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RL_BKFRM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3072   update counter = 2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RL_BKFRB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3152   update counter = 7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3168   update counter = 1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RL_BKFRM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3072   update counter = 3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RL_BKFRB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3168   update counter = 2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3184   update counter = 1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RL_BKFRM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3072   update counter = 4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RL_BKFRB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3184   update counter = 2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3200   update counter = 1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RL_BKFRM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3072   update counter = 5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RL_BKFRB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3200   update counter = 2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3216   update counter = 1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3200   update counter = 3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3184   update counter = 3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3168   update counter = 3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3152   update counter = 8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area = 8   dbkey = 3136   update counter = 21 (12529)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Fri Jun  6 15:27:29 2014. (2598)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800" i="0" dirty="0" err="1">
                <a:solidFill>
                  <a:srgbClr val="000000"/>
                </a:solidFill>
              </a:rPr>
              <a:t>Trid: 15 dbkey = 0  update counter = 0 (12530)</a:t>
            </a:r>
          </a:p>
        </p:txBody>
      </p:sp>
    </p:spTree>
    <p:extLst>
      <p:ext uri="{BB962C8B-B14F-4D97-AF65-F5344CB8AC3E}">
        <p14:creationId xmlns:p14="http://schemas.microsoft.com/office/powerpoint/2010/main" val="189268421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292100" y="2632853"/>
            <a:ext cx="8368769" cy="24551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" y="127000"/>
            <a:ext cx="728308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0 code = RL_INMEM version = 3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0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0 code = RL_LSTMOD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0 area = 6   dbkey = 32   update counter = 31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Fri Jun  6 15:27:29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code = RL_RMDEL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area = 8   dbkey = 3136   update counter = 19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area = 8   dbkey = 3136   update counter = 20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area = 8   dbkey = 3152   update counter = 6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code = RL_BKFRM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15 area = 8   dbkey = 3072   update counter = 2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     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	.......</a:t>
            </a:r>
          </a:p>
        </p:txBody>
      </p:sp>
    </p:spTree>
    <p:extLst>
      <p:ext uri="{BB962C8B-B14F-4D97-AF65-F5344CB8AC3E}">
        <p14:creationId xmlns:p14="http://schemas.microsoft.com/office/powerpoint/2010/main" val="379073369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4443720" cy="655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RL_BKFRB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3152   update counter = 7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3168   update counter = 1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RL_BKFRM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3072   update counter = 3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RL_BKFRB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3168   update counter = 2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3184   update counter = 1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RL_BKFRM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3072   update counter = 4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RL_BKFRB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3184   update counter = 2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3200   update counter = 1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RL_BKFRM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3072   update counter = 5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RL_BKFRB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3200   update counter = 2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3216   update counter = 1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3200   update counter = 3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3184   update counter = 3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3168   update counter = 3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3152   update counter = 8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RL_RMNXTF version = 2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area = 8   dbkey = 3136   update counter = 21 (12529)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Fri Jun  6 15:27:29 2014. (2598)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1200" i="0" dirty="0" err="1">
                <a:solidFill>
                  <a:srgbClr val="000000"/>
                </a:solidFill>
              </a:rPr>
              <a:t>Trid: 15 dbkey = 0  update counter = 0 (12530)</a:t>
            </a:r>
          </a:p>
        </p:txBody>
      </p:sp>
    </p:spTree>
    <p:extLst>
      <p:ext uri="{BB962C8B-B14F-4D97-AF65-F5344CB8AC3E}">
        <p14:creationId xmlns:p14="http://schemas.microsoft.com/office/powerpoint/2010/main" val="41478445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3162" y="2024390"/>
            <a:ext cx="1774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other stuff</a:t>
            </a:r>
            <a:endParaRPr lang="en-US" sz="16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32904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272292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CREATE _View.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DELETE _View.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9</a:t>
            </a:r>
          </a:p>
        </p:txBody>
      </p:sp>
    </p:spTree>
    <p:extLst>
      <p:ext uri="{BB962C8B-B14F-4D97-AF65-F5344CB8AC3E}">
        <p14:creationId xmlns:p14="http://schemas.microsoft.com/office/powerpoint/2010/main" val="23981012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7853657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area = 6   dbkey = 12384   update counter = 22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code = RL_RMDEL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area = 6   dbkey = 12384   update counter = 23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code = RL_RMCR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area = 6   dbkey = 12384   update counter = 24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27958 dbkey = 0  update counter = 0 (12530)</a:t>
            </a:r>
          </a:p>
        </p:txBody>
      </p:sp>
    </p:spTree>
    <p:extLst>
      <p:ext uri="{BB962C8B-B14F-4D97-AF65-F5344CB8AC3E}">
        <p14:creationId xmlns:p14="http://schemas.microsoft.com/office/powerpoint/2010/main" val="402099361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64156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DISABLE TRIGGERS FOR LOAD OF Customer.</a:t>
            </a:r>
          </a:p>
          <a:p>
            <a:pPr algn="l">
              <a:spcBef>
                <a:spcPts val="0"/>
              </a:spcBef>
            </a:pPr>
            <a:endParaRPr lang="en-GB" i="0" dirty="0" smtClean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 dirty="0" smtClean="0">
                <a:latin typeface="Consolas"/>
                <a:cs typeface="Consolas"/>
              </a:rPr>
              <a:t>DO </a:t>
            </a:r>
            <a:r>
              <a:rPr lang="en-GB" i="0" dirty="0">
                <a:latin typeface="Consolas"/>
                <a:cs typeface="Consolas"/>
              </a:rPr>
              <a:t>TRANSACTION: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DO </a:t>
            </a:r>
            <a:r>
              <a:rPr lang="en-GB" i="0" dirty="0" err="1">
                <a:latin typeface="Consolas"/>
                <a:cs typeface="Consolas"/>
              </a:rPr>
              <a:t>i</a:t>
            </a:r>
            <a:r>
              <a:rPr lang="en-GB" i="0" dirty="0">
                <a:latin typeface="Consolas"/>
                <a:cs typeface="Consolas"/>
              </a:rPr>
              <a:t> = 1 TO 1: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CREATE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DELETE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END.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10</a:t>
            </a:r>
          </a:p>
        </p:txBody>
      </p:sp>
    </p:spTree>
    <p:extLst>
      <p:ext uri="{BB962C8B-B14F-4D97-AF65-F5344CB8AC3E}">
        <p14:creationId xmlns:p14="http://schemas.microsoft.com/office/powerpoint/2010/main" val="26587436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19173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64156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DISABLE TRIGGERS FOR LOAD OF Customer.</a:t>
            </a:r>
          </a:p>
          <a:p>
            <a:pPr algn="l">
              <a:spcBef>
                <a:spcPts val="0"/>
              </a:spcBef>
            </a:pPr>
            <a:endParaRPr lang="en-GB" i="0" dirty="0" smtClean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 dirty="0" smtClean="0">
                <a:latin typeface="Consolas"/>
                <a:cs typeface="Consolas"/>
              </a:rPr>
              <a:t>DO </a:t>
            </a:r>
            <a:r>
              <a:rPr lang="en-GB" i="0" dirty="0">
                <a:latin typeface="Consolas"/>
                <a:cs typeface="Consolas"/>
              </a:rPr>
              <a:t>TRANSACTION: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REPEAT </a:t>
            </a:r>
            <a:r>
              <a:rPr lang="en-GB" i="0" dirty="0" err="1">
                <a:latin typeface="Consolas"/>
                <a:cs typeface="Consolas"/>
              </a:rPr>
              <a:t>i</a:t>
            </a:r>
            <a:r>
              <a:rPr lang="en-GB" i="0" dirty="0">
                <a:latin typeface="Consolas"/>
                <a:cs typeface="Consolas"/>
              </a:rPr>
              <a:t> = 1 TO 1: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CREATE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DELETE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END.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11</a:t>
            </a:r>
          </a:p>
        </p:txBody>
      </p:sp>
    </p:spTree>
    <p:extLst>
      <p:ext uri="{BB962C8B-B14F-4D97-AF65-F5344CB8AC3E}">
        <p14:creationId xmlns:p14="http://schemas.microsoft.com/office/powerpoint/2010/main" val="83439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618666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code = RL_TMSAVE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27960 dbkey = 0  update counter = 0 (12530)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6600" y="5626100"/>
            <a:ext cx="716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err="1">
                <a:solidFill>
                  <a:srgbClr val="000000"/>
                </a:solidFill>
              </a:rPr>
              <a:t>subtransaction causes transaction to start</a:t>
            </a:r>
          </a:p>
          <a:p>
            <a:pPr algn="l"/>
            <a:r>
              <a:rPr lang="en-US" sz="2000" i="0" dirty="0" err="1">
                <a:solidFill>
                  <a:srgbClr val="000000"/>
                </a:solidFill>
              </a:rPr>
              <a:t>0 notes if using -nosavepoint</a:t>
            </a:r>
          </a:p>
        </p:txBody>
      </p:sp>
    </p:spTree>
    <p:extLst>
      <p:ext uri="{BB962C8B-B14F-4D97-AF65-F5344CB8AC3E}">
        <p14:creationId xmlns:p14="http://schemas.microsoft.com/office/powerpoint/2010/main" val="260482430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57688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DEF VAR N AS INT NO-UNDO.</a:t>
            </a:r>
          </a:p>
          <a:p>
            <a:pPr algn="l">
              <a:spcBef>
                <a:spcPts val="0"/>
              </a:spcBef>
            </a:pPr>
            <a:endParaRPr lang="en-GB" i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N = CURRENT-VALUE(NextCustNum).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12</a:t>
            </a:r>
          </a:p>
        </p:txBody>
      </p:sp>
    </p:spTree>
    <p:extLst>
      <p:ext uri="{BB962C8B-B14F-4D97-AF65-F5344CB8AC3E}">
        <p14:creationId xmlns:p14="http://schemas.microsoft.com/office/powerpoint/2010/main" val="789280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19173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52611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DEF VAR N AS INT NO-UNDO.</a:t>
            </a:r>
          </a:p>
          <a:p>
            <a:pPr algn="l">
              <a:spcBef>
                <a:spcPts val="0"/>
              </a:spcBef>
            </a:pPr>
            <a:endParaRPr lang="en-GB" i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N = NEXT-VALUE(NextCustNum).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13</a:t>
            </a:r>
          </a:p>
        </p:txBody>
      </p:sp>
    </p:spTree>
    <p:extLst>
      <p:ext uri="{BB962C8B-B14F-4D97-AF65-F5344CB8AC3E}">
        <p14:creationId xmlns:p14="http://schemas.microsoft.com/office/powerpoint/2010/main" val="1368052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742573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code = RL_SEINC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area = 6   dbkey = 96   update counter = 28 (12529)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27962 dbkey = 0  update counter = 0 (12530)</a:t>
            </a:r>
          </a:p>
        </p:txBody>
      </p:sp>
    </p:spTree>
    <p:extLst>
      <p:ext uri="{BB962C8B-B14F-4D97-AF65-F5344CB8AC3E}">
        <p14:creationId xmlns:p14="http://schemas.microsoft.com/office/powerpoint/2010/main" val="215710557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64156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DISABLE TRIGGERS FOR LOAD OF Customer.</a:t>
            </a:r>
          </a:p>
          <a:p>
            <a:pPr algn="l">
              <a:spcBef>
                <a:spcPts val="0"/>
              </a:spcBef>
            </a:pPr>
            <a:endParaRPr lang="en-GB" i="0" dirty="0" smtClean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 dirty="0" smtClean="0">
                <a:latin typeface="Consolas"/>
                <a:cs typeface="Consolas"/>
              </a:rPr>
              <a:t>DO </a:t>
            </a:r>
            <a:r>
              <a:rPr lang="en-GB" i="0" dirty="0">
                <a:latin typeface="Consolas"/>
                <a:cs typeface="Consolas"/>
              </a:rPr>
              <a:t>TRANSACTION: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REPEAT </a:t>
            </a:r>
            <a:r>
              <a:rPr lang="en-GB" i="0" dirty="0" err="1">
                <a:latin typeface="Consolas"/>
                <a:cs typeface="Consolas"/>
              </a:rPr>
              <a:t>i</a:t>
            </a:r>
            <a:r>
              <a:rPr lang="en-GB" i="0" dirty="0">
                <a:latin typeface="Consolas"/>
                <a:cs typeface="Consolas"/>
              </a:rPr>
              <a:t> = 1 TO 1: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CREATE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UNDO.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END.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14</a:t>
            </a:r>
          </a:p>
        </p:txBody>
      </p:sp>
    </p:spTree>
    <p:extLst>
      <p:ext uri="{BB962C8B-B14F-4D97-AF65-F5344CB8AC3E}">
        <p14:creationId xmlns:p14="http://schemas.microsoft.com/office/powerpoint/2010/main" val="10849673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6186660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User Id: gus (12531)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code = RL_TBGN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code = RL_TMSAVE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code = RL_TMSAVE version = 2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dbkey = 0  update counter = 0 (12530)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Thu Jun  5 14:25:13 2014. (2598)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code = RL_TEND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27963 dbkey = 0  update counter = 0 (12530)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6600" y="5626100"/>
            <a:ext cx="716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err="1">
                <a:solidFill>
                  <a:srgbClr val="000000"/>
                </a:solidFill>
              </a:rPr>
              <a:t>subtransaction causes main transaction to start</a:t>
            </a:r>
          </a:p>
          <a:p>
            <a:pPr algn="l"/>
            <a:r>
              <a:rPr lang="en-US" sz="2000" i="0" dirty="0" err="1">
                <a:solidFill>
                  <a:srgbClr val="000000"/>
                </a:solidFill>
              </a:rPr>
              <a:t>0 notes if using -nosavepoint</a:t>
            </a:r>
          </a:p>
        </p:txBody>
      </p:sp>
    </p:spTree>
    <p:extLst>
      <p:ext uri="{BB962C8B-B14F-4D97-AF65-F5344CB8AC3E}">
        <p14:creationId xmlns:p14="http://schemas.microsoft.com/office/powerpoint/2010/main" val="96561600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64156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DISABLE TRIGGERS FOR LOAD OF Customer.</a:t>
            </a:r>
          </a:p>
          <a:p>
            <a:pPr algn="l">
              <a:spcBef>
                <a:spcPts val="0"/>
              </a:spcBef>
            </a:pPr>
            <a:endParaRPr lang="en-GB" i="0" dirty="0" smtClean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 dirty="0" smtClean="0">
                <a:latin typeface="Consolas"/>
                <a:cs typeface="Consolas"/>
              </a:rPr>
              <a:t>DO </a:t>
            </a:r>
            <a:r>
              <a:rPr lang="en-GB" i="0" dirty="0">
                <a:latin typeface="Consolas"/>
                <a:cs typeface="Consolas"/>
              </a:rPr>
              <a:t>TRANSACTION: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CREATE Customer.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UNDO.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15</a:t>
            </a:r>
          </a:p>
        </p:txBody>
      </p:sp>
    </p:spTree>
    <p:extLst>
      <p:ext uri="{BB962C8B-B14F-4D97-AF65-F5344CB8AC3E}">
        <p14:creationId xmlns:p14="http://schemas.microsoft.com/office/powerpoint/2010/main" val="787099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19173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695334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FIND FIRST Customer NO-LOCK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  WHERE RECID(Customer) EQ 1 NO-ERROR.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UNDO.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16</a:t>
            </a:r>
          </a:p>
        </p:txBody>
      </p:sp>
    </p:spTree>
    <p:extLst>
      <p:ext uri="{BB962C8B-B14F-4D97-AF65-F5344CB8AC3E}">
        <p14:creationId xmlns:p14="http://schemas.microsoft.com/office/powerpoint/2010/main" val="28659997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19173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52611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DEF VAR N AS INT NO-UNDO.</a:t>
            </a:r>
          </a:p>
          <a:p>
            <a:pPr algn="l">
              <a:spcBef>
                <a:spcPts val="0"/>
              </a:spcBef>
            </a:pPr>
            <a:endParaRPr lang="en-GB" i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DO: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  N = NEXT-VALUE(NextCustNum).</a:t>
            </a:r>
          </a:p>
          <a:p>
            <a:pPr algn="l">
              <a:spcBef>
                <a:spcPts val="0"/>
              </a:spcBef>
            </a:pPr>
            <a:r>
              <a:rPr lang="en-GB" i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17</a:t>
            </a:r>
          </a:p>
        </p:txBody>
      </p:sp>
    </p:spTree>
    <p:extLst>
      <p:ext uri="{BB962C8B-B14F-4D97-AF65-F5344CB8AC3E}">
        <p14:creationId xmlns:p14="http://schemas.microsoft.com/office/powerpoint/2010/main" val="34460801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" y="127000"/>
            <a:ext cx="6855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0 code = RL_SEINC version = 1 (12528)</a:t>
            </a:r>
          </a:p>
          <a:p>
            <a:pPr algn="l">
              <a:spcBef>
                <a:spcPts val="0"/>
              </a:spcBef>
            </a:pPr>
            <a:r>
              <a:rPr lang="en-US" sz="2000" i="0" dirty="0" err="1">
                <a:solidFill>
                  <a:srgbClr val="000000"/>
                </a:solidFill>
              </a:rPr>
              <a:t>Trid: 0 area = 6   dbkey = 96   update counter = 29 (12529)</a:t>
            </a:r>
          </a:p>
        </p:txBody>
      </p:sp>
    </p:spTree>
    <p:extLst>
      <p:ext uri="{BB962C8B-B14F-4D97-AF65-F5344CB8AC3E}">
        <p14:creationId xmlns:p14="http://schemas.microsoft.com/office/powerpoint/2010/main" val="326740369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22391" y="1371600"/>
            <a:ext cx="52611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do transaction: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find _</a:t>
            </a:r>
            <a:r>
              <a:rPr lang="en-GB" i="0" dirty="0" err="1" smtClean="0">
                <a:latin typeface="Consolas"/>
                <a:cs typeface="Consolas"/>
              </a:rPr>
              <a:t>myconnect</a:t>
            </a:r>
            <a:r>
              <a:rPr lang="en-GB" i="0" dirty="0" smtClean="0">
                <a:latin typeface="Consolas"/>
                <a:cs typeface="Consolas"/>
              </a:rPr>
              <a:t>.</a:t>
            </a:r>
            <a:endParaRPr lang="en-GB" i="0" dirty="0">
              <a:latin typeface="Consolas"/>
              <a:cs typeface="Consolas"/>
            </a:endParaRP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    _</a:t>
            </a:r>
            <a:r>
              <a:rPr lang="en-GB" i="0" dirty="0" err="1">
                <a:latin typeface="Consolas"/>
                <a:cs typeface="Consolas"/>
              </a:rPr>
              <a:t>myconn-numseqbuffers</a:t>
            </a:r>
            <a:r>
              <a:rPr lang="en-GB" i="0" dirty="0">
                <a:latin typeface="Consolas"/>
                <a:cs typeface="Consolas"/>
              </a:rPr>
              <a:t> = 3.</a:t>
            </a:r>
          </a:p>
          <a:p>
            <a:pPr algn="l">
              <a:spcBef>
                <a:spcPts val="0"/>
              </a:spcBef>
            </a:pPr>
            <a:r>
              <a:rPr lang="en-GB" i="0" dirty="0">
                <a:latin typeface="Consolas"/>
                <a:cs typeface="Consolas"/>
              </a:rPr>
              <a:t>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18</a:t>
            </a:r>
          </a:p>
        </p:txBody>
      </p:sp>
    </p:spTree>
    <p:extLst>
      <p:ext uri="{BB962C8B-B14F-4D97-AF65-F5344CB8AC3E}">
        <p14:creationId xmlns:p14="http://schemas.microsoft.com/office/powerpoint/2010/main" val="865419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33653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So ...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9090" y="1200150"/>
            <a:ext cx="8367409" cy="5303520"/>
          </a:xfrm>
        </p:spPr>
        <p:txBody>
          <a:bodyPr/>
          <a:lstStyle/>
          <a:p>
            <a:pPr eaLnBrk="1" hangingPunct="1"/>
            <a:r>
              <a:rPr lang="en-US" sz="2400"/>
              <a:t>When was an ‘evil’ transaction started?</a:t>
            </a:r>
            <a:br>
              <a:rPr lang="en-US" sz="2400"/>
            </a:br>
            <a:endParaRPr lang="en-US" sz="2400"/>
          </a:p>
          <a:p>
            <a:pPr eaLnBrk="1" hangingPunct="1"/>
            <a:r>
              <a:rPr lang="en-US" sz="2400"/>
              <a:t>What transactions were active during an online backup?</a:t>
            </a:r>
            <a:br>
              <a:rPr lang="en-US" sz="2400"/>
            </a:br>
            <a:endParaRPr lang="en-US" sz="2400"/>
          </a:p>
          <a:p>
            <a:r>
              <a:rPr lang="en-US" sz="2400"/>
              <a:t>What transactions were active during a quiet point?</a:t>
            </a:r>
            <a:br>
              <a:rPr lang="en-US" sz="2400"/>
            </a:br>
            <a:endParaRPr lang="en-US" sz="2400"/>
          </a:p>
          <a:p>
            <a:pPr eaLnBrk="1" hangingPunct="1"/>
            <a:r>
              <a:rPr lang="en-US" sz="2400"/>
              <a:t>What userid is causing the BI file to grow? and why?</a:t>
            </a:r>
            <a:br>
              <a:rPr lang="en-US" sz="2400"/>
            </a:br>
            <a:endParaRPr lang="en-US" sz="2400"/>
          </a:p>
          <a:p>
            <a:pPr eaLnBrk="1" hangingPunct="1"/>
            <a:r>
              <a:rPr lang="en-US" sz="2400"/>
              <a:t>Is my database code crappy?</a:t>
            </a:r>
            <a:br>
              <a:rPr lang="en-US" sz="2400"/>
            </a:br>
            <a:endParaRPr lang="en-US" sz="2400"/>
          </a:p>
          <a:p>
            <a:pPr eaLnBrk="1" hangingPunct="1"/>
            <a:r>
              <a:rPr lang="en-US" sz="2400"/>
              <a:t>Why did lock table overflow? Who caused it?</a:t>
            </a:r>
          </a:p>
          <a:p>
            <a:pPr eaLnBrk="1" hangingPunct="1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506222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808" y="1282700"/>
            <a:ext cx="6534383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5542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4"/>
          <p:cNvSpPr txBox="1">
            <a:spLocks noChangeArrowheads="1"/>
          </p:cNvSpPr>
          <p:nvPr/>
        </p:nvSpPr>
        <p:spPr bwMode="auto">
          <a:xfrm>
            <a:off x="909898" y="1779693"/>
            <a:ext cx="4495141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GB" sz="9600" i="0" dirty="0">
                <a:solidFill>
                  <a:schemeClr val="tx2"/>
                </a:solidFill>
                <a:latin typeface="Times New Roman" charset="0"/>
              </a:rPr>
              <a:t>Answers</a:t>
            </a:r>
          </a:p>
          <a:p>
            <a:pPr algn="l"/>
            <a:r>
              <a:rPr lang="en-GB" sz="2800" i="0" dirty="0">
                <a:solidFill>
                  <a:schemeClr val="tx2"/>
                </a:solidFill>
              </a:rPr>
              <a:t>email:</a:t>
            </a:r>
          </a:p>
          <a:p>
            <a:pPr algn="l"/>
            <a:r>
              <a:rPr lang="en-GB" sz="2800" i="0" dirty="0">
                <a:solidFill>
                  <a:schemeClr val="tx2"/>
                </a:solidFill>
              </a:rPr>
              <a:t>	</a:t>
            </a:r>
            <a:r>
              <a:rPr lang="en-GB" sz="2800" i="0" dirty="0" smtClean="0">
                <a:solidFill>
                  <a:schemeClr val="tx2"/>
                </a:solidFill>
              </a:rPr>
              <a:t>gus@progress.com</a:t>
            </a:r>
          </a:p>
          <a:p>
            <a:pPr algn="l"/>
            <a:r>
              <a:rPr lang="en-GB" sz="2800" i="0" dirty="0">
                <a:solidFill>
                  <a:schemeClr val="tx2"/>
                </a:solidFill>
              </a:rPr>
              <a:t>	</a:t>
            </a:r>
            <a:r>
              <a:rPr lang="en-GB" sz="2800" i="0" dirty="0" smtClean="0">
                <a:solidFill>
                  <a:schemeClr val="tx2"/>
                </a:solidFill>
              </a:rPr>
              <a:t>danf@prodb.com</a:t>
            </a:r>
            <a:endParaRPr lang="en-GB" sz="2800" i="0" dirty="0">
              <a:solidFill>
                <a:schemeClr val="tx2"/>
              </a:solidFill>
            </a:endParaRPr>
          </a:p>
        </p:txBody>
      </p:sp>
      <p:sp>
        <p:nvSpPr>
          <p:cNvPr id="93187" name="WordArt 5"/>
          <p:cNvSpPr>
            <a:spLocks noChangeArrowheads="1" noChangeShapeType="1" noTextEdit="1"/>
          </p:cNvSpPr>
          <p:nvPr/>
        </p:nvSpPr>
        <p:spPr bwMode="auto">
          <a:xfrm>
            <a:off x="4191000" y="0"/>
            <a:ext cx="4953000" cy="685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9600" i="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5F97"/>
                </a:solidFill>
                <a:latin typeface="Times New Roman"/>
                <a:ea typeface="Times New Roman"/>
                <a:cs typeface="Times New Roman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4710240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Sept 25 2013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7c69e624-827f-471b-adea-ac070ddc6867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efb4a6a7-40f5-4c55-b7cd-bfe5555b5884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PROGRESS_10-12_Template.potx</Template>
  <TotalTime>5349</TotalTime>
  <Words>5099</Words>
  <Application>Microsoft Macintosh PowerPoint</Application>
  <PresentationFormat>On-screen Show (4:3)</PresentationFormat>
  <Paragraphs>606</Paragraphs>
  <Slides>76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PROGRESS_10-12_Template</vt:lpstr>
      <vt:lpstr>Recovery Log Notes</vt:lpstr>
      <vt:lpstr>Abstract</vt:lpstr>
      <vt:lpstr>PowerPoint Presentation</vt:lpstr>
      <vt:lpstr>PowerPoint Presentation</vt:lpstr>
      <vt:lpstr>PowerPoint Presentation</vt:lpstr>
      <vt:lpstr>PowerPoint Presentation</vt:lpstr>
      <vt:lpstr>Two transaction logs</vt:lpstr>
      <vt:lpstr>Two transaction logs</vt:lpstr>
      <vt:lpstr>transaction log records (aka “notes”)</vt:lpstr>
      <vt:lpstr>PowerPoint Presentation</vt:lpstr>
      <vt:lpstr>log records (notes)</vt:lpstr>
      <vt:lpstr>Undo-Redo (aka Before-Image) Log Records</vt:lpstr>
      <vt:lpstr>Redo (aka After-Image) Log Records</vt:lpstr>
      <vt:lpstr>PowerPoint Presentation</vt:lpstr>
      <vt:lpstr>Special cases</vt:lpstr>
      <vt:lpstr>The So-Called "Before-Image" File Is NOT</vt:lpstr>
      <vt:lpstr>The So-Called "After-Image" File Is NOT</vt:lpstr>
      <vt:lpstr>PowerPoint Presentation</vt:lpstr>
      <vt:lpstr>because</vt:lpstr>
      <vt:lpstr>because</vt:lpstr>
      <vt:lpstr>PowerPoint Presentation</vt:lpstr>
      <vt:lpstr>Questions</vt:lpstr>
      <vt:lpstr>rfutil aimage scan</vt:lpstr>
      <vt:lpstr>How to do it</vt:lpstr>
      <vt:lpstr>what do you get?</vt:lpstr>
      <vt:lpstr>PowerPoint Presentation</vt:lpstr>
      <vt:lpstr>PowerPoint Presentation</vt:lpstr>
      <vt:lpstr>PowerPoint Presentation</vt:lpstr>
      <vt:lpstr>PowerPoint Presentation</vt:lpstr>
      <vt:lpstr>example 0</vt:lpstr>
      <vt:lpstr>PowerPoint Presentation</vt:lpstr>
      <vt:lpstr>example 1</vt:lpstr>
      <vt:lpstr>PowerPoint Presentation</vt:lpstr>
      <vt:lpstr>example 2</vt:lpstr>
      <vt:lpstr>PowerPoint Presentation</vt:lpstr>
      <vt:lpstr>example 3</vt:lpstr>
      <vt:lpstr>PowerPoint Presentation</vt:lpstr>
      <vt:lpstr>example 4</vt:lpstr>
      <vt:lpstr>PowerPoint Presentation</vt:lpstr>
      <vt:lpstr>PowerPoint Presentation</vt:lpstr>
      <vt:lpstr>example 5</vt:lpstr>
      <vt:lpstr>PowerPoint Presentation</vt:lpstr>
      <vt:lpstr>PowerPoint Presentation</vt:lpstr>
      <vt:lpstr>example 6</vt:lpstr>
      <vt:lpstr>PowerPoint Presentation</vt:lpstr>
      <vt:lpstr>example 7</vt:lpstr>
      <vt:lpstr>example 7</vt:lpstr>
      <vt:lpstr>PowerPoint Presentation</vt:lpstr>
      <vt:lpstr>example 8 (... serendipity)</vt:lpstr>
      <vt:lpstr>PowerPoint Presentation</vt:lpstr>
      <vt:lpstr>PowerPoint Presentation</vt:lpstr>
      <vt:lpstr>PowerPoint Presentation</vt:lpstr>
      <vt:lpstr>PowerPoint Presentation</vt:lpstr>
      <vt:lpstr>example 9</vt:lpstr>
      <vt:lpstr>PowerPoint Presentation</vt:lpstr>
      <vt:lpstr>example 10</vt:lpstr>
      <vt:lpstr>PowerPoint Presentation</vt:lpstr>
      <vt:lpstr>example 11</vt:lpstr>
      <vt:lpstr>PowerPoint Presentation</vt:lpstr>
      <vt:lpstr>example 12</vt:lpstr>
      <vt:lpstr>PowerPoint Presentation</vt:lpstr>
      <vt:lpstr>example 13</vt:lpstr>
      <vt:lpstr>PowerPoint Presentation</vt:lpstr>
      <vt:lpstr>example 14</vt:lpstr>
      <vt:lpstr>PowerPoint Presentation</vt:lpstr>
      <vt:lpstr>example 15</vt:lpstr>
      <vt:lpstr>PowerPoint Presentation</vt:lpstr>
      <vt:lpstr>example 16</vt:lpstr>
      <vt:lpstr>PowerPoint Presentation</vt:lpstr>
      <vt:lpstr>example 17</vt:lpstr>
      <vt:lpstr>PowerPoint Presentation</vt:lpstr>
      <vt:lpstr>example 18</vt:lpstr>
      <vt:lpstr>PowerPoint Presentation</vt:lpstr>
      <vt:lpstr>So ...</vt:lpstr>
      <vt:lpstr>PowerPoint Presentation</vt:lpstr>
      <vt:lpstr>PowerPoint Presentation</vt:lpstr>
    </vt:vector>
  </TitlesOfParts>
  <Company>Progress Software Corporation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gus</cp:lastModifiedBy>
  <cp:revision>953</cp:revision>
  <cp:lastPrinted>2013-09-18T03:48:20Z</cp:lastPrinted>
  <dcterms:created xsi:type="dcterms:W3CDTF">2010-07-07T00:59:08Z</dcterms:created>
  <dcterms:modified xsi:type="dcterms:W3CDTF">2014-06-10T11:32:11Z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