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7"/>
  </p:notesMasterIdLst>
  <p:handoutMasterIdLst>
    <p:handoutMasterId r:id="rId58"/>
  </p:handoutMasterIdLst>
  <p:sldIdLst>
    <p:sldId id="257" r:id="rId2"/>
    <p:sldId id="354" r:id="rId3"/>
    <p:sldId id="260" r:id="rId4"/>
    <p:sldId id="262" r:id="rId5"/>
    <p:sldId id="263" r:id="rId6"/>
    <p:sldId id="394" r:id="rId7"/>
    <p:sldId id="400" r:id="rId8"/>
    <p:sldId id="399" r:id="rId9"/>
    <p:sldId id="402" r:id="rId10"/>
    <p:sldId id="401" r:id="rId11"/>
    <p:sldId id="393" r:id="rId12"/>
    <p:sldId id="403" r:id="rId13"/>
    <p:sldId id="404" r:id="rId14"/>
    <p:sldId id="405" r:id="rId15"/>
    <p:sldId id="406" r:id="rId16"/>
    <p:sldId id="408" r:id="rId17"/>
    <p:sldId id="409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396" r:id="rId26"/>
    <p:sldId id="397" r:id="rId27"/>
    <p:sldId id="398" r:id="rId28"/>
    <p:sldId id="417" r:id="rId29"/>
    <p:sldId id="418" r:id="rId30"/>
    <p:sldId id="419" r:id="rId31"/>
    <p:sldId id="420" r:id="rId32"/>
    <p:sldId id="421" r:id="rId33"/>
    <p:sldId id="423" r:id="rId34"/>
    <p:sldId id="422" r:id="rId35"/>
    <p:sldId id="425" r:id="rId36"/>
    <p:sldId id="424" r:id="rId37"/>
    <p:sldId id="426" r:id="rId38"/>
    <p:sldId id="427" r:id="rId39"/>
    <p:sldId id="428" r:id="rId40"/>
    <p:sldId id="429" r:id="rId41"/>
    <p:sldId id="434" r:id="rId42"/>
    <p:sldId id="430" r:id="rId43"/>
    <p:sldId id="431" r:id="rId44"/>
    <p:sldId id="433" r:id="rId45"/>
    <p:sldId id="432" r:id="rId46"/>
    <p:sldId id="437" r:id="rId47"/>
    <p:sldId id="438" r:id="rId48"/>
    <p:sldId id="439" r:id="rId49"/>
    <p:sldId id="332" r:id="rId50"/>
    <p:sldId id="376" r:id="rId51"/>
    <p:sldId id="395" r:id="rId52"/>
    <p:sldId id="436" r:id="rId53"/>
    <p:sldId id="435" r:id="rId54"/>
    <p:sldId id="327" r:id="rId55"/>
    <p:sldId id="295" r:id="rId56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E9C"/>
    <a:srgbClr val="E8F2C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7" autoAdjust="0"/>
    <p:restoredTop sz="86408" autoAdjust="0"/>
  </p:normalViewPr>
  <p:slideViewPr>
    <p:cSldViewPr>
      <p:cViewPr varScale="1">
        <p:scale>
          <a:sx n="63" d="100"/>
          <a:sy n="63" d="100"/>
        </p:scale>
        <p:origin x="-6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7B7EA0B6-A2D0-4D63-8F47-B726F22BD9D1}" type="datetimeFigureOut">
              <a:rPr lang="en-US" smtClean="0"/>
              <a:pPr/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67E41082-0F51-4CF9-BC49-12750B000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71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6F07CAE0-ADC6-47CD-9581-B5BBB50FAC17}" type="datetimeFigureOut">
              <a:rPr lang="en-US" smtClean="0"/>
              <a:pPr/>
              <a:t>6/10/2014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701675"/>
            <a:ext cx="46799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C37654B9-DDC4-4E26-ADD5-5861E4AEA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301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19314" y="4419411"/>
            <a:ext cx="6041725" cy="41564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19314" y="4419411"/>
            <a:ext cx="6041725" cy="41564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703263"/>
            <a:ext cx="4676775" cy="3508375"/>
          </a:xfrm>
          <a:noFill/>
          <a:ln w="127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943610" y="6390670"/>
            <a:ext cx="5189855" cy="280909"/>
          </a:xfrm>
          <a:noFill/>
          <a:ln/>
          <a:effectLst>
            <a:outerShdw dist="107763" dir="2700000" algn="ctr" rotWithShape="0">
              <a:srgbClr val="05153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12" tIns="45788" rIns="93212" bIns="45788" anchor="ctr">
            <a:spAutoFit/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19314" y="4419411"/>
            <a:ext cx="6041725" cy="41564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19314" y="4419411"/>
            <a:ext cx="6041725" cy="41564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19314" y="4419411"/>
            <a:ext cx="6041725" cy="41564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9563"/>
            <a:ext cx="0" cy="0"/>
          </a:xfrm>
          <a:ln/>
        </p:spPr>
      </p:sp>
      <p:sp>
        <p:nvSpPr>
          <p:cNvPr id="4915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92964" y="3313742"/>
            <a:ext cx="8053449" cy="311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7200" y="2363788"/>
            <a:ext cx="8151813" cy="1598612"/>
            <a:chOff x="288" y="1489"/>
            <a:chExt cx="5135" cy="1007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3607" y="1489"/>
              <a:ext cx="1817" cy="1007"/>
            </a:xfrm>
            <a:custGeom>
              <a:avLst/>
              <a:gdLst/>
              <a:ahLst/>
              <a:cxnLst>
                <a:cxn ang="0">
                  <a:pos x="197" y="4444"/>
                </a:cxn>
                <a:cxn ang="0">
                  <a:pos x="787" y="4435"/>
                </a:cxn>
                <a:cxn ang="0">
                  <a:pos x="1372" y="4414"/>
                </a:cxn>
                <a:cxn ang="0">
                  <a:pos x="1951" y="4381"/>
                </a:cxn>
                <a:cxn ang="0">
                  <a:pos x="2519" y="4336"/>
                </a:cxn>
                <a:cxn ang="0">
                  <a:pos x="3074" y="4280"/>
                </a:cxn>
                <a:cxn ang="0">
                  <a:pos x="3612" y="4212"/>
                </a:cxn>
                <a:cxn ang="0">
                  <a:pos x="4131" y="4133"/>
                </a:cxn>
                <a:cxn ang="0">
                  <a:pos x="4627" y="4043"/>
                </a:cxn>
                <a:cxn ang="0">
                  <a:pos x="5098" y="3943"/>
                </a:cxn>
                <a:cxn ang="0">
                  <a:pos x="5541" y="3834"/>
                </a:cxn>
                <a:cxn ang="0">
                  <a:pos x="5954" y="3716"/>
                </a:cxn>
                <a:cxn ang="0">
                  <a:pos x="6335" y="3589"/>
                </a:cxn>
                <a:cxn ang="0">
                  <a:pos x="6680" y="3455"/>
                </a:cxn>
                <a:cxn ang="0">
                  <a:pos x="6990" y="3314"/>
                </a:cxn>
                <a:cxn ang="0">
                  <a:pos x="7261" y="3167"/>
                </a:cxn>
                <a:cxn ang="0">
                  <a:pos x="7492" y="3015"/>
                </a:cxn>
                <a:cxn ang="0">
                  <a:pos x="7682" y="2858"/>
                </a:cxn>
                <a:cxn ang="0">
                  <a:pos x="7830" y="2698"/>
                </a:cxn>
                <a:cxn ang="0">
                  <a:pos x="7935" y="2535"/>
                </a:cxn>
                <a:cxn ang="0">
                  <a:pos x="7996" y="2371"/>
                </a:cxn>
                <a:cxn ang="0">
                  <a:pos x="8014" y="2206"/>
                </a:cxn>
                <a:cxn ang="0">
                  <a:pos x="7987" y="2040"/>
                </a:cxn>
                <a:cxn ang="0">
                  <a:pos x="7917" y="1876"/>
                </a:cxn>
                <a:cxn ang="0">
                  <a:pos x="7804" y="1714"/>
                </a:cxn>
                <a:cxn ang="0">
                  <a:pos x="7647" y="1554"/>
                </a:cxn>
                <a:cxn ang="0">
                  <a:pos x="7449" y="1399"/>
                </a:cxn>
                <a:cxn ang="0">
                  <a:pos x="7210" y="1247"/>
                </a:cxn>
                <a:cxn ang="0">
                  <a:pos x="6932" y="1102"/>
                </a:cxn>
                <a:cxn ang="0">
                  <a:pos x="6615" y="962"/>
                </a:cxn>
                <a:cxn ang="0">
                  <a:pos x="6262" y="829"/>
                </a:cxn>
                <a:cxn ang="0">
                  <a:pos x="5875" y="704"/>
                </a:cxn>
                <a:cxn ang="0">
                  <a:pos x="5456" y="588"/>
                </a:cxn>
                <a:cxn ang="0">
                  <a:pos x="5007" y="480"/>
                </a:cxn>
                <a:cxn ang="0">
                  <a:pos x="4531" y="383"/>
                </a:cxn>
                <a:cxn ang="0">
                  <a:pos x="4030" y="295"/>
                </a:cxn>
                <a:cxn ang="0">
                  <a:pos x="3507" y="218"/>
                </a:cxn>
                <a:cxn ang="0">
                  <a:pos x="2966" y="152"/>
                </a:cxn>
                <a:cxn ang="0">
                  <a:pos x="2408" y="98"/>
                </a:cxn>
                <a:cxn ang="0">
                  <a:pos x="1837" y="55"/>
                </a:cxn>
                <a:cxn ang="0">
                  <a:pos x="1257" y="25"/>
                </a:cxn>
                <a:cxn ang="0">
                  <a:pos x="670" y="6"/>
                </a:cxn>
                <a:cxn ang="0">
                  <a:pos x="80" y="0"/>
                </a:cxn>
              </a:cxnLst>
              <a:rect l="0" t="0" r="r" b="b"/>
              <a:pathLst>
                <a:path w="8015" h="4445">
                  <a:moveTo>
                    <a:pt x="80" y="2222"/>
                  </a:moveTo>
                  <a:lnTo>
                    <a:pt x="0" y="4444"/>
                  </a:lnTo>
                  <a:lnTo>
                    <a:pt x="197" y="4444"/>
                  </a:lnTo>
                  <a:lnTo>
                    <a:pt x="394" y="4442"/>
                  </a:lnTo>
                  <a:lnTo>
                    <a:pt x="590" y="4439"/>
                  </a:lnTo>
                  <a:lnTo>
                    <a:pt x="787" y="4435"/>
                  </a:lnTo>
                  <a:lnTo>
                    <a:pt x="982" y="4430"/>
                  </a:lnTo>
                  <a:lnTo>
                    <a:pt x="1178" y="4423"/>
                  </a:lnTo>
                  <a:lnTo>
                    <a:pt x="1372" y="4414"/>
                  </a:lnTo>
                  <a:lnTo>
                    <a:pt x="1566" y="4405"/>
                  </a:lnTo>
                  <a:lnTo>
                    <a:pt x="1759" y="4394"/>
                  </a:lnTo>
                  <a:lnTo>
                    <a:pt x="1951" y="4381"/>
                  </a:lnTo>
                  <a:lnTo>
                    <a:pt x="2142" y="4368"/>
                  </a:lnTo>
                  <a:lnTo>
                    <a:pt x="2331" y="4353"/>
                  </a:lnTo>
                  <a:lnTo>
                    <a:pt x="2519" y="4336"/>
                  </a:lnTo>
                  <a:lnTo>
                    <a:pt x="2706" y="4319"/>
                  </a:lnTo>
                  <a:lnTo>
                    <a:pt x="2891" y="4300"/>
                  </a:lnTo>
                  <a:lnTo>
                    <a:pt x="3074" y="4280"/>
                  </a:lnTo>
                  <a:lnTo>
                    <a:pt x="3256" y="4258"/>
                  </a:lnTo>
                  <a:lnTo>
                    <a:pt x="3435" y="4236"/>
                  </a:lnTo>
                  <a:lnTo>
                    <a:pt x="3612" y="4212"/>
                  </a:lnTo>
                  <a:lnTo>
                    <a:pt x="3788" y="4186"/>
                  </a:lnTo>
                  <a:lnTo>
                    <a:pt x="3960" y="4160"/>
                  </a:lnTo>
                  <a:lnTo>
                    <a:pt x="4131" y="4133"/>
                  </a:lnTo>
                  <a:lnTo>
                    <a:pt x="4299" y="4104"/>
                  </a:lnTo>
                  <a:lnTo>
                    <a:pt x="4464" y="4074"/>
                  </a:lnTo>
                  <a:lnTo>
                    <a:pt x="4627" y="4043"/>
                  </a:lnTo>
                  <a:lnTo>
                    <a:pt x="4787" y="4011"/>
                  </a:lnTo>
                  <a:lnTo>
                    <a:pt x="4944" y="3977"/>
                  </a:lnTo>
                  <a:lnTo>
                    <a:pt x="5098" y="3943"/>
                  </a:lnTo>
                  <a:lnTo>
                    <a:pt x="5249" y="3908"/>
                  </a:lnTo>
                  <a:lnTo>
                    <a:pt x="5397" y="3871"/>
                  </a:lnTo>
                  <a:lnTo>
                    <a:pt x="5541" y="3834"/>
                  </a:lnTo>
                  <a:lnTo>
                    <a:pt x="5682" y="3795"/>
                  </a:lnTo>
                  <a:lnTo>
                    <a:pt x="5820" y="3756"/>
                  </a:lnTo>
                  <a:lnTo>
                    <a:pt x="5954" y="3716"/>
                  </a:lnTo>
                  <a:lnTo>
                    <a:pt x="6085" y="3674"/>
                  </a:lnTo>
                  <a:lnTo>
                    <a:pt x="6212" y="3632"/>
                  </a:lnTo>
                  <a:lnTo>
                    <a:pt x="6335" y="3589"/>
                  </a:lnTo>
                  <a:lnTo>
                    <a:pt x="6454" y="3545"/>
                  </a:lnTo>
                  <a:lnTo>
                    <a:pt x="6569" y="3500"/>
                  </a:lnTo>
                  <a:lnTo>
                    <a:pt x="6680" y="3455"/>
                  </a:lnTo>
                  <a:lnTo>
                    <a:pt x="6788" y="3409"/>
                  </a:lnTo>
                  <a:lnTo>
                    <a:pt x="6891" y="3362"/>
                  </a:lnTo>
                  <a:lnTo>
                    <a:pt x="6990" y="3314"/>
                  </a:lnTo>
                  <a:lnTo>
                    <a:pt x="7084" y="3266"/>
                  </a:lnTo>
                  <a:lnTo>
                    <a:pt x="7175" y="3217"/>
                  </a:lnTo>
                  <a:lnTo>
                    <a:pt x="7261" y="3167"/>
                  </a:lnTo>
                  <a:lnTo>
                    <a:pt x="7342" y="3117"/>
                  </a:lnTo>
                  <a:lnTo>
                    <a:pt x="7419" y="3066"/>
                  </a:lnTo>
                  <a:lnTo>
                    <a:pt x="7492" y="3015"/>
                  </a:lnTo>
                  <a:lnTo>
                    <a:pt x="7560" y="2963"/>
                  </a:lnTo>
                  <a:lnTo>
                    <a:pt x="7623" y="2911"/>
                  </a:lnTo>
                  <a:lnTo>
                    <a:pt x="7682" y="2858"/>
                  </a:lnTo>
                  <a:lnTo>
                    <a:pt x="7736" y="2805"/>
                  </a:lnTo>
                  <a:lnTo>
                    <a:pt x="7785" y="2752"/>
                  </a:lnTo>
                  <a:lnTo>
                    <a:pt x="7830" y="2698"/>
                  </a:lnTo>
                  <a:lnTo>
                    <a:pt x="7869" y="2644"/>
                  </a:lnTo>
                  <a:lnTo>
                    <a:pt x="7904" y="2590"/>
                  </a:lnTo>
                  <a:lnTo>
                    <a:pt x="7935" y="2535"/>
                  </a:lnTo>
                  <a:lnTo>
                    <a:pt x="7960" y="2481"/>
                  </a:lnTo>
                  <a:lnTo>
                    <a:pt x="7981" y="2426"/>
                  </a:lnTo>
                  <a:lnTo>
                    <a:pt x="7996" y="2371"/>
                  </a:lnTo>
                  <a:lnTo>
                    <a:pt x="8007" y="2316"/>
                  </a:lnTo>
                  <a:lnTo>
                    <a:pt x="8013" y="2261"/>
                  </a:lnTo>
                  <a:lnTo>
                    <a:pt x="8014" y="2206"/>
                  </a:lnTo>
                  <a:lnTo>
                    <a:pt x="8010" y="2151"/>
                  </a:lnTo>
                  <a:lnTo>
                    <a:pt x="8001" y="2095"/>
                  </a:lnTo>
                  <a:lnTo>
                    <a:pt x="7987" y="2040"/>
                  </a:lnTo>
                  <a:lnTo>
                    <a:pt x="7969" y="1986"/>
                  </a:lnTo>
                  <a:lnTo>
                    <a:pt x="7946" y="1931"/>
                  </a:lnTo>
                  <a:lnTo>
                    <a:pt x="7917" y="1876"/>
                  </a:lnTo>
                  <a:lnTo>
                    <a:pt x="7884" y="1822"/>
                  </a:lnTo>
                  <a:lnTo>
                    <a:pt x="7846" y="1768"/>
                  </a:lnTo>
                  <a:lnTo>
                    <a:pt x="7804" y="1714"/>
                  </a:lnTo>
                  <a:lnTo>
                    <a:pt x="7756" y="1660"/>
                  </a:lnTo>
                  <a:lnTo>
                    <a:pt x="7704" y="1607"/>
                  </a:lnTo>
                  <a:lnTo>
                    <a:pt x="7647" y="1554"/>
                  </a:lnTo>
                  <a:lnTo>
                    <a:pt x="7586" y="1502"/>
                  </a:lnTo>
                  <a:lnTo>
                    <a:pt x="7520" y="1450"/>
                  </a:lnTo>
                  <a:lnTo>
                    <a:pt x="7449" y="1399"/>
                  </a:lnTo>
                  <a:lnTo>
                    <a:pt x="7374" y="1348"/>
                  </a:lnTo>
                  <a:lnTo>
                    <a:pt x="7294" y="1297"/>
                  </a:lnTo>
                  <a:lnTo>
                    <a:pt x="7210" y="1247"/>
                  </a:lnTo>
                  <a:lnTo>
                    <a:pt x="7122" y="1198"/>
                  </a:lnTo>
                  <a:lnTo>
                    <a:pt x="7029" y="1150"/>
                  </a:lnTo>
                  <a:lnTo>
                    <a:pt x="6932" y="1102"/>
                  </a:lnTo>
                  <a:lnTo>
                    <a:pt x="6830" y="1054"/>
                  </a:lnTo>
                  <a:lnTo>
                    <a:pt x="6725" y="1008"/>
                  </a:lnTo>
                  <a:lnTo>
                    <a:pt x="6615" y="962"/>
                  </a:lnTo>
                  <a:lnTo>
                    <a:pt x="6501" y="917"/>
                  </a:lnTo>
                  <a:lnTo>
                    <a:pt x="6384" y="873"/>
                  </a:lnTo>
                  <a:lnTo>
                    <a:pt x="6262" y="829"/>
                  </a:lnTo>
                  <a:lnTo>
                    <a:pt x="6137" y="787"/>
                  </a:lnTo>
                  <a:lnTo>
                    <a:pt x="6008" y="745"/>
                  </a:lnTo>
                  <a:lnTo>
                    <a:pt x="5875" y="704"/>
                  </a:lnTo>
                  <a:lnTo>
                    <a:pt x="5739" y="665"/>
                  </a:lnTo>
                  <a:lnTo>
                    <a:pt x="5599" y="626"/>
                  </a:lnTo>
                  <a:lnTo>
                    <a:pt x="5456" y="588"/>
                  </a:lnTo>
                  <a:lnTo>
                    <a:pt x="5310" y="551"/>
                  </a:lnTo>
                  <a:lnTo>
                    <a:pt x="5160" y="515"/>
                  </a:lnTo>
                  <a:lnTo>
                    <a:pt x="5007" y="480"/>
                  </a:lnTo>
                  <a:lnTo>
                    <a:pt x="4851" y="447"/>
                  </a:lnTo>
                  <a:lnTo>
                    <a:pt x="4693" y="414"/>
                  </a:lnTo>
                  <a:lnTo>
                    <a:pt x="4531" y="383"/>
                  </a:lnTo>
                  <a:lnTo>
                    <a:pt x="4367" y="352"/>
                  </a:lnTo>
                  <a:lnTo>
                    <a:pt x="4200" y="323"/>
                  </a:lnTo>
                  <a:lnTo>
                    <a:pt x="4030" y="295"/>
                  </a:lnTo>
                  <a:lnTo>
                    <a:pt x="3858" y="268"/>
                  </a:lnTo>
                  <a:lnTo>
                    <a:pt x="3684" y="242"/>
                  </a:lnTo>
                  <a:lnTo>
                    <a:pt x="3507" y="218"/>
                  </a:lnTo>
                  <a:lnTo>
                    <a:pt x="3329" y="195"/>
                  </a:lnTo>
                  <a:lnTo>
                    <a:pt x="3148" y="173"/>
                  </a:lnTo>
                  <a:lnTo>
                    <a:pt x="2966" y="152"/>
                  </a:lnTo>
                  <a:lnTo>
                    <a:pt x="2781" y="133"/>
                  </a:lnTo>
                  <a:lnTo>
                    <a:pt x="2595" y="115"/>
                  </a:lnTo>
                  <a:lnTo>
                    <a:pt x="2408" y="98"/>
                  </a:lnTo>
                  <a:lnTo>
                    <a:pt x="2219" y="82"/>
                  </a:lnTo>
                  <a:lnTo>
                    <a:pt x="2029" y="68"/>
                  </a:lnTo>
                  <a:lnTo>
                    <a:pt x="1837" y="55"/>
                  </a:lnTo>
                  <a:lnTo>
                    <a:pt x="1645" y="44"/>
                  </a:lnTo>
                  <a:lnTo>
                    <a:pt x="1451" y="33"/>
                  </a:lnTo>
                  <a:lnTo>
                    <a:pt x="1257" y="25"/>
                  </a:lnTo>
                  <a:lnTo>
                    <a:pt x="1062" y="17"/>
                  </a:lnTo>
                  <a:lnTo>
                    <a:pt x="866" y="11"/>
                  </a:lnTo>
                  <a:lnTo>
                    <a:pt x="670" y="6"/>
                  </a:lnTo>
                  <a:lnTo>
                    <a:pt x="474" y="3"/>
                  </a:lnTo>
                  <a:lnTo>
                    <a:pt x="277" y="1"/>
                  </a:lnTo>
                  <a:lnTo>
                    <a:pt x="80" y="0"/>
                  </a:lnTo>
                  <a:lnTo>
                    <a:pt x="80" y="2222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6633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3578" y="1593"/>
              <a:ext cx="1800" cy="799"/>
            </a:xfrm>
            <a:custGeom>
              <a:avLst/>
              <a:gdLst/>
              <a:ahLst/>
              <a:cxnLst>
                <a:cxn ang="0">
                  <a:pos x="197" y="3525"/>
                </a:cxn>
                <a:cxn ang="0">
                  <a:pos x="788" y="3517"/>
                </a:cxn>
                <a:cxn ang="0">
                  <a:pos x="1375" y="3499"/>
                </a:cxn>
                <a:cxn ang="0">
                  <a:pos x="1954" y="3472"/>
                </a:cxn>
                <a:cxn ang="0">
                  <a:pos x="2522" y="3435"/>
                </a:cxn>
                <a:cxn ang="0">
                  <a:pos x="3076" y="3388"/>
                </a:cxn>
                <a:cxn ang="0">
                  <a:pos x="3612" y="3333"/>
                </a:cxn>
                <a:cxn ang="0">
                  <a:pos x="4129" y="3269"/>
                </a:cxn>
                <a:cxn ang="0">
                  <a:pos x="4623" y="3197"/>
                </a:cxn>
                <a:cxn ang="0">
                  <a:pos x="5091" y="3116"/>
                </a:cxn>
                <a:cxn ang="0">
                  <a:pos x="5531" y="3028"/>
                </a:cxn>
                <a:cxn ang="0">
                  <a:pos x="5940" y="2933"/>
                </a:cxn>
                <a:cxn ang="0">
                  <a:pos x="6317" y="2832"/>
                </a:cxn>
                <a:cxn ang="0">
                  <a:pos x="6658" y="2724"/>
                </a:cxn>
                <a:cxn ang="0">
                  <a:pos x="6962" y="2611"/>
                </a:cxn>
                <a:cxn ang="0">
                  <a:pos x="7227" y="2494"/>
                </a:cxn>
                <a:cxn ang="0">
                  <a:pos x="7452" y="2372"/>
                </a:cxn>
                <a:cxn ang="0">
                  <a:pos x="7636" y="2248"/>
                </a:cxn>
                <a:cxn ang="0">
                  <a:pos x="7778" y="2120"/>
                </a:cxn>
                <a:cxn ang="0">
                  <a:pos x="7876" y="1990"/>
                </a:cxn>
                <a:cxn ang="0">
                  <a:pos x="7930" y="1859"/>
                </a:cxn>
                <a:cxn ang="0">
                  <a:pos x="7940" y="1728"/>
                </a:cxn>
                <a:cxn ang="0">
                  <a:pos x="7907" y="1597"/>
                </a:cxn>
                <a:cxn ang="0">
                  <a:pos x="7829" y="1467"/>
                </a:cxn>
                <a:cxn ang="0">
                  <a:pos x="7708" y="1338"/>
                </a:cxn>
                <a:cxn ang="0">
                  <a:pos x="7544" y="1212"/>
                </a:cxn>
                <a:cxn ang="0">
                  <a:pos x="7338" y="1088"/>
                </a:cxn>
                <a:cxn ang="0">
                  <a:pos x="7091" y="969"/>
                </a:cxn>
                <a:cxn ang="0">
                  <a:pos x="6805" y="854"/>
                </a:cxn>
                <a:cxn ang="0">
                  <a:pos x="6481" y="744"/>
                </a:cxn>
                <a:cxn ang="0">
                  <a:pos x="6121" y="640"/>
                </a:cxn>
                <a:cxn ang="0">
                  <a:pos x="5727" y="542"/>
                </a:cxn>
                <a:cxn ang="0">
                  <a:pos x="5301" y="450"/>
                </a:cxn>
                <a:cxn ang="0">
                  <a:pos x="4846" y="366"/>
                </a:cxn>
                <a:cxn ang="0">
                  <a:pos x="4364" y="290"/>
                </a:cxn>
                <a:cxn ang="0">
                  <a:pos x="3857" y="222"/>
                </a:cxn>
                <a:cxn ang="0">
                  <a:pos x="3330" y="162"/>
                </a:cxn>
                <a:cxn ang="0">
                  <a:pos x="2783" y="112"/>
                </a:cxn>
                <a:cxn ang="0">
                  <a:pos x="2221" y="70"/>
                </a:cxn>
                <a:cxn ang="0">
                  <a:pos x="1647" y="38"/>
                </a:cxn>
                <a:cxn ang="0">
                  <a:pos x="1064" y="16"/>
                </a:cxn>
                <a:cxn ang="0">
                  <a:pos x="475" y="3"/>
                </a:cxn>
                <a:cxn ang="0">
                  <a:pos x="0" y="1763"/>
                </a:cxn>
              </a:cxnLst>
              <a:rect l="0" t="0" r="r" b="b"/>
              <a:pathLst>
                <a:path w="7943" h="3527">
                  <a:moveTo>
                    <a:pt x="0" y="1763"/>
                  </a:moveTo>
                  <a:lnTo>
                    <a:pt x="0" y="3526"/>
                  </a:lnTo>
                  <a:lnTo>
                    <a:pt x="197" y="3525"/>
                  </a:lnTo>
                  <a:lnTo>
                    <a:pt x="395" y="3524"/>
                  </a:lnTo>
                  <a:lnTo>
                    <a:pt x="592" y="3521"/>
                  </a:lnTo>
                  <a:lnTo>
                    <a:pt x="788" y="3517"/>
                  </a:lnTo>
                  <a:lnTo>
                    <a:pt x="984" y="3512"/>
                  </a:lnTo>
                  <a:lnTo>
                    <a:pt x="1180" y="3506"/>
                  </a:lnTo>
                  <a:lnTo>
                    <a:pt x="1375" y="3499"/>
                  </a:lnTo>
                  <a:lnTo>
                    <a:pt x="1569" y="3491"/>
                  </a:lnTo>
                  <a:lnTo>
                    <a:pt x="1762" y="3482"/>
                  </a:lnTo>
                  <a:lnTo>
                    <a:pt x="1954" y="3472"/>
                  </a:lnTo>
                  <a:lnTo>
                    <a:pt x="2144" y="3461"/>
                  </a:lnTo>
                  <a:lnTo>
                    <a:pt x="2334" y="3448"/>
                  </a:lnTo>
                  <a:lnTo>
                    <a:pt x="2522" y="3435"/>
                  </a:lnTo>
                  <a:lnTo>
                    <a:pt x="2708" y="3420"/>
                  </a:lnTo>
                  <a:lnTo>
                    <a:pt x="2893" y="3405"/>
                  </a:lnTo>
                  <a:lnTo>
                    <a:pt x="3076" y="3388"/>
                  </a:lnTo>
                  <a:lnTo>
                    <a:pt x="3257" y="3371"/>
                  </a:lnTo>
                  <a:lnTo>
                    <a:pt x="3436" y="3353"/>
                  </a:lnTo>
                  <a:lnTo>
                    <a:pt x="3612" y="3333"/>
                  </a:lnTo>
                  <a:lnTo>
                    <a:pt x="3787" y="3313"/>
                  </a:lnTo>
                  <a:lnTo>
                    <a:pt x="3959" y="3291"/>
                  </a:lnTo>
                  <a:lnTo>
                    <a:pt x="4129" y="3269"/>
                  </a:lnTo>
                  <a:lnTo>
                    <a:pt x="4297" y="3246"/>
                  </a:lnTo>
                  <a:lnTo>
                    <a:pt x="4461" y="3222"/>
                  </a:lnTo>
                  <a:lnTo>
                    <a:pt x="4623" y="3197"/>
                  </a:lnTo>
                  <a:lnTo>
                    <a:pt x="4782" y="3171"/>
                  </a:lnTo>
                  <a:lnTo>
                    <a:pt x="4938" y="3144"/>
                  </a:lnTo>
                  <a:lnTo>
                    <a:pt x="5091" y="3116"/>
                  </a:lnTo>
                  <a:lnTo>
                    <a:pt x="5241" y="3088"/>
                  </a:lnTo>
                  <a:lnTo>
                    <a:pt x="5388" y="3058"/>
                  </a:lnTo>
                  <a:lnTo>
                    <a:pt x="5531" y="3028"/>
                  </a:lnTo>
                  <a:lnTo>
                    <a:pt x="5671" y="2997"/>
                  </a:lnTo>
                  <a:lnTo>
                    <a:pt x="5808" y="2966"/>
                  </a:lnTo>
                  <a:lnTo>
                    <a:pt x="5940" y="2933"/>
                  </a:lnTo>
                  <a:lnTo>
                    <a:pt x="6070" y="2900"/>
                  </a:lnTo>
                  <a:lnTo>
                    <a:pt x="6195" y="2866"/>
                  </a:lnTo>
                  <a:lnTo>
                    <a:pt x="6317" y="2832"/>
                  </a:lnTo>
                  <a:lnTo>
                    <a:pt x="6434" y="2796"/>
                  </a:lnTo>
                  <a:lnTo>
                    <a:pt x="6548" y="2761"/>
                  </a:lnTo>
                  <a:lnTo>
                    <a:pt x="6658" y="2724"/>
                  </a:lnTo>
                  <a:lnTo>
                    <a:pt x="6763" y="2687"/>
                  </a:lnTo>
                  <a:lnTo>
                    <a:pt x="6865" y="2650"/>
                  </a:lnTo>
                  <a:lnTo>
                    <a:pt x="6962" y="2611"/>
                  </a:lnTo>
                  <a:lnTo>
                    <a:pt x="7055" y="2573"/>
                  </a:lnTo>
                  <a:lnTo>
                    <a:pt x="7143" y="2534"/>
                  </a:lnTo>
                  <a:lnTo>
                    <a:pt x="7227" y="2494"/>
                  </a:lnTo>
                  <a:lnTo>
                    <a:pt x="7307" y="2454"/>
                  </a:lnTo>
                  <a:lnTo>
                    <a:pt x="7382" y="2413"/>
                  </a:lnTo>
                  <a:lnTo>
                    <a:pt x="7452" y="2372"/>
                  </a:lnTo>
                  <a:lnTo>
                    <a:pt x="7518" y="2331"/>
                  </a:lnTo>
                  <a:lnTo>
                    <a:pt x="7580" y="2290"/>
                  </a:lnTo>
                  <a:lnTo>
                    <a:pt x="7636" y="2248"/>
                  </a:lnTo>
                  <a:lnTo>
                    <a:pt x="7688" y="2205"/>
                  </a:lnTo>
                  <a:lnTo>
                    <a:pt x="7735" y="2163"/>
                  </a:lnTo>
                  <a:lnTo>
                    <a:pt x="7778" y="2120"/>
                  </a:lnTo>
                  <a:lnTo>
                    <a:pt x="7815" y="2077"/>
                  </a:lnTo>
                  <a:lnTo>
                    <a:pt x="7848" y="2034"/>
                  </a:lnTo>
                  <a:lnTo>
                    <a:pt x="7876" y="1990"/>
                  </a:lnTo>
                  <a:lnTo>
                    <a:pt x="7899" y="1947"/>
                  </a:lnTo>
                  <a:lnTo>
                    <a:pt x="7917" y="1903"/>
                  </a:lnTo>
                  <a:lnTo>
                    <a:pt x="7930" y="1859"/>
                  </a:lnTo>
                  <a:lnTo>
                    <a:pt x="7938" y="1816"/>
                  </a:lnTo>
                  <a:lnTo>
                    <a:pt x="7942" y="1772"/>
                  </a:lnTo>
                  <a:lnTo>
                    <a:pt x="7940" y="1728"/>
                  </a:lnTo>
                  <a:lnTo>
                    <a:pt x="7934" y="1684"/>
                  </a:lnTo>
                  <a:lnTo>
                    <a:pt x="7923" y="1641"/>
                  </a:lnTo>
                  <a:lnTo>
                    <a:pt x="7907" y="1597"/>
                  </a:lnTo>
                  <a:lnTo>
                    <a:pt x="7886" y="1553"/>
                  </a:lnTo>
                  <a:lnTo>
                    <a:pt x="7860" y="1510"/>
                  </a:lnTo>
                  <a:lnTo>
                    <a:pt x="7829" y="1467"/>
                  </a:lnTo>
                  <a:lnTo>
                    <a:pt x="7793" y="1424"/>
                  </a:lnTo>
                  <a:lnTo>
                    <a:pt x="7753" y="1381"/>
                  </a:lnTo>
                  <a:lnTo>
                    <a:pt x="7708" y="1338"/>
                  </a:lnTo>
                  <a:lnTo>
                    <a:pt x="7658" y="1296"/>
                  </a:lnTo>
                  <a:lnTo>
                    <a:pt x="7603" y="1253"/>
                  </a:lnTo>
                  <a:lnTo>
                    <a:pt x="7544" y="1212"/>
                  </a:lnTo>
                  <a:lnTo>
                    <a:pt x="7480" y="1170"/>
                  </a:lnTo>
                  <a:lnTo>
                    <a:pt x="7411" y="1129"/>
                  </a:lnTo>
                  <a:lnTo>
                    <a:pt x="7338" y="1088"/>
                  </a:lnTo>
                  <a:lnTo>
                    <a:pt x="7260" y="1048"/>
                  </a:lnTo>
                  <a:lnTo>
                    <a:pt x="7178" y="1008"/>
                  </a:lnTo>
                  <a:lnTo>
                    <a:pt x="7091" y="969"/>
                  </a:lnTo>
                  <a:lnTo>
                    <a:pt x="7000" y="930"/>
                  </a:lnTo>
                  <a:lnTo>
                    <a:pt x="6905" y="892"/>
                  </a:lnTo>
                  <a:lnTo>
                    <a:pt x="6805" y="854"/>
                  </a:lnTo>
                  <a:lnTo>
                    <a:pt x="6701" y="817"/>
                  </a:lnTo>
                  <a:lnTo>
                    <a:pt x="6593" y="780"/>
                  </a:lnTo>
                  <a:lnTo>
                    <a:pt x="6481" y="744"/>
                  </a:lnTo>
                  <a:lnTo>
                    <a:pt x="6365" y="709"/>
                  </a:lnTo>
                  <a:lnTo>
                    <a:pt x="6245" y="674"/>
                  </a:lnTo>
                  <a:lnTo>
                    <a:pt x="6121" y="640"/>
                  </a:lnTo>
                  <a:lnTo>
                    <a:pt x="5993" y="606"/>
                  </a:lnTo>
                  <a:lnTo>
                    <a:pt x="5862" y="574"/>
                  </a:lnTo>
                  <a:lnTo>
                    <a:pt x="5727" y="542"/>
                  </a:lnTo>
                  <a:lnTo>
                    <a:pt x="5589" y="510"/>
                  </a:lnTo>
                  <a:lnTo>
                    <a:pt x="5447" y="480"/>
                  </a:lnTo>
                  <a:lnTo>
                    <a:pt x="5301" y="450"/>
                  </a:lnTo>
                  <a:lnTo>
                    <a:pt x="5153" y="421"/>
                  </a:lnTo>
                  <a:lnTo>
                    <a:pt x="5001" y="393"/>
                  </a:lnTo>
                  <a:lnTo>
                    <a:pt x="4846" y="366"/>
                  </a:lnTo>
                  <a:lnTo>
                    <a:pt x="4688" y="340"/>
                  </a:lnTo>
                  <a:lnTo>
                    <a:pt x="4527" y="315"/>
                  </a:lnTo>
                  <a:lnTo>
                    <a:pt x="4364" y="290"/>
                  </a:lnTo>
                  <a:lnTo>
                    <a:pt x="4198" y="266"/>
                  </a:lnTo>
                  <a:lnTo>
                    <a:pt x="4029" y="244"/>
                  </a:lnTo>
                  <a:lnTo>
                    <a:pt x="3857" y="222"/>
                  </a:lnTo>
                  <a:lnTo>
                    <a:pt x="3684" y="201"/>
                  </a:lnTo>
                  <a:lnTo>
                    <a:pt x="3508" y="181"/>
                  </a:lnTo>
                  <a:lnTo>
                    <a:pt x="3330" y="162"/>
                  </a:lnTo>
                  <a:lnTo>
                    <a:pt x="3149" y="145"/>
                  </a:lnTo>
                  <a:lnTo>
                    <a:pt x="2967" y="128"/>
                  </a:lnTo>
                  <a:lnTo>
                    <a:pt x="2783" y="112"/>
                  </a:lnTo>
                  <a:lnTo>
                    <a:pt x="2598" y="97"/>
                  </a:lnTo>
                  <a:lnTo>
                    <a:pt x="2410" y="83"/>
                  </a:lnTo>
                  <a:lnTo>
                    <a:pt x="2221" y="70"/>
                  </a:lnTo>
                  <a:lnTo>
                    <a:pt x="2031" y="59"/>
                  </a:lnTo>
                  <a:lnTo>
                    <a:pt x="1840" y="48"/>
                  </a:lnTo>
                  <a:lnTo>
                    <a:pt x="1647" y="38"/>
                  </a:lnTo>
                  <a:lnTo>
                    <a:pt x="1454" y="30"/>
                  </a:lnTo>
                  <a:lnTo>
                    <a:pt x="1259" y="22"/>
                  </a:lnTo>
                  <a:lnTo>
                    <a:pt x="1064" y="16"/>
                  </a:lnTo>
                  <a:lnTo>
                    <a:pt x="868" y="11"/>
                  </a:lnTo>
                  <a:lnTo>
                    <a:pt x="672" y="6"/>
                  </a:lnTo>
                  <a:lnTo>
                    <a:pt x="475" y="3"/>
                  </a:lnTo>
                  <a:lnTo>
                    <a:pt x="278" y="1"/>
                  </a:lnTo>
                  <a:lnTo>
                    <a:pt x="80" y="0"/>
                  </a:lnTo>
                  <a:lnTo>
                    <a:pt x="0" y="1763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8944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533" y="1732"/>
              <a:ext cx="1817" cy="521"/>
            </a:xfrm>
            <a:custGeom>
              <a:avLst/>
              <a:gdLst/>
              <a:ahLst/>
              <a:cxnLst>
                <a:cxn ang="0">
                  <a:pos x="197" y="2300"/>
                </a:cxn>
                <a:cxn ang="0">
                  <a:pos x="787" y="2295"/>
                </a:cxn>
                <a:cxn ang="0">
                  <a:pos x="1373" y="2285"/>
                </a:cxn>
                <a:cxn ang="0">
                  <a:pos x="1952" y="2268"/>
                </a:cxn>
                <a:cxn ang="0">
                  <a:pos x="2520" y="2244"/>
                </a:cxn>
                <a:cxn ang="0">
                  <a:pos x="3075" y="2215"/>
                </a:cxn>
                <a:cxn ang="0">
                  <a:pos x="3614" y="2180"/>
                </a:cxn>
                <a:cxn ang="0">
                  <a:pos x="4133" y="2139"/>
                </a:cxn>
                <a:cxn ang="0">
                  <a:pos x="4629" y="2092"/>
                </a:cxn>
                <a:cxn ang="0">
                  <a:pos x="5100" y="2041"/>
                </a:cxn>
                <a:cxn ang="0">
                  <a:pos x="5544" y="1984"/>
                </a:cxn>
                <a:cxn ang="0">
                  <a:pos x="5957" y="1923"/>
                </a:cxn>
                <a:cxn ang="0">
                  <a:pos x="6337" y="1857"/>
                </a:cxn>
                <a:cxn ang="0">
                  <a:pos x="6683" y="1788"/>
                </a:cxn>
                <a:cxn ang="0">
                  <a:pos x="6992" y="1715"/>
                </a:cxn>
                <a:cxn ang="0">
                  <a:pos x="7263" y="1639"/>
                </a:cxn>
                <a:cxn ang="0">
                  <a:pos x="7495" y="1560"/>
                </a:cxn>
                <a:cxn ang="0">
                  <a:pos x="7685" y="1479"/>
                </a:cxn>
                <a:cxn ang="0">
                  <a:pos x="7833" y="1396"/>
                </a:cxn>
                <a:cxn ang="0">
                  <a:pos x="7938" y="1312"/>
                </a:cxn>
                <a:cxn ang="0">
                  <a:pos x="7999" y="1227"/>
                </a:cxn>
                <a:cxn ang="0">
                  <a:pos x="8017" y="1141"/>
                </a:cxn>
                <a:cxn ang="0">
                  <a:pos x="7990" y="1056"/>
                </a:cxn>
                <a:cxn ang="0">
                  <a:pos x="7920" y="971"/>
                </a:cxn>
                <a:cxn ang="0">
                  <a:pos x="7807" y="887"/>
                </a:cxn>
                <a:cxn ang="0">
                  <a:pos x="7650" y="804"/>
                </a:cxn>
                <a:cxn ang="0">
                  <a:pos x="7452" y="724"/>
                </a:cxn>
                <a:cxn ang="0">
                  <a:pos x="7213" y="646"/>
                </a:cxn>
                <a:cxn ang="0">
                  <a:pos x="6934" y="570"/>
                </a:cxn>
                <a:cxn ang="0">
                  <a:pos x="6617" y="498"/>
                </a:cxn>
                <a:cxn ang="0">
                  <a:pos x="6264" y="429"/>
                </a:cxn>
                <a:cxn ang="0">
                  <a:pos x="5877" y="365"/>
                </a:cxn>
                <a:cxn ang="0">
                  <a:pos x="5458" y="304"/>
                </a:cxn>
                <a:cxn ang="0">
                  <a:pos x="5009" y="249"/>
                </a:cxn>
                <a:cxn ang="0">
                  <a:pos x="4532" y="198"/>
                </a:cxn>
                <a:cxn ang="0">
                  <a:pos x="4031" y="153"/>
                </a:cxn>
                <a:cxn ang="0">
                  <a:pos x="3508" y="113"/>
                </a:cxn>
                <a:cxn ang="0">
                  <a:pos x="2966" y="79"/>
                </a:cxn>
                <a:cxn ang="0">
                  <a:pos x="2408" y="51"/>
                </a:cxn>
                <a:cxn ang="0">
                  <a:pos x="1837" y="29"/>
                </a:cxn>
                <a:cxn ang="0">
                  <a:pos x="1257" y="13"/>
                </a:cxn>
                <a:cxn ang="0">
                  <a:pos x="669" y="3"/>
                </a:cxn>
                <a:cxn ang="0">
                  <a:pos x="79" y="0"/>
                </a:cxn>
              </a:cxnLst>
              <a:rect l="0" t="0" r="r" b="b"/>
              <a:pathLst>
                <a:path w="8018" h="2301">
                  <a:moveTo>
                    <a:pt x="79" y="1150"/>
                  </a:moveTo>
                  <a:lnTo>
                    <a:pt x="0" y="2300"/>
                  </a:lnTo>
                  <a:lnTo>
                    <a:pt x="197" y="2300"/>
                  </a:lnTo>
                  <a:lnTo>
                    <a:pt x="394" y="2299"/>
                  </a:lnTo>
                  <a:lnTo>
                    <a:pt x="590" y="2298"/>
                  </a:lnTo>
                  <a:lnTo>
                    <a:pt x="787" y="2295"/>
                  </a:lnTo>
                  <a:lnTo>
                    <a:pt x="983" y="2293"/>
                  </a:lnTo>
                  <a:lnTo>
                    <a:pt x="1178" y="2289"/>
                  </a:lnTo>
                  <a:lnTo>
                    <a:pt x="1373" y="2285"/>
                  </a:lnTo>
                  <a:lnTo>
                    <a:pt x="1567" y="2280"/>
                  </a:lnTo>
                  <a:lnTo>
                    <a:pt x="1760" y="2274"/>
                  </a:lnTo>
                  <a:lnTo>
                    <a:pt x="1952" y="2268"/>
                  </a:lnTo>
                  <a:lnTo>
                    <a:pt x="2143" y="2260"/>
                  </a:lnTo>
                  <a:lnTo>
                    <a:pt x="2332" y="2253"/>
                  </a:lnTo>
                  <a:lnTo>
                    <a:pt x="2520" y="2244"/>
                  </a:lnTo>
                  <a:lnTo>
                    <a:pt x="2707" y="2235"/>
                  </a:lnTo>
                  <a:lnTo>
                    <a:pt x="2892" y="2225"/>
                  </a:lnTo>
                  <a:lnTo>
                    <a:pt x="3075" y="2215"/>
                  </a:lnTo>
                  <a:lnTo>
                    <a:pt x="3257" y="2204"/>
                  </a:lnTo>
                  <a:lnTo>
                    <a:pt x="3436" y="2192"/>
                  </a:lnTo>
                  <a:lnTo>
                    <a:pt x="3614" y="2180"/>
                  </a:lnTo>
                  <a:lnTo>
                    <a:pt x="3789" y="2167"/>
                  </a:lnTo>
                  <a:lnTo>
                    <a:pt x="3962" y="2153"/>
                  </a:lnTo>
                  <a:lnTo>
                    <a:pt x="4133" y="2139"/>
                  </a:lnTo>
                  <a:lnTo>
                    <a:pt x="4301" y="2124"/>
                  </a:lnTo>
                  <a:lnTo>
                    <a:pt x="4466" y="2108"/>
                  </a:lnTo>
                  <a:lnTo>
                    <a:pt x="4629" y="2092"/>
                  </a:lnTo>
                  <a:lnTo>
                    <a:pt x="4789" y="2076"/>
                  </a:lnTo>
                  <a:lnTo>
                    <a:pt x="4946" y="2058"/>
                  </a:lnTo>
                  <a:lnTo>
                    <a:pt x="5100" y="2041"/>
                  </a:lnTo>
                  <a:lnTo>
                    <a:pt x="5251" y="2022"/>
                  </a:lnTo>
                  <a:lnTo>
                    <a:pt x="5399" y="2004"/>
                  </a:lnTo>
                  <a:lnTo>
                    <a:pt x="5544" y="1984"/>
                  </a:lnTo>
                  <a:lnTo>
                    <a:pt x="5685" y="1964"/>
                  </a:lnTo>
                  <a:lnTo>
                    <a:pt x="5822" y="1944"/>
                  </a:lnTo>
                  <a:lnTo>
                    <a:pt x="5957" y="1923"/>
                  </a:lnTo>
                  <a:lnTo>
                    <a:pt x="6087" y="1902"/>
                  </a:lnTo>
                  <a:lnTo>
                    <a:pt x="6214" y="1880"/>
                  </a:lnTo>
                  <a:lnTo>
                    <a:pt x="6337" y="1857"/>
                  </a:lnTo>
                  <a:lnTo>
                    <a:pt x="6456" y="1835"/>
                  </a:lnTo>
                  <a:lnTo>
                    <a:pt x="6572" y="1812"/>
                  </a:lnTo>
                  <a:lnTo>
                    <a:pt x="6683" y="1788"/>
                  </a:lnTo>
                  <a:lnTo>
                    <a:pt x="6790" y="1764"/>
                  </a:lnTo>
                  <a:lnTo>
                    <a:pt x="6893" y="1740"/>
                  </a:lnTo>
                  <a:lnTo>
                    <a:pt x="6992" y="1715"/>
                  </a:lnTo>
                  <a:lnTo>
                    <a:pt x="7087" y="1690"/>
                  </a:lnTo>
                  <a:lnTo>
                    <a:pt x="7177" y="1665"/>
                  </a:lnTo>
                  <a:lnTo>
                    <a:pt x="7263" y="1639"/>
                  </a:lnTo>
                  <a:lnTo>
                    <a:pt x="7345" y="1613"/>
                  </a:lnTo>
                  <a:lnTo>
                    <a:pt x="7422" y="1587"/>
                  </a:lnTo>
                  <a:lnTo>
                    <a:pt x="7495" y="1560"/>
                  </a:lnTo>
                  <a:lnTo>
                    <a:pt x="7563" y="1534"/>
                  </a:lnTo>
                  <a:lnTo>
                    <a:pt x="7626" y="1507"/>
                  </a:lnTo>
                  <a:lnTo>
                    <a:pt x="7685" y="1479"/>
                  </a:lnTo>
                  <a:lnTo>
                    <a:pt x="7739" y="1452"/>
                  </a:lnTo>
                  <a:lnTo>
                    <a:pt x="7788" y="1424"/>
                  </a:lnTo>
                  <a:lnTo>
                    <a:pt x="7833" y="1396"/>
                  </a:lnTo>
                  <a:lnTo>
                    <a:pt x="7872" y="1368"/>
                  </a:lnTo>
                  <a:lnTo>
                    <a:pt x="7907" y="1340"/>
                  </a:lnTo>
                  <a:lnTo>
                    <a:pt x="7938" y="1312"/>
                  </a:lnTo>
                  <a:lnTo>
                    <a:pt x="7963" y="1284"/>
                  </a:lnTo>
                  <a:lnTo>
                    <a:pt x="7984" y="1255"/>
                  </a:lnTo>
                  <a:lnTo>
                    <a:pt x="7999" y="1227"/>
                  </a:lnTo>
                  <a:lnTo>
                    <a:pt x="8010" y="1199"/>
                  </a:lnTo>
                  <a:lnTo>
                    <a:pt x="8016" y="1170"/>
                  </a:lnTo>
                  <a:lnTo>
                    <a:pt x="8017" y="1141"/>
                  </a:lnTo>
                  <a:lnTo>
                    <a:pt x="8013" y="1113"/>
                  </a:lnTo>
                  <a:lnTo>
                    <a:pt x="8004" y="1084"/>
                  </a:lnTo>
                  <a:lnTo>
                    <a:pt x="7990" y="1056"/>
                  </a:lnTo>
                  <a:lnTo>
                    <a:pt x="7972" y="1028"/>
                  </a:lnTo>
                  <a:lnTo>
                    <a:pt x="7948" y="999"/>
                  </a:lnTo>
                  <a:lnTo>
                    <a:pt x="7920" y="971"/>
                  </a:lnTo>
                  <a:lnTo>
                    <a:pt x="7887" y="943"/>
                  </a:lnTo>
                  <a:lnTo>
                    <a:pt x="7849" y="915"/>
                  </a:lnTo>
                  <a:lnTo>
                    <a:pt x="7807" y="887"/>
                  </a:lnTo>
                  <a:lnTo>
                    <a:pt x="7759" y="859"/>
                  </a:lnTo>
                  <a:lnTo>
                    <a:pt x="7707" y="832"/>
                  </a:lnTo>
                  <a:lnTo>
                    <a:pt x="7650" y="804"/>
                  </a:lnTo>
                  <a:lnTo>
                    <a:pt x="7589" y="777"/>
                  </a:lnTo>
                  <a:lnTo>
                    <a:pt x="7523" y="750"/>
                  </a:lnTo>
                  <a:lnTo>
                    <a:pt x="7452" y="724"/>
                  </a:lnTo>
                  <a:lnTo>
                    <a:pt x="7377" y="697"/>
                  </a:lnTo>
                  <a:lnTo>
                    <a:pt x="7297" y="671"/>
                  </a:lnTo>
                  <a:lnTo>
                    <a:pt x="7213" y="646"/>
                  </a:lnTo>
                  <a:lnTo>
                    <a:pt x="7124" y="620"/>
                  </a:lnTo>
                  <a:lnTo>
                    <a:pt x="7031" y="595"/>
                  </a:lnTo>
                  <a:lnTo>
                    <a:pt x="6934" y="570"/>
                  </a:lnTo>
                  <a:lnTo>
                    <a:pt x="6832" y="546"/>
                  </a:lnTo>
                  <a:lnTo>
                    <a:pt x="6727" y="522"/>
                  </a:lnTo>
                  <a:lnTo>
                    <a:pt x="6617" y="498"/>
                  </a:lnTo>
                  <a:lnTo>
                    <a:pt x="6503" y="475"/>
                  </a:lnTo>
                  <a:lnTo>
                    <a:pt x="6386" y="452"/>
                  </a:lnTo>
                  <a:lnTo>
                    <a:pt x="6264" y="429"/>
                  </a:lnTo>
                  <a:lnTo>
                    <a:pt x="6139" y="407"/>
                  </a:lnTo>
                  <a:lnTo>
                    <a:pt x="6010" y="386"/>
                  </a:lnTo>
                  <a:lnTo>
                    <a:pt x="5877" y="365"/>
                  </a:lnTo>
                  <a:lnTo>
                    <a:pt x="5741" y="344"/>
                  </a:lnTo>
                  <a:lnTo>
                    <a:pt x="5601" y="324"/>
                  </a:lnTo>
                  <a:lnTo>
                    <a:pt x="5458" y="304"/>
                  </a:lnTo>
                  <a:lnTo>
                    <a:pt x="5311" y="285"/>
                  </a:lnTo>
                  <a:lnTo>
                    <a:pt x="5161" y="267"/>
                  </a:lnTo>
                  <a:lnTo>
                    <a:pt x="5009" y="249"/>
                  </a:lnTo>
                  <a:lnTo>
                    <a:pt x="4853" y="231"/>
                  </a:lnTo>
                  <a:lnTo>
                    <a:pt x="4694" y="214"/>
                  </a:lnTo>
                  <a:lnTo>
                    <a:pt x="4532" y="198"/>
                  </a:lnTo>
                  <a:lnTo>
                    <a:pt x="4368" y="182"/>
                  </a:lnTo>
                  <a:lnTo>
                    <a:pt x="4201" y="167"/>
                  </a:lnTo>
                  <a:lnTo>
                    <a:pt x="4031" y="153"/>
                  </a:lnTo>
                  <a:lnTo>
                    <a:pt x="3859" y="139"/>
                  </a:lnTo>
                  <a:lnTo>
                    <a:pt x="3685" y="125"/>
                  </a:lnTo>
                  <a:lnTo>
                    <a:pt x="3508" y="113"/>
                  </a:lnTo>
                  <a:lnTo>
                    <a:pt x="3329" y="101"/>
                  </a:lnTo>
                  <a:lnTo>
                    <a:pt x="3149" y="89"/>
                  </a:lnTo>
                  <a:lnTo>
                    <a:pt x="2966" y="79"/>
                  </a:lnTo>
                  <a:lnTo>
                    <a:pt x="2782" y="69"/>
                  </a:lnTo>
                  <a:lnTo>
                    <a:pt x="2596" y="59"/>
                  </a:lnTo>
                  <a:lnTo>
                    <a:pt x="2408" y="51"/>
                  </a:lnTo>
                  <a:lnTo>
                    <a:pt x="2219" y="43"/>
                  </a:lnTo>
                  <a:lnTo>
                    <a:pt x="2029" y="35"/>
                  </a:lnTo>
                  <a:lnTo>
                    <a:pt x="1837" y="29"/>
                  </a:lnTo>
                  <a:lnTo>
                    <a:pt x="1645" y="23"/>
                  </a:lnTo>
                  <a:lnTo>
                    <a:pt x="1451" y="17"/>
                  </a:lnTo>
                  <a:lnTo>
                    <a:pt x="1257" y="13"/>
                  </a:lnTo>
                  <a:lnTo>
                    <a:pt x="1061" y="9"/>
                  </a:lnTo>
                  <a:lnTo>
                    <a:pt x="866" y="6"/>
                  </a:lnTo>
                  <a:lnTo>
                    <a:pt x="669" y="3"/>
                  </a:lnTo>
                  <a:lnTo>
                    <a:pt x="473" y="1"/>
                  </a:lnTo>
                  <a:lnTo>
                    <a:pt x="276" y="0"/>
                  </a:lnTo>
                  <a:lnTo>
                    <a:pt x="79" y="0"/>
                  </a:lnTo>
                  <a:lnTo>
                    <a:pt x="79" y="1150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B75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288" y="1940"/>
              <a:ext cx="4987" cy="103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85800" y="6324601"/>
            <a:ext cx="19034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124200" y="6324601"/>
            <a:ext cx="2894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828800" y="29384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1026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4284" y="6019801"/>
            <a:ext cx="2289717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43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2050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448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619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057401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67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353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86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49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95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35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9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1" y="381001"/>
            <a:ext cx="1941513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381001"/>
            <a:ext cx="56769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0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/>
        </p:nvGrpSpPr>
        <p:grpSpPr bwMode="auto">
          <a:xfrm>
            <a:off x="457200" y="992188"/>
            <a:ext cx="8151813" cy="1598612"/>
            <a:chOff x="288" y="625"/>
            <a:chExt cx="5135" cy="1007"/>
          </a:xfrm>
        </p:grpSpPr>
        <p:sp>
          <p:nvSpPr>
            <p:cNvPr id="2" name="Freeform 2"/>
            <p:cNvSpPr>
              <a:spLocks noChangeArrowheads="1"/>
            </p:cNvSpPr>
            <p:nvPr/>
          </p:nvSpPr>
          <p:spPr bwMode="auto">
            <a:xfrm>
              <a:off x="3607" y="625"/>
              <a:ext cx="1817" cy="1007"/>
            </a:xfrm>
            <a:custGeom>
              <a:avLst/>
              <a:gdLst/>
              <a:ahLst/>
              <a:cxnLst>
                <a:cxn ang="0">
                  <a:pos x="197" y="4444"/>
                </a:cxn>
                <a:cxn ang="0">
                  <a:pos x="787" y="4435"/>
                </a:cxn>
                <a:cxn ang="0">
                  <a:pos x="1372" y="4414"/>
                </a:cxn>
                <a:cxn ang="0">
                  <a:pos x="1951" y="4381"/>
                </a:cxn>
                <a:cxn ang="0">
                  <a:pos x="2519" y="4336"/>
                </a:cxn>
                <a:cxn ang="0">
                  <a:pos x="3074" y="4280"/>
                </a:cxn>
                <a:cxn ang="0">
                  <a:pos x="3612" y="4212"/>
                </a:cxn>
                <a:cxn ang="0">
                  <a:pos x="4131" y="4133"/>
                </a:cxn>
                <a:cxn ang="0">
                  <a:pos x="4627" y="4043"/>
                </a:cxn>
                <a:cxn ang="0">
                  <a:pos x="5098" y="3943"/>
                </a:cxn>
                <a:cxn ang="0">
                  <a:pos x="5541" y="3834"/>
                </a:cxn>
                <a:cxn ang="0">
                  <a:pos x="5954" y="3716"/>
                </a:cxn>
                <a:cxn ang="0">
                  <a:pos x="6335" y="3589"/>
                </a:cxn>
                <a:cxn ang="0">
                  <a:pos x="6680" y="3455"/>
                </a:cxn>
                <a:cxn ang="0">
                  <a:pos x="6990" y="3314"/>
                </a:cxn>
                <a:cxn ang="0">
                  <a:pos x="7261" y="3167"/>
                </a:cxn>
                <a:cxn ang="0">
                  <a:pos x="7492" y="3015"/>
                </a:cxn>
                <a:cxn ang="0">
                  <a:pos x="7682" y="2858"/>
                </a:cxn>
                <a:cxn ang="0">
                  <a:pos x="7830" y="2698"/>
                </a:cxn>
                <a:cxn ang="0">
                  <a:pos x="7935" y="2535"/>
                </a:cxn>
                <a:cxn ang="0">
                  <a:pos x="7996" y="2371"/>
                </a:cxn>
                <a:cxn ang="0">
                  <a:pos x="8014" y="2206"/>
                </a:cxn>
                <a:cxn ang="0">
                  <a:pos x="7987" y="2040"/>
                </a:cxn>
                <a:cxn ang="0">
                  <a:pos x="7917" y="1876"/>
                </a:cxn>
                <a:cxn ang="0">
                  <a:pos x="7804" y="1714"/>
                </a:cxn>
                <a:cxn ang="0">
                  <a:pos x="7647" y="1554"/>
                </a:cxn>
                <a:cxn ang="0">
                  <a:pos x="7449" y="1399"/>
                </a:cxn>
                <a:cxn ang="0">
                  <a:pos x="7210" y="1247"/>
                </a:cxn>
                <a:cxn ang="0">
                  <a:pos x="6932" y="1102"/>
                </a:cxn>
                <a:cxn ang="0">
                  <a:pos x="6615" y="962"/>
                </a:cxn>
                <a:cxn ang="0">
                  <a:pos x="6262" y="829"/>
                </a:cxn>
                <a:cxn ang="0">
                  <a:pos x="5875" y="704"/>
                </a:cxn>
                <a:cxn ang="0">
                  <a:pos x="5456" y="588"/>
                </a:cxn>
                <a:cxn ang="0">
                  <a:pos x="5007" y="480"/>
                </a:cxn>
                <a:cxn ang="0">
                  <a:pos x="4531" y="383"/>
                </a:cxn>
                <a:cxn ang="0">
                  <a:pos x="4030" y="295"/>
                </a:cxn>
                <a:cxn ang="0">
                  <a:pos x="3507" y="218"/>
                </a:cxn>
                <a:cxn ang="0">
                  <a:pos x="2966" y="152"/>
                </a:cxn>
                <a:cxn ang="0">
                  <a:pos x="2408" y="98"/>
                </a:cxn>
                <a:cxn ang="0">
                  <a:pos x="1837" y="55"/>
                </a:cxn>
                <a:cxn ang="0">
                  <a:pos x="1257" y="25"/>
                </a:cxn>
                <a:cxn ang="0">
                  <a:pos x="670" y="6"/>
                </a:cxn>
                <a:cxn ang="0">
                  <a:pos x="80" y="0"/>
                </a:cxn>
              </a:cxnLst>
              <a:rect l="0" t="0" r="r" b="b"/>
              <a:pathLst>
                <a:path w="8015" h="4445">
                  <a:moveTo>
                    <a:pt x="80" y="2222"/>
                  </a:moveTo>
                  <a:lnTo>
                    <a:pt x="0" y="4444"/>
                  </a:lnTo>
                  <a:lnTo>
                    <a:pt x="197" y="4444"/>
                  </a:lnTo>
                  <a:lnTo>
                    <a:pt x="394" y="4442"/>
                  </a:lnTo>
                  <a:lnTo>
                    <a:pt x="590" y="4439"/>
                  </a:lnTo>
                  <a:lnTo>
                    <a:pt x="787" y="4435"/>
                  </a:lnTo>
                  <a:lnTo>
                    <a:pt x="982" y="4430"/>
                  </a:lnTo>
                  <a:lnTo>
                    <a:pt x="1178" y="4423"/>
                  </a:lnTo>
                  <a:lnTo>
                    <a:pt x="1372" y="4414"/>
                  </a:lnTo>
                  <a:lnTo>
                    <a:pt x="1566" y="4405"/>
                  </a:lnTo>
                  <a:lnTo>
                    <a:pt x="1759" y="4394"/>
                  </a:lnTo>
                  <a:lnTo>
                    <a:pt x="1951" y="4381"/>
                  </a:lnTo>
                  <a:lnTo>
                    <a:pt x="2142" y="4368"/>
                  </a:lnTo>
                  <a:lnTo>
                    <a:pt x="2331" y="4353"/>
                  </a:lnTo>
                  <a:lnTo>
                    <a:pt x="2519" y="4336"/>
                  </a:lnTo>
                  <a:lnTo>
                    <a:pt x="2706" y="4319"/>
                  </a:lnTo>
                  <a:lnTo>
                    <a:pt x="2891" y="4300"/>
                  </a:lnTo>
                  <a:lnTo>
                    <a:pt x="3074" y="4280"/>
                  </a:lnTo>
                  <a:lnTo>
                    <a:pt x="3256" y="4258"/>
                  </a:lnTo>
                  <a:lnTo>
                    <a:pt x="3435" y="4236"/>
                  </a:lnTo>
                  <a:lnTo>
                    <a:pt x="3612" y="4212"/>
                  </a:lnTo>
                  <a:lnTo>
                    <a:pt x="3788" y="4186"/>
                  </a:lnTo>
                  <a:lnTo>
                    <a:pt x="3960" y="4160"/>
                  </a:lnTo>
                  <a:lnTo>
                    <a:pt x="4131" y="4133"/>
                  </a:lnTo>
                  <a:lnTo>
                    <a:pt x="4299" y="4104"/>
                  </a:lnTo>
                  <a:lnTo>
                    <a:pt x="4464" y="4074"/>
                  </a:lnTo>
                  <a:lnTo>
                    <a:pt x="4627" y="4043"/>
                  </a:lnTo>
                  <a:lnTo>
                    <a:pt x="4787" y="4011"/>
                  </a:lnTo>
                  <a:lnTo>
                    <a:pt x="4944" y="3977"/>
                  </a:lnTo>
                  <a:lnTo>
                    <a:pt x="5098" y="3943"/>
                  </a:lnTo>
                  <a:lnTo>
                    <a:pt x="5249" y="3908"/>
                  </a:lnTo>
                  <a:lnTo>
                    <a:pt x="5397" y="3871"/>
                  </a:lnTo>
                  <a:lnTo>
                    <a:pt x="5541" y="3834"/>
                  </a:lnTo>
                  <a:lnTo>
                    <a:pt x="5682" y="3795"/>
                  </a:lnTo>
                  <a:lnTo>
                    <a:pt x="5820" y="3756"/>
                  </a:lnTo>
                  <a:lnTo>
                    <a:pt x="5954" y="3716"/>
                  </a:lnTo>
                  <a:lnTo>
                    <a:pt x="6085" y="3674"/>
                  </a:lnTo>
                  <a:lnTo>
                    <a:pt x="6212" y="3632"/>
                  </a:lnTo>
                  <a:lnTo>
                    <a:pt x="6335" y="3589"/>
                  </a:lnTo>
                  <a:lnTo>
                    <a:pt x="6454" y="3545"/>
                  </a:lnTo>
                  <a:lnTo>
                    <a:pt x="6569" y="3500"/>
                  </a:lnTo>
                  <a:lnTo>
                    <a:pt x="6680" y="3455"/>
                  </a:lnTo>
                  <a:lnTo>
                    <a:pt x="6788" y="3409"/>
                  </a:lnTo>
                  <a:lnTo>
                    <a:pt x="6891" y="3362"/>
                  </a:lnTo>
                  <a:lnTo>
                    <a:pt x="6990" y="3314"/>
                  </a:lnTo>
                  <a:lnTo>
                    <a:pt x="7084" y="3266"/>
                  </a:lnTo>
                  <a:lnTo>
                    <a:pt x="7175" y="3217"/>
                  </a:lnTo>
                  <a:lnTo>
                    <a:pt x="7261" y="3167"/>
                  </a:lnTo>
                  <a:lnTo>
                    <a:pt x="7342" y="3117"/>
                  </a:lnTo>
                  <a:lnTo>
                    <a:pt x="7419" y="3066"/>
                  </a:lnTo>
                  <a:lnTo>
                    <a:pt x="7492" y="3015"/>
                  </a:lnTo>
                  <a:lnTo>
                    <a:pt x="7560" y="2963"/>
                  </a:lnTo>
                  <a:lnTo>
                    <a:pt x="7623" y="2911"/>
                  </a:lnTo>
                  <a:lnTo>
                    <a:pt x="7682" y="2858"/>
                  </a:lnTo>
                  <a:lnTo>
                    <a:pt x="7736" y="2805"/>
                  </a:lnTo>
                  <a:lnTo>
                    <a:pt x="7785" y="2752"/>
                  </a:lnTo>
                  <a:lnTo>
                    <a:pt x="7830" y="2698"/>
                  </a:lnTo>
                  <a:lnTo>
                    <a:pt x="7869" y="2644"/>
                  </a:lnTo>
                  <a:lnTo>
                    <a:pt x="7904" y="2590"/>
                  </a:lnTo>
                  <a:lnTo>
                    <a:pt x="7935" y="2535"/>
                  </a:lnTo>
                  <a:lnTo>
                    <a:pt x="7960" y="2481"/>
                  </a:lnTo>
                  <a:lnTo>
                    <a:pt x="7981" y="2426"/>
                  </a:lnTo>
                  <a:lnTo>
                    <a:pt x="7996" y="2371"/>
                  </a:lnTo>
                  <a:lnTo>
                    <a:pt x="8007" y="2316"/>
                  </a:lnTo>
                  <a:lnTo>
                    <a:pt x="8013" y="2261"/>
                  </a:lnTo>
                  <a:lnTo>
                    <a:pt x="8014" y="2206"/>
                  </a:lnTo>
                  <a:lnTo>
                    <a:pt x="8010" y="2151"/>
                  </a:lnTo>
                  <a:lnTo>
                    <a:pt x="8001" y="2095"/>
                  </a:lnTo>
                  <a:lnTo>
                    <a:pt x="7987" y="2040"/>
                  </a:lnTo>
                  <a:lnTo>
                    <a:pt x="7969" y="1986"/>
                  </a:lnTo>
                  <a:lnTo>
                    <a:pt x="7946" y="1931"/>
                  </a:lnTo>
                  <a:lnTo>
                    <a:pt x="7917" y="1876"/>
                  </a:lnTo>
                  <a:lnTo>
                    <a:pt x="7884" y="1822"/>
                  </a:lnTo>
                  <a:lnTo>
                    <a:pt x="7846" y="1768"/>
                  </a:lnTo>
                  <a:lnTo>
                    <a:pt x="7804" y="1714"/>
                  </a:lnTo>
                  <a:lnTo>
                    <a:pt x="7756" y="1660"/>
                  </a:lnTo>
                  <a:lnTo>
                    <a:pt x="7704" y="1607"/>
                  </a:lnTo>
                  <a:lnTo>
                    <a:pt x="7647" y="1554"/>
                  </a:lnTo>
                  <a:lnTo>
                    <a:pt x="7586" y="1502"/>
                  </a:lnTo>
                  <a:lnTo>
                    <a:pt x="7520" y="1450"/>
                  </a:lnTo>
                  <a:lnTo>
                    <a:pt x="7449" y="1399"/>
                  </a:lnTo>
                  <a:lnTo>
                    <a:pt x="7374" y="1348"/>
                  </a:lnTo>
                  <a:lnTo>
                    <a:pt x="7294" y="1297"/>
                  </a:lnTo>
                  <a:lnTo>
                    <a:pt x="7210" y="1247"/>
                  </a:lnTo>
                  <a:lnTo>
                    <a:pt x="7122" y="1198"/>
                  </a:lnTo>
                  <a:lnTo>
                    <a:pt x="7029" y="1150"/>
                  </a:lnTo>
                  <a:lnTo>
                    <a:pt x="6932" y="1102"/>
                  </a:lnTo>
                  <a:lnTo>
                    <a:pt x="6830" y="1054"/>
                  </a:lnTo>
                  <a:lnTo>
                    <a:pt x="6725" y="1008"/>
                  </a:lnTo>
                  <a:lnTo>
                    <a:pt x="6615" y="962"/>
                  </a:lnTo>
                  <a:lnTo>
                    <a:pt x="6501" y="917"/>
                  </a:lnTo>
                  <a:lnTo>
                    <a:pt x="6384" y="873"/>
                  </a:lnTo>
                  <a:lnTo>
                    <a:pt x="6262" y="829"/>
                  </a:lnTo>
                  <a:lnTo>
                    <a:pt x="6137" y="787"/>
                  </a:lnTo>
                  <a:lnTo>
                    <a:pt x="6008" y="745"/>
                  </a:lnTo>
                  <a:lnTo>
                    <a:pt x="5875" y="704"/>
                  </a:lnTo>
                  <a:lnTo>
                    <a:pt x="5739" y="665"/>
                  </a:lnTo>
                  <a:lnTo>
                    <a:pt x="5599" y="626"/>
                  </a:lnTo>
                  <a:lnTo>
                    <a:pt x="5456" y="588"/>
                  </a:lnTo>
                  <a:lnTo>
                    <a:pt x="5310" y="551"/>
                  </a:lnTo>
                  <a:lnTo>
                    <a:pt x="5160" y="515"/>
                  </a:lnTo>
                  <a:lnTo>
                    <a:pt x="5007" y="480"/>
                  </a:lnTo>
                  <a:lnTo>
                    <a:pt x="4851" y="447"/>
                  </a:lnTo>
                  <a:lnTo>
                    <a:pt x="4693" y="414"/>
                  </a:lnTo>
                  <a:lnTo>
                    <a:pt x="4531" y="383"/>
                  </a:lnTo>
                  <a:lnTo>
                    <a:pt x="4367" y="352"/>
                  </a:lnTo>
                  <a:lnTo>
                    <a:pt x="4200" y="323"/>
                  </a:lnTo>
                  <a:lnTo>
                    <a:pt x="4030" y="295"/>
                  </a:lnTo>
                  <a:lnTo>
                    <a:pt x="3858" y="268"/>
                  </a:lnTo>
                  <a:lnTo>
                    <a:pt x="3684" y="242"/>
                  </a:lnTo>
                  <a:lnTo>
                    <a:pt x="3507" y="218"/>
                  </a:lnTo>
                  <a:lnTo>
                    <a:pt x="3329" y="195"/>
                  </a:lnTo>
                  <a:lnTo>
                    <a:pt x="3148" y="173"/>
                  </a:lnTo>
                  <a:lnTo>
                    <a:pt x="2966" y="152"/>
                  </a:lnTo>
                  <a:lnTo>
                    <a:pt x="2781" y="133"/>
                  </a:lnTo>
                  <a:lnTo>
                    <a:pt x="2595" y="115"/>
                  </a:lnTo>
                  <a:lnTo>
                    <a:pt x="2408" y="98"/>
                  </a:lnTo>
                  <a:lnTo>
                    <a:pt x="2219" y="82"/>
                  </a:lnTo>
                  <a:lnTo>
                    <a:pt x="2029" y="68"/>
                  </a:lnTo>
                  <a:lnTo>
                    <a:pt x="1837" y="55"/>
                  </a:lnTo>
                  <a:lnTo>
                    <a:pt x="1645" y="44"/>
                  </a:lnTo>
                  <a:lnTo>
                    <a:pt x="1451" y="33"/>
                  </a:lnTo>
                  <a:lnTo>
                    <a:pt x="1257" y="25"/>
                  </a:lnTo>
                  <a:lnTo>
                    <a:pt x="1062" y="17"/>
                  </a:lnTo>
                  <a:lnTo>
                    <a:pt x="866" y="11"/>
                  </a:lnTo>
                  <a:lnTo>
                    <a:pt x="670" y="6"/>
                  </a:lnTo>
                  <a:lnTo>
                    <a:pt x="474" y="3"/>
                  </a:lnTo>
                  <a:lnTo>
                    <a:pt x="277" y="1"/>
                  </a:lnTo>
                  <a:lnTo>
                    <a:pt x="80" y="0"/>
                  </a:lnTo>
                  <a:lnTo>
                    <a:pt x="80" y="2222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6633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7" name="Freeform 3"/>
            <p:cNvSpPr>
              <a:spLocks noChangeArrowheads="1"/>
            </p:cNvSpPr>
            <p:nvPr/>
          </p:nvSpPr>
          <p:spPr bwMode="auto">
            <a:xfrm>
              <a:off x="3578" y="729"/>
              <a:ext cx="1800" cy="799"/>
            </a:xfrm>
            <a:custGeom>
              <a:avLst/>
              <a:gdLst/>
              <a:ahLst/>
              <a:cxnLst>
                <a:cxn ang="0">
                  <a:pos x="197" y="3525"/>
                </a:cxn>
                <a:cxn ang="0">
                  <a:pos x="788" y="3517"/>
                </a:cxn>
                <a:cxn ang="0">
                  <a:pos x="1375" y="3499"/>
                </a:cxn>
                <a:cxn ang="0">
                  <a:pos x="1954" y="3472"/>
                </a:cxn>
                <a:cxn ang="0">
                  <a:pos x="2522" y="3435"/>
                </a:cxn>
                <a:cxn ang="0">
                  <a:pos x="3076" y="3388"/>
                </a:cxn>
                <a:cxn ang="0">
                  <a:pos x="3612" y="3333"/>
                </a:cxn>
                <a:cxn ang="0">
                  <a:pos x="4129" y="3269"/>
                </a:cxn>
                <a:cxn ang="0">
                  <a:pos x="4623" y="3197"/>
                </a:cxn>
                <a:cxn ang="0">
                  <a:pos x="5091" y="3116"/>
                </a:cxn>
                <a:cxn ang="0">
                  <a:pos x="5531" y="3028"/>
                </a:cxn>
                <a:cxn ang="0">
                  <a:pos x="5940" y="2933"/>
                </a:cxn>
                <a:cxn ang="0">
                  <a:pos x="6317" y="2832"/>
                </a:cxn>
                <a:cxn ang="0">
                  <a:pos x="6658" y="2724"/>
                </a:cxn>
                <a:cxn ang="0">
                  <a:pos x="6962" y="2611"/>
                </a:cxn>
                <a:cxn ang="0">
                  <a:pos x="7227" y="2494"/>
                </a:cxn>
                <a:cxn ang="0">
                  <a:pos x="7452" y="2372"/>
                </a:cxn>
                <a:cxn ang="0">
                  <a:pos x="7636" y="2248"/>
                </a:cxn>
                <a:cxn ang="0">
                  <a:pos x="7778" y="2120"/>
                </a:cxn>
                <a:cxn ang="0">
                  <a:pos x="7876" y="1990"/>
                </a:cxn>
                <a:cxn ang="0">
                  <a:pos x="7930" y="1859"/>
                </a:cxn>
                <a:cxn ang="0">
                  <a:pos x="7940" y="1728"/>
                </a:cxn>
                <a:cxn ang="0">
                  <a:pos x="7907" y="1597"/>
                </a:cxn>
                <a:cxn ang="0">
                  <a:pos x="7829" y="1467"/>
                </a:cxn>
                <a:cxn ang="0">
                  <a:pos x="7708" y="1338"/>
                </a:cxn>
                <a:cxn ang="0">
                  <a:pos x="7544" y="1212"/>
                </a:cxn>
                <a:cxn ang="0">
                  <a:pos x="7338" y="1088"/>
                </a:cxn>
                <a:cxn ang="0">
                  <a:pos x="7091" y="969"/>
                </a:cxn>
                <a:cxn ang="0">
                  <a:pos x="6805" y="854"/>
                </a:cxn>
                <a:cxn ang="0">
                  <a:pos x="6481" y="744"/>
                </a:cxn>
                <a:cxn ang="0">
                  <a:pos x="6121" y="640"/>
                </a:cxn>
                <a:cxn ang="0">
                  <a:pos x="5727" y="542"/>
                </a:cxn>
                <a:cxn ang="0">
                  <a:pos x="5301" y="450"/>
                </a:cxn>
                <a:cxn ang="0">
                  <a:pos x="4846" y="366"/>
                </a:cxn>
                <a:cxn ang="0">
                  <a:pos x="4364" y="290"/>
                </a:cxn>
                <a:cxn ang="0">
                  <a:pos x="3857" y="222"/>
                </a:cxn>
                <a:cxn ang="0">
                  <a:pos x="3330" y="162"/>
                </a:cxn>
                <a:cxn ang="0">
                  <a:pos x="2783" y="112"/>
                </a:cxn>
                <a:cxn ang="0">
                  <a:pos x="2221" y="70"/>
                </a:cxn>
                <a:cxn ang="0">
                  <a:pos x="1647" y="38"/>
                </a:cxn>
                <a:cxn ang="0">
                  <a:pos x="1064" y="16"/>
                </a:cxn>
                <a:cxn ang="0">
                  <a:pos x="475" y="3"/>
                </a:cxn>
                <a:cxn ang="0">
                  <a:pos x="0" y="1763"/>
                </a:cxn>
              </a:cxnLst>
              <a:rect l="0" t="0" r="r" b="b"/>
              <a:pathLst>
                <a:path w="7943" h="3527">
                  <a:moveTo>
                    <a:pt x="0" y="1763"/>
                  </a:moveTo>
                  <a:lnTo>
                    <a:pt x="0" y="3526"/>
                  </a:lnTo>
                  <a:lnTo>
                    <a:pt x="197" y="3525"/>
                  </a:lnTo>
                  <a:lnTo>
                    <a:pt x="395" y="3524"/>
                  </a:lnTo>
                  <a:lnTo>
                    <a:pt x="592" y="3521"/>
                  </a:lnTo>
                  <a:lnTo>
                    <a:pt x="788" y="3517"/>
                  </a:lnTo>
                  <a:lnTo>
                    <a:pt x="984" y="3512"/>
                  </a:lnTo>
                  <a:lnTo>
                    <a:pt x="1180" y="3506"/>
                  </a:lnTo>
                  <a:lnTo>
                    <a:pt x="1375" y="3499"/>
                  </a:lnTo>
                  <a:lnTo>
                    <a:pt x="1569" y="3491"/>
                  </a:lnTo>
                  <a:lnTo>
                    <a:pt x="1762" y="3482"/>
                  </a:lnTo>
                  <a:lnTo>
                    <a:pt x="1954" y="3472"/>
                  </a:lnTo>
                  <a:lnTo>
                    <a:pt x="2144" y="3461"/>
                  </a:lnTo>
                  <a:lnTo>
                    <a:pt x="2334" y="3448"/>
                  </a:lnTo>
                  <a:lnTo>
                    <a:pt x="2522" y="3435"/>
                  </a:lnTo>
                  <a:lnTo>
                    <a:pt x="2708" y="3420"/>
                  </a:lnTo>
                  <a:lnTo>
                    <a:pt x="2893" y="3405"/>
                  </a:lnTo>
                  <a:lnTo>
                    <a:pt x="3076" y="3388"/>
                  </a:lnTo>
                  <a:lnTo>
                    <a:pt x="3257" y="3371"/>
                  </a:lnTo>
                  <a:lnTo>
                    <a:pt x="3436" y="3353"/>
                  </a:lnTo>
                  <a:lnTo>
                    <a:pt x="3612" y="3333"/>
                  </a:lnTo>
                  <a:lnTo>
                    <a:pt x="3787" y="3313"/>
                  </a:lnTo>
                  <a:lnTo>
                    <a:pt x="3959" y="3291"/>
                  </a:lnTo>
                  <a:lnTo>
                    <a:pt x="4129" y="3269"/>
                  </a:lnTo>
                  <a:lnTo>
                    <a:pt x="4297" y="3246"/>
                  </a:lnTo>
                  <a:lnTo>
                    <a:pt x="4461" y="3222"/>
                  </a:lnTo>
                  <a:lnTo>
                    <a:pt x="4623" y="3197"/>
                  </a:lnTo>
                  <a:lnTo>
                    <a:pt x="4782" y="3171"/>
                  </a:lnTo>
                  <a:lnTo>
                    <a:pt x="4938" y="3144"/>
                  </a:lnTo>
                  <a:lnTo>
                    <a:pt x="5091" y="3116"/>
                  </a:lnTo>
                  <a:lnTo>
                    <a:pt x="5241" y="3088"/>
                  </a:lnTo>
                  <a:lnTo>
                    <a:pt x="5388" y="3058"/>
                  </a:lnTo>
                  <a:lnTo>
                    <a:pt x="5531" y="3028"/>
                  </a:lnTo>
                  <a:lnTo>
                    <a:pt x="5671" y="2997"/>
                  </a:lnTo>
                  <a:lnTo>
                    <a:pt x="5808" y="2966"/>
                  </a:lnTo>
                  <a:lnTo>
                    <a:pt x="5940" y="2933"/>
                  </a:lnTo>
                  <a:lnTo>
                    <a:pt x="6070" y="2900"/>
                  </a:lnTo>
                  <a:lnTo>
                    <a:pt x="6195" y="2866"/>
                  </a:lnTo>
                  <a:lnTo>
                    <a:pt x="6317" y="2832"/>
                  </a:lnTo>
                  <a:lnTo>
                    <a:pt x="6434" y="2796"/>
                  </a:lnTo>
                  <a:lnTo>
                    <a:pt x="6548" y="2761"/>
                  </a:lnTo>
                  <a:lnTo>
                    <a:pt x="6658" y="2724"/>
                  </a:lnTo>
                  <a:lnTo>
                    <a:pt x="6763" y="2687"/>
                  </a:lnTo>
                  <a:lnTo>
                    <a:pt x="6865" y="2650"/>
                  </a:lnTo>
                  <a:lnTo>
                    <a:pt x="6962" y="2611"/>
                  </a:lnTo>
                  <a:lnTo>
                    <a:pt x="7055" y="2573"/>
                  </a:lnTo>
                  <a:lnTo>
                    <a:pt x="7143" y="2534"/>
                  </a:lnTo>
                  <a:lnTo>
                    <a:pt x="7227" y="2494"/>
                  </a:lnTo>
                  <a:lnTo>
                    <a:pt x="7307" y="2454"/>
                  </a:lnTo>
                  <a:lnTo>
                    <a:pt x="7382" y="2413"/>
                  </a:lnTo>
                  <a:lnTo>
                    <a:pt x="7452" y="2372"/>
                  </a:lnTo>
                  <a:lnTo>
                    <a:pt x="7518" y="2331"/>
                  </a:lnTo>
                  <a:lnTo>
                    <a:pt x="7580" y="2290"/>
                  </a:lnTo>
                  <a:lnTo>
                    <a:pt x="7636" y="2248"/>
                  </a:lnTo>
                  <a:lnTo>
                    <a:pt x="7688" y="2205"/>
                  </a:lnTo>
                  <a:lnTo>
                    <a:pt x="7735" y="2163"/>
                  </a:lnTo>
                  <a:lnTo>
                    <a:pt x="7778" y="2120"/>
                  </a:lnTo>
                  <a:lnTo>
                    <a:pt x="7815" y="2077"/>
                  </a:lnTo>
                  <a:lnTo>
                    <a:pt x="7848" y="2034"/>
                  </a:lnTo>
                  <a:lnTo>
                    <a:pt x="7876" y="1990"/>
                  </a:lnTo>
                  <a:lnTo>
                    <a:pt x="7899" y="1947"/>
                  </a:lnTo>
                  <a:lnTo>
                    <a:pt x="7917" y="1903"/>
                  </a:lnTo>
                  <a:lnTo>
                    <a:pt x="7930" y="1859"/>
                  </a:lnTo>
                  <a:lnTo>
                    <a:pt x="7938" y="1816"/>
                  </a:lnTo>
                  <a:lnTo>
                    <a:pt x="7942" y="1772"/>
                  </a:lnTo>
                  <a:lnTo>
                    <a:pt x="7940" y="1728"/>
                  </a:lnTo>
                  <a:lnTo>
                    <a:pt x="7934" y="1684"/>
                  </a:lnTo>
                  <a:lnTo>
                    <a:pt x="7923" y="1641"/>
                  </a:lnTo>
                  <a:lnTo>
                    <a:pt x="7907" y="1597"/>
                  </a:lnTo>
                  <a:lnTo>
                    <a:pt x="7886" y="1553"/>
                  </a:lnTo>
                  <a:lnTo>
                    <a:pt x="7860" y="1510"/>
                  </a:lnTo>
                  <a:lnTo>
                    <a:pt x="7829" y="1467"/>
                  </a:lnTo>
                  <a:lnTo>
                    <a:pt x="7793" y="1424"/>
                  </a:lnTo>
                  <a:lnTo>
                    <a:pt x="7753" y="1381"/>
                  </a:lnTo>
                  <a:lnTo>
                    <a:pt x="7708" y="1338"/>
                  </a:lnTo>
                  <a:lnTo>
                    <a:pt x="7658" y="1296"/>
                  </a:lnTo>
                  <a:lnTo>
                    <a:pt x="7603" y="1253"/>
                  </a:lnTo>
                  <a:lnTo>
                    <a:pt x="7544" y="1212"/>
                  </a:lnTo>
                  <a:lnTo>
                    <a:pt x="7480" y="1170"/>
                  </a:lnTo>
                  <a:lnTo>
                    <a:pt x="7411" y="1129"/>
                  </a:lnTo>
                  <a:lnTo>
                    <a:pt x="7338" y="1088"/>
                  </a:lnTo>
                  <a:lnTo>
                    <a:pt x="7260" y="1048"/>
                  </a:lnTo>
                  <a:lnTo>
                    <a:pt x="7178" y="1008"/>
                  </a:lnTo>
                  <a:lnTo>
                    <a:pt x="7091" y="969"/>
                  </a:lnTo>
                  <a:lnTo>
                    <a:pt x="7000" y="930"/>
                  </a:lnTo>
                  <a:lnTo>
                    <a:pt x="6905" y="892"/>
                  </a:lnTo>
                  <a:lnTo>
                    <a:pt x="6805" y="854"/>
                  </a:lnTo>
                  <a:lnTo>
                    <a:pt x="6701" y="817"/>
                  </a:lnTo>
                  <a:lnTo>
                    <a:pt x="6593" y="780"/>
                  </a:lnTo>
                  <a:lnTo>
                    <a:pt x="6481" y="744"/>
                  </a:lnTo>
                  <a:lnTo>
                    <a:pt x="6365" y="709"/>
                  </a:lnTo>
                  <a:lnTo>
                    <a:pt x="6245" y="674"/>
                  </a:lnTo>
                  <a:lnTo>
                    <a:pt x="6121" y="640"/>
                  </a:lnTo>
                  <a:lnTo>
                    <a:pt x="5993" y="606"/>
                  </a:lnTo>
                  <a:lnTo>
                    <a:pt x="5862" y="574"/>
                  </a:lnTo>
                  <a:lnTo>
                    <a:pt x="5727" y="542"/>
                  </a:lnTo>
                  <a:lnTo>
                    <a:pt x="5589" y="510"/>
                  </a:lnTo>
                  <a:lnTo>
                    <a:pt x="5447" y="480"/>
                  </a:lnTo>
                  <a:lnTo>
                    <a:pt x="5301" y="450"/>
                  </a:lnTo>
                  <a:lnTo>
                    <a:pt x="5153" y="421"/>
                  </a:lnTo>
                  <a:lnTo>
                    <a:pt x="5001" y="393"/>
                  </a:lnTo>
                  <a:lnTo>
                    <a:pt x="4846" y="366"/>
                  </a:lnTo>
                  <a:lnTo>
                    <a:pt x="4688" y="340"/>
                  </a:lnTo>
                  <a:lnTo>
                    <a:pt x="4527" y="315"/>
                  </a:lnTo>
                  <a:lnTo>
                    <a:pt x="4364" y="290"/>
                  </a:lnTo>
                  <a:lnTo>
                    <a:pt x="4198" y="266"/>
                  </a:lnTo>
                  <a:lnTo>
                    <a:pt x="4029" y="244"/>
                  </a:lnTo>
                  <a:lnTo>
                    <a:pt x="3857" y="222"/>
                  </a:lnTo>
                  <a:lnTo>
                    <a:pt x="3684" y="201"/>
                  </a:lnTo>
                  <a:lnTo>
                    <a:pt x="3508" y="181"/>
                  </a:lnTo>
                  <a:lnTo>
                    <a:pt x="3330" y="162"/>
                  </a:lnTo>
                  <a:lnTo>
                    <a:pt x="3149" y="145"/>
                  </a:lnTo>
                  <a:lnTo>
                    <a:pt x="2967" y="128"/>
                  </a:lnTo>
                  <a:lnTo>
                    <a:pt x="2783" y="112"/>
                  </a:lnTo>
                  <a:lnTo>
                    <a:pt x="2598" y="97"/>
                  </a:lnTo>
                  <a:lnTo>
                    <a:pt x="2410" y="83"/>
                  </a:lnTo>
                  <a:lnTo>
                    <a:pt x="2221" y="70"/>
                  </a:lnTo>
                  <a:lnTo>
                    <a:pt x="2031" y="59"/>
                  </a:lnTo>
                  <a:lnTo>
                    <a:pt x="1840" y="48"/>
                  </a:lnTo>
                  <a:lnTo>
                    <a:pt x="1647" y="38"/>
                  </a:lnTo>
                  <a:lnTo>
                    <a:pt x="1454" y="30"/>
                  </a:lnTo>
                  <a:lnTo>
                    <a:pt x="1259" y="22"/>
                  </a:lnTo>
                  <a:lnTo>
                    <a:pt x="1064" y="16"/>
                  </a:lnTo>
                  <a:lnTo>
                    <a:pt x="868" y="11"/>
                  </a:lnTo>
                  <a:lnTo>
                    <a:pt x="672" y="6"/>
                  </a:lnTo>
                  <a:lnTo>
                    <a:pt x="475" y="3"/>
                  </a:lnTo>
                  <a:lnTo>
                    <a:pt x="278" y="1"/>
                  </a:lnTo>
                  <a:lnTo>
                    <a:pt x="80" y="0"/>
                  </a:lnTo>
                  <a:lnTo>
                    <a:pt x="0" y="1763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8944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8" name="Freeform 4"/>
            <p:cNvSpPr>
              <a:spLocks noChangeArrowheads="1"/>
            </p:cNvSpPr>
            <p:nvPr/>
          </p:nvSpPr>
          <p:spPr bwMode="auto">
            <a:xfrm>
              <a:off x="3533" y="868"/>
              <a:ext cx="1817" cy="521"/>
            </a:xfrm>
            <a:custGeom>
              <a:avLst/>
              <a:gdLst/>
              <a:ahLst/>
              <a:cxnLst>
                <a:cxn ang="0">
                  <a:pos x="197" y="2300"/>
                </a:cxn>
                <a:cxn ang="0">
                  <a:pos x="787" y="2295"/>
                </a:cxn>
                <a:cxn ang="0">
                  <a:pos x="1373" y="2285"/>
                </a:cxn>
                <a:cxn ang="0">
                  <a:pos x="1952" y="2268"/>
                </a:cxn>
                <a:cxn ang="0">
                  <a:pos x="2520" y="2244"/>
                </a:cxn>
                <a:cxn ang="0">
                  <a:pos x="3075" y="2215"/>
                </a:cxn>
                <a:cxn ang="0">
                  <a:pos x="3614" y="2180"/>
                </a:cxn>
                <a:cxn ang="0">
                  <a:pos x="4133" y="2139"/>
                </a:cxn>
                <a:cxn ang="0">
                  <a:pos x="4629" y="2092"/>
                </a:cxn>
                <a:cxn ang="0">
                  <a:pos x="5100" y="2041"/>
                </a:cxn>
                <a:cxn ang="0">
                  <a:pos x="5544" y="1984"/>
                </a:cxn>
                <a:cxn ang="0">
                  <a:pos x="5957" y="1923"/>
                </a:cxn>
                <a:cxn ang="0">
                  <a:pos x="6337" y="1857"/>
                </a:cxn>
                <a:cxn ang="0">
                  <a:pos x="6683" y="1788"/>
                </a:cxn>
                <a:cxn ang="0">
                  <a:pos x="6992" y="1715"/>
                </a:cxn>
                <a:cxn ang="0">
                  <a:pos x="7263" y="1639"/>
                </a:cxn>
                <a:cxn ang="0">
                  <a:pos x="7495" y="1560"/>
                </a:cxn>
                <a:cxn ang="0">
                  <a:pos x="7685" y="1479"/>
                </a:cxn>
                <a:cxn ang="0">
                  <a:pos x="7833" y="1396"/>
                </a:cxn>
                <a:cxn ang="0">
                  <a:pos x="7938" y="1312"/>
                </a:cxn>
                <a:cxn ang="0">
                  <a:pos x="7999" y="1227"/>
                </a:cxn>
                <a:cxn ang="0">
                  <a:pos x="8017" y="1141"/>
                </a:cxn>
                <a:cxn ang="0">
                  <a:pos x="7990" y="1056"/>
                </a:cxn>
                <a:cxn ang="0">
                  <a:pos x="7920" y="971"/>
                </a:cxn>
                <a:cxn ang="0">
                  <a:pos x="7807" y="887"/>
                </a:cxn>
                <a:cxn ang="0">
                  <a:pos x="7650" y="804"/>
                </a:cxn>
                <a:cxn ang="0">
                  <a:pos x="7452" y="724"/>
                </a:cxn>
                <a:cxn ang="0">
                  <a:pos x="7213" y="646"/>
                </a:cxn>
                <a:cxn ang="0">
                  <a:pos x="6934" y="570"/>
                </a:cxn>
                <a:cxn ang="0">
                  <a:pos x="6617" y="498"/>
                </a:cxn>
                <a:cxn ang="0">
                  <a:pos x="6264" y="429"/>
                </a:cxn>
                <a:cxn ang="0">
                  <a:pos x="5877" y="365"/>
                </a:cxn>
                <a:cxn ang="0">
                  <a:pos x="5458" y="304"/>
                </a:cxn>
                <a:cxn ang="0">
                  <a:pos x="5009" y="249"/>
                </a:cxn>
                <a:cxn ang="0">
                  <a:pos x="4532" y="198"/>
                </a:cxn>
                <a:cxn ang="0">
                  <a:pos x="4031" y="153"/>
                </a:cxn>
                <a:cxn ang="0">
                  <a:pos x="3508" y="113"/>
                </a:cxn>
                <a:cxn ang="0">
                  <a:pos x="2966" y="79"/>
                </a:cxn>
                <a:cxn ang="0">
                  <a:pos x="2408" y="51"/>
                </a:cxn>
                <a:cxn ang="0">
                  <a:pos x="1837" y="29"/>
                </a:cxn>
                <a:cxn ang="0">
                  <a:pos x="1257" y="13"/>
                </a:cxn>
                <a:cxn ang="0">
                  <a:pos x="669" y="3"/>
                </a:cxn>
                <a:cxn ang="0">
                  <a:pos x="79" y="0"/>
                </a:cxn>
              </a:cxnLst>
              <a:rect l="0" t="0" r="r" b="b"/>
              <a:pathLst>
                <a:path w="8018" h="2301">
                  <a:moveTo>
                    <a:pt x="79" y="1150"/>
                  </a:moveTo>
                  <a:lnTo>
                    <a:pt x="0" y="2300"/>
                  </a:lnTo>
                  <a:lnTo>
                    <a:pt x="197" y="2300"/>
                  </a:lnTo>
                  <a:lnTo>
                    <a:pt x="394" y="2299"/>
                  </a:lnTo>
                  <a:lnTo>
                    <a:pt x="590" y="2298"/>
                  </a:lnTo>
                  <a:lnTo>
                    <a:pt x="787" y="2295"/>
                  </a:lnTo>
                  <a:lnTo>
                    <a:pt x="983" y="2293"/>
                  </a:lnTo>
                  <a:lnTo>
                    <a:pt x="1178" y="2289"/>
                  </a:lnTo>
                  <a:lnTo>
                    <a:pt x="1373" y="2285"/>
                  </a:lnTo>
                  <a:lnTo>
                    <a:pt x="1567" y="2280"/>
                  </a:lnTo>
                  <a:lnTo>
                    <a:pt x="1760" y="2274"/>
                  </a:lnTo>
                  <a:lnTo>
                    <a:pt x="1952" y="2268"/>
                  </a:lnTo>
                  <a:lnTo>
                    <a:pt x="2143" y="2260"/>
                  </a:lnTo>
                  <a:lnTo>
                    <a:pt x="2332" y="2253"/>
                  </a:lnTo>
                  <a:lnTo>
                    <a:pt x="2520" y="2244"/>
                  </a:lnTo>
                  <a:lnTo>
                    <a:pt x="2707" y="2235"/>
                  </a:lnTo>
                  <a:lnTo>
                    <a:pt x="2892" y="2225"/>
                  </a:lnTo>
                  <a:lnTo>
                    <a:pt x="3075" y="2215"/>
                  </a:lnTo>
                  <a:lnTo>
                    <a:pt x="3257" y="2204"/>
                  </a:lnTo>
                  <a:lnTo>
                    <a:pt x="3436" y="2192"/>
                  </a:lnTo>
                  <a:lnTo>
                    <a:pt x="3614" y="2180"/>
                  </a:lnTo>
                  <a:lnTo>
                    <a:pt x="3789" y="2167"/>
                  </a:lnTo>
                  <a:lnTo>
                    <a:pt x="3962" y="2153"/>
                  </a:lnTo>
                  <a:lnTo>
                    <a:pt x="4133" y="2139"/>
                  </a:lnTo>
                  <a:lnTo>
                    <a:pt x="4301" y="2124"/>
                  </a:lnTo>
                  <a:lnTo>
                    <a:pt x="4466" y="2108"/>
                  </a:lnTo>
                  <a:lnTo>
                    <a:pt x="4629" y="2092"/>
                  </a:lnTo>
                  <a:lnTo>
                    <a:pt x="4789" y="2076"/>
                  </a:lnTo>
                  <a:lnTo>
                    <a:pt x="4946" y="2058"/>
                  </a:lnTo>
                  <a:lnTo>
                    <a:pt x="5100" y="2041"/>
                  </a:lnTo>
                  <a:lnTo>
                    <a:pt x="5251" y="2022"/>
                  </a:lnTo>
                  <a:lnTo>
                    <a:pt x="5399" y="2004"/>
                  </a:lnTo>
                  <a:lnTo>
                    <a:pt x="5544" y="1984"/>
                  </a:lnTo>
                  <a:lnTo>
                    <a:pt x="5685" y="1964"/>
                  </a:lnTo>
                  <a:lnTo>
                    <a:pt x="5822" y="1944"/>
                  </a:lnTo>
                  <a:lnTo>
                    <a:pt x="5957" y="1923"/>
                  </a:lnTo>
                  <a:lnTo>
                    <a:pt x="6087" y="1902"/>
                  </a:lnTo>
                  <a:lnTo>
                    <a:pt x="6214" y="1880"/>
                  </a:lnTo>
                  <a:lnTo>
                    <a:pt x="6337" y="1857"/>
                  </a:lnTo>
                  <a:lnTo>
                    <a:pt x="6456" y="1835"/>
                  </a:lnTo>
                  <a:lnTo>
                    <a:pt x="6572" y="1812"/>
                  </a:lnTo>
                  <a:lnTo>
                    <a:pt x="6683" y="1788"/>
                  </a:lnTo>
                  <a:lnTo>
                    <a:pt x="6790" y="1764"/>
                  </a:lnTo>
                  <a:lnTo>
                    <a:pt x="6893" y="1740"/>
                  </a:lnTo>
                  <a:lnTo>
                    <a:pt x="6992" y="1715"/>
                  </a:lnTo>
                  <a:lnTo>
                    <a:pt x="7087" y="1690"/>
                  </a:lnTo>
                  <a:lnTo>
                    <a:pt x="7177" y="1665"/>
                  </a:lnTo>
                  <a:lnTo>
                    <a:pt x="7263" y="1639"/>
                  </a:lnTo>
                  <a:lnTo>
                    <a:pt x="7345" y="1613"/>
                  </a:lnTo>
                  <a:lnTo>
                    <a:pt x="7422" y="1587"/>
                  </a:lnTo>
                  <a:lnTo>
                    <a:pt x="7495" y="1560"/>
                  </a:lnTo>
                  <a:lnTo>
                    <a:pt x="7563" y="1534"/>
                  </a:lnTo>
                  <a:lnTo>
                    <a:pt x="7626" y="1507"/>
                  </a:lnTo>
                  <a:lnTo>
                    <a:pt x="7685" y="1479"/>
                  </a:lnTo>
                  <a:lnTo>
                    <a:pt x="7739" y="1452"/>
                  </a:lnTo>
                  <a:lnTo>
                    <a:pt x="7788" y="1424"/>
                  </a:lnTo>
                  <a:lnTo>
                    <a:pt x="7833" y="1396"/>
                  </a:lnTo>
                  <a:lnTo>
                    <a:pt x="7872" y="1368"/>
                  </a:lnTo>
                  <a:lnTo>
                    <a:pt x="7907" y="1340"/>
                  </a:lnTo>
                  <a:lnTo>
                    <a:pt x="7938" y="1312"/>
                  </a:lnTo>
                  <a:lnTo>
                    <a:pt x="7963" y="1284"/>
                  </a:lnTo>
                  <a:lnTo>
                    <a:pt x="7984" y="1255"/>
                  </a:lnTo>
                  <a:lnTo>
                    <a:pt x="7999" y="1227"/>
                  </a:lnTo>
                  <a:lnTo>
                    <a:pt x="8010" y="1199"/>
                  </a:lnTo>
                  <a:lnTo>
                    <a:pt x="8016" y="1170"/>
                  </a:lnTo>
                  <a:lnTo>
                    <a:pt x="8017" y="1141"/>
                  </a:lnTo>
                  <a:lnTo>
                    <a:pt x="8013" y="1113"/>
                  </a:lnTo>
                  <a:lnTo>
                    <a:pt x="8004" y="1084"/>
                  </a:lnTo>
                  <a:lnTo>
                    <a:pt x="7990" y="1056"/>
                  </a:lnTo>
                  <a:lnTo>
                    <a:pt x="7972" y="1028"/>
                  </a:lnTo>
                  <a:lnTo>
                    <a:pt x="7948" y="999"/>
                  </a:lnTo>
                  <a:lnTo>
                    <a:pt x="7920" y="971"/>
                  </a:lnTo>
                  <a:lnTo>
                    <a:pt x="7887" y="943"/>
                  </a:lnTo>
                  <a:lnTo>
                    <a:pt x="7849" y="915"/>
                  </a:lnTo>
                  <a:lnTo>
                    <a:pt x="7807" y="887"/>
                  </a:lnTo>
                  <a:lnTo>
                    <a:pt x="7759" y="859"/>
                  </a:lnTo>
                  <a:lnTo>
                    <a:pt x="7707" y="832"/>
                  </a:lnTo>
                  <a:lnTo>
                    <a:pt x="7650" y="804"/>
                  </a:lnTo>
                  <a:lnTo>
                    <a:pt x="7589" y="777"/>
                  </a:lnTo>
                  <a:lnTo>
                    <a:pt x="7523" y="750"/>
                  </a:lnTo>
                  <a:lnTo>
                    <a:pt x="7452" y="724"/>
                  </a:lnTo>
                  <a:lnTo>
                    <a:pt x="7377" y="697"/>
                  </a:lnTo>
                  <a:lnTo>
                    <a:pt x="7297" y="671"/>
                  </a:lnTo>
                  <a:lnTo>
                    <a:pt x="7213" y="646"/>
                  </a:lnTo>
                  <a:lnTo>
                    <a:pt x="7124" y="620"/>
                  </a:lnTo>
                  <a:lnTo>
                    <a:pt x="7031" y="595"/>
                  </a:lnTo>
                  <a:lnTo>
                    <a:pt x="6934" y="570"/>
                  </a:lnTo>
                  <a:lnTo>
                    <a:pt x="6832" y="546"/>
                  </a:lnTo>
                  <a:lnTo>
                    <a:pt x="6727" y="522"/>
                  </a:lnTo>
                  <a:lnTo>
                    <a:pt x="6617" y="498"/>
                  </a:lnTo>
                  <a:lnTo>
                    <a:pt x="6503" y="475"/>
                  </a:lnTo>
                  <a:lnTo>
                    <a:pt x="6386" y="452"/>
                  </a:lnTo>
                  <a:lnTo>
                    <a:pt x="6264" y="429"/>
                  </a:lnTo>
                  <a:lnTo>
                    <a:pt x="6139" y="407"/>
                  </a:lnTo>
                  <a:lnTo>
                    <a:pt x="6010" y="386"/>
                  </a:lnTo>
                  <a:lnTo>
                    <a:pt x="5877" y="365"/>
                  </a:lnTo>
                  <a:lnTo>
                    <a:pt x="5741" y="344"/>
                  </a:lnTo>
                  <a:lnTo>
                    <a:pt x="5601" y="324"/>
                  </a:lnTo>
                  <a:lnTo>
                    <a:pt x="5458" y="304"/>
                  </a:lnTo>
                  <a:lnTo>
                    <a:pt x="5311" y="285"/>
                  </a:lnTo>
                  <a:lnTo>
                    <a:pt x="5161" y="267"/>
                  </a:lnTo>
                  <a:lnTo>
                    <a:pt x="5009" y="249"/>
                  </a:lnTo>
                  <a:lnTo>
                    <a:pt x="4853" y="231"/>
                  </a:lnTo>
                  <a:lnTo>
                    <a:pt x="4694" y="214"/>
                  </a:lnTo>
                  <a:lnTo>
                    <a:pt x="4532" y="198"/>
                  </a:lnTo>
                  <a:lnTo>
                    <a:pt x="4368" y="182"/>
                  </a:lnTo>
                  <a:lnTo>
                    <a:pt x="4201" y="167"/>
                  </a:lnTo>
                  <a:lnTo>
                    <a:pt x="4031" y="153"/>
                  </a:lnTo>
                  <a:lnTo>
                    <a:pt x="3859" y="139"/>
                  </a:lnTo>
                  <a:lnTo>
                    <a:pt x="3685" y="125"/>
                  </a:lnTo>
                  <a:lnTo>
                    <a:pt x="3508" y="113"/>
                  </a:lnTo>
                  <a:lnTo>
                    <a:pt x="3329" y="101"/>
                  </a:lnTo>
                  <a:lnTo>
                    <a:pt x="3149" y="89"/>
                  </a:lnTo>
                  <a:lnTo>
                    <a:pt x="2966" y="79"/>
                  </a:lnTo>
                  <a:lnTo>
                    <a:pt x="2782" y="69"/>
                  </a:lnTo>
                  <a:lnTo>
                    <a:pt x="2596" y="59"/>
                  </a:lnTo>
                  <a:lnTo>
                    <a:pt x="2408" y="51"/>
                  </a:lnTo>
                  <a:lnTo>
                    <a:pt x="2219" y="43"/>
                  </a:lnTo>
                  <a:lnTo>
                    <a:pt x="2029" y="35"/>
                  </a:lnTo>
                  <a:lnTo>
                    <a:pt x="1837" y="29"/>
                  </a:lnTo>
                  <a:lnTo>
                    <a:pt x="1645" y="23"/>
                  </a:lnTo>
                  <a:lnTo>
                    <a:pt x="1451" y="17"/>
                  </a:lnTo>
                  <a:lnTo>
                    <a:pt x="1257" y="13"/>
                  </a:lnTo>
                  <a:lnTo>
                    <a:pt x="1061" y="9"/>
                  </a:lnTo>
                  <a:lnTo>
                    <a:pt x="866" y="6"/>
                  </a:lnTo>
                  <a:lnTo>
                    <a:pt x="669" y="3"/>
                  </a:lnTo>
                  <a:lnTo>
                    <a:pt x="473" y="1"/>
                  </a:lnTo>
                  <a:lnTo>
                    <a:pt x="276" y="0"/>
                  </a:lnTo>
                  <a:lnTo>
                    <a:pt x="79" y="0"/>
                  </a:lnTo>
                  <a:lnTo>
                    <a:pt x="79" y="1150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B75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" name="AutoShape 5"/>
            <p:cNvSpPr>
              <a:spLocks noChangeArrowheads="1"/>
            </p:cNvSpPr>
            <p:nvPr/>
          </p:nvSpPr>
          <p:spPr bwMode="auto">
            <a:xfrm>
              <a:off x="288" y="1076"/>
              <a:ext cx="4987" cy="103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85800" y="6324601"/>
            <a:ext cx="19034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124200" y="6324601"/>
            <a:ext cx="2894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1"/>
            <a:ext cx="7770813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1"/>
            <a:ext cx="77708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1828800" y="29384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12" name="Picture 2" descr="C:\Scott-Old\Bravepoint\animlogo.bmp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86908" y="6324601"/>
            <a:ext cx="1457093" cy="533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 i="1">
          <a:solidFill>
            <a:srgbClr val="FFCC66"/>
          </a:solidFill>
          <a:latin typeface="+mj-lt"/>
          <a:ea typeface="+mj-ea"/>
          <a:cs typeface="+mj-cs"/>
        </a:defRPr>
      </a:lvl1pPr>
      <a:lvl2pPr algn="r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 i="1">
          <a:solidFill>
            <a:srgbClr val="FFCC66"/>
          </a:solidFill>
          <a:latin typeface="Times New Roman" pitchFamily="18" charset="0"/>
        </a:defRPr>
      </a:lvl2pPr>
      <a:lvl3pPr algn="r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 i="1">
          <a:solidFill>
            <a:srgbClr val="FFCC66"/>
          </a:solidFill>
          <a:latin typeface="Times New Roman" pitchFamily="18" charset="0"/>
        </a:defRPr>
      </a:lvl3pPr>
      <a:lvl4pPr algn="r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 i="1">
          <a:solidFill>
            <a:srgbClr val="FFCC66"/>
          </a:solidFill>
          <a:latin typeface="Times New Roman" pitchFamily="18" charset="0"/>
        </a:defRPr>
      </a:lvl4pPr>
      <a:lvl5pPr algn="r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 i="1">
          <a:solidFill>
            <a:srgbClr val="FFCC66"/>
          </a:solidFill>
          <a:latin typeface="Times New Roman" pitchFamily="18" charset="0"/>
        </a:defRPr>
      </a:lvl5pPr>
      <a:lvl6pPr marL="457200" algn="l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6pPr>
      <a:lvl7pPr marL="914400" algn="l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7pPr>
      <a:lvl8pPr marL="1371600" algn="l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8pPr>
      <a:lvl9pPr marL="1828800" algn="l" defTabSz="449263" rtl="0" eaLnBrk="1" fontAlgn="base" hangingPunct="1">
        <a:spcBef>
          <a:spcPct val="0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341313" indent="-341313" algn="l" defTabSz="449263" rtl="0" eaLnBrk="1" fontAlgn="base" hangingPunct="1">
        <a:spcBef>
          <a:spcPts val="7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1363" indent="-284163" algn="l" defTabSz="449263" rtl="0" eaLnBrk="1" fontAlgn="base" hangingPunct="1">
        <a:spcBef>
          <a:spcPts val="6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–"/>
        <a:defRPr sz="2800">
          <a:solidFill>
            <a:srgbClr val="FFFFCC"/>
          </a:solidFill>
          <a:latin typeface="+mn-lt"/>
        </a:defRPr>
      </a:lvl2pPr>
      <a:lvl3pPr marL="1143000" indent="-228600" algn="l" defTabSz="449263" rtl="0" eaLnBrk="1" fontAlgn="base" hangingPunct="1">
        <a:spcBef>
          <a:spcPts val="5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400">
          <a:solidFill>
            <a:srgbClr val="FFFFCC"/>
          </a:solidFill>
          <a:latin typeface="+mn-lt"/>
        </a:defRPr>
      </a:lvl3pPr>
      <a:lvl4pPr marL="16002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–"/>
        <a:defRPr sz="2000">
          <a:solidFill>
            <a:srgbClr val="FFFFCC"/>
          </a:solidFill>
          <a:latin typeface="+mn-lt"/>
        </a:defRPr>
      </a:lvl4pPr>
      <a:lvl5pPr marL="20574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000">
          <a:solidFill>
            <a:srgbClr val="FFFFCC"/>
          </a:solidFill>
          <a:latin typeface="+mn-lt"/>
        </a:defRPr>
      </a:lvl5pPr>
      <a:lvl6pPr marL="25146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000">
          <a:solidFill>
            <a:srgbClr val="FFFFCC"/>
          </a:solidFill>
          <a:latin typeface="+mn-lt"/>
        </a:defRPr>
      </a:lvl6pPr>
      <a:lvl7pPr marL="29718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000">
          <a:solidFill>
            <a:srgbClr val="FFFFCC"/>
          </a:solidFill>
          <a:latin typeface="+mn-lt"/>
        </a:defRPr>
      </a:lvl7pPr>
      <a:lvl8pPr marL="34290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000">
          <a:solidFill>
            <a:srgbClr val="FFFFCC"/>
          </a:solidFill>
          <a:latin typeface="+mn-lt"/>
        </a:defRPr>
      </a:lvl8pPr>
      <a:lvl9pPr marL="3886200" indent="-228600" algn="l" defTabSz="449263" rtl="0" eaLnBrk="1" fontAlgn="base" hangingPunct="1">
        <a:spcBef>
          <a:spcPts val="488"/>
        </a:spcBef>
        <a:spcAft>
          <a:spcPct val="0"/>
        </a:spcAft>
        <a:buClr>
          <a:srgbClr val="FFCC66"/>
        </a:buClr>
        <a:buSzPct val="100000"/>
        <a:buFont typeface="Times New Roman" pitchFamily="18" charset="0"/>
        <a:buChar char="•"/>
        <a:defRPr sz="2000">
          <a:solidFill>
            <a:srgbClr val="FFFF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3214" y="1447801"/>
            <a:ext cx="8535988" cy="1141413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i="0" dirty="0" smtClean="0"/>
              <a:t>Welcome to the 21</a:t>
            </a:r>
            <a:r>
              <a:rPr lang="en-GB" b="1" i="0" baseline="30000" dirty="0" smtClean="0"/>
              <a:t>st</a:t>
            </a:r>
            <a:r>
              <a:rPr lang="en-GB" b="1" i="0" dirty="0" smtClean="0"/>
              <a:t> Century</a:t>
            </a:r>
            <a:br>
              <a:rPr lang="en-GB" b="1" i="0" dirty="0" smtClean="0"/>
            </a:br>
            <a:r>
              <a:rPr lang="en-GB" sz="3200" b="1" dirty="0" smtClean="0"/>
              <a:t>Bringing Proven Applications Up To Date</a:t>
            </a:r>
            <a:endParaRPr lang="en-GB" sz="3000" b="1" dirty="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733801"/>
            <a:ext cx="6399213" cy="1751013"/>
          </a:xfrm>
        </p:spPr>
        <p:txBody>
          <a:bodyPr/>
          <a:lstStyle/>
          <a:p>
            <a:pPr marL="0" indent="0" algn="ctr">
              <a:lnSpc>
                <a:spcPct val="95000"/>
              </a:lnSpc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Scott M. Dulecki</a:t>
            </a:r>
          </a:p>
          <a:p>
            <a:pPr marL="0" indent="0" algn="ctr"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BravePoint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9882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Agenda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>
                <a:solidFill>
                  <a:srgbClr val="FFFF00"/>
                </a:solidFill>
              </a:rPr>
              <a:t>Setting the </a:t>
            </a:r>
            <a:r>
              <a:rPr lang="en-GB" b="1" dirty="0" smtClean="0">
                <a:solidFill>
                  <a:srgbClr val="FFFF00"/>
                </a:solidFill>
              </a:rPr>
              <a:t>Stage</a:t>
            </a:r>
            <a:endParaRPr lang="en-GB" b="1" dirty="0">
              <a:solidFill>
                <a:srgbClr val="FFFF00"/>
              </a:solidFill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Background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Learnings</a:t>
            </a:r>
            <a:endParaRPr lang="en-GB" dirty="0"/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Final Thoughts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8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Stage: Me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572000"/>
          </a:xfrm>
        </p:spPr>
        <p:txBody>
          <a:bodyPr/>
          <a:lstStyle/>
          <a:p>
            <a:pPr marL="338138" indent="-338138"/>
            <a:r>
              <a:rPr lang="en-US" sz="2400" dirty="0" smtClean="0"/>
              <a:t>Scott M. Dulecki</a:t>
            </a:r>
          </a:p>
          <a:p>
            <a:pPr marL="338138" indent="-338138"/>
            <a:r>
              <a:rPr lang="en-US" sz="2400" dirty="0" smtClean="0"/>
              <a:t>Presenter at PCA and various user groups</a:t>
            </a:r>
          </a:p>
          <a:p>
            <a:pPr marL="338138" indent="-338138"/>
            <a:r>
              <a:rPr lang="en-US" sz="2400" dirty="0" smtClean="0"/>
              <a:t>Board Member, QAD Midwest Users Group</a:t>
            </a:r>
          </a:p>
          <a:p>
            <a:pPr marL="338138" indent="-338138"/>
            <a:r>
              <a:rPr lang="en-US" sz="2400" dirty="0" smtClean="0"/>
              <a:t>Board Member, QAD South &amp; East Users Group</a:t>
            </a:r>
          </a:p>
          <a:p>
            <a:pPr marL="338138" indent="-338138"/>
            <a:r>
              <a:rPr lang="en-US" sz="2400" dirty="0" smtClean="0"/>
              <a:t>President, West Michigan Progress Users Group</a:t>
            </a:r>
          </a:p>
          <a:p>
            <a:pPr marL="338138" indent="-338138"/>
            <a:r>
              <a:rPr lang="en-US" sz="2400" dirty="0" smtClean="0"/>
              <a:t>Past President, VP Michigan Progress Users Group</a:t>
            </a:r>
          </a:p>
          <a:p>
            <a:pPr marL="338138" indent="-338138"/>
            <a:r>
              <a:rPr lang="en-US" sz="2400" dirty="0" smtClean="0"/>
              <a:t>PEG member 1998061901 </a:t>
            </a:r>
          </a:p>
          <a:p>
            <a:pPr marL="338138" indent="-338138"/>
            <a:r>
              <a:rPr lang="en-US" sz="2400" dirty="0" smtClean="0"/>
              <a:t>Author of: </a:t>
            </a:r>
          </a:p>
          <a:p>
            <a:pPr marL="738188" lvl="1" indent="-280988"/>
            <a:r>
              <a:rPr lang="en-US" sz="2000" b="1" i="1" dirty="0" smtClean="0"/>
              <a:t>Back to Basics: Dump and Load</a:t>
            </a:r>
            <a:endParaRPr lang="en-US" sz="1100" dirty="0" smtClean="0"/>
          </a:p>
          <a:p>
            <a:pPr marL="738188" lvl="1" indent="-280988"/>
            <a:r>
              <a:rPr lang="en-US" sz="2000" b="1" i="1" dirty="0" smtClean="0"/>
              <a:t>Safe Haven: Archiving in MFG/PRO</a:t>
            </a:r>
          </a:p>
          <a:p>
            <a:pPr marL="738188" lvl="1" indent="-280988"/>
            <a:r>
              <a:rPr lang="en-US" sz="2000" b="1" i="1" dirty="0" smtClean="0"/>
              <a:t>Safe Haven: MFG/PRO Basics</a:t>
            </a:r>
          </a:p>
        </p:txBody>
      </p:sp>
    </p:spTree>
    <p:extLst>
      <p:ext uri="{BB962C8B-B14F-4D97-AF65-F5344CB8AC3E}">
        <p14:creationId xmlns:p14="http://schemas.microsoft.com/office/powerpoint/2010/main" val="12330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 lIns="92075" tIns="46038" rIns="92075" bIns="46038"/>
          <a:lstStyle/>
          <a:p>
            <a:r>
              <a:rPr lang="en-US" dirty="0" smtClean="0"/>
              <a:t>Setting The Stage: You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19600"/>
          </a:xfrm>
        </p:spPr>
        <p:txBody>
          <a:bodyPr lIns="92075" tIns="46038" rIns="92075" bIns="46038"/>
          <a:lstStyle/>
          <a:p>
            <a:r>
              <a:rPr lang="en-US" sz="3500" dirty="0" smtClean="0"/>
              <a:t>Developers?</a:t>
            </a:r>
          </a:p>
          <a:p>
            <a:r>
              <a:rPr lang="en-US" sz="3500" dirty="0" smtClean="0"/>
              <a:t>Managers?</a:t>
            </a:r>
          </a:p>
          <a:p>
            <a:r>
              <a:rPr lang="en-US" sz="3500" dirty="0" smtClean="0"/>
              <a:t>Here for the beer?</a:t>
            </a:r>
          </a:p>
        </p:txBody>
      </p:sp>
    </p:spTree>
    <p:extLst>
      <p:ext uri="{BB962C8B-B14F-4D97-AF65-F5344CB8AC3E}">
        <p14:creationId xmlns:p14="http://schemas.microsoft.com/office/powerpoint/2010/main" val="144116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Agenda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Setting the Stage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FFFF00"/>
                </a:solidFill>
              </a:rPr>
              <a:t>Background</a:t>
            </a:r>
            <a:endParaRPr lang="en-GB" b="1" dirty="0">
              <a:solidFill>
                <a:srgbClr val="FFFF00"/>
              </a:solidFill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Learnings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Final Thoughts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4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Guinea Pig: The ADU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Automation/Deletion Utility</a:t>
            </a:r>
          </a:p>
          <a:p>
            <a:r>
              <a:rPr lang="en-US" dirty="0" smtClean="0"/>
              <a:t>Tool used by a number of QAD customers</a:t>
            </a:r>
          </a:p>
          <a:p>
            <a:r>
              <a:rPr lang="en-US" dirty="0" smtClean="0"/>
              <a:t>Developed in 1999</a:t>
            </a:r>
          </a:p>
          <a:p>
            <a:r>
              <a:rPr lang="en-US" dirty="0" smtClean="0"/>
              <a:t>Originally v6-style character</a:t>
            </a:r>
          </a:p>
          <a:p>
            <a:r>
              <a:rPr lang="en-US" dirty="0" smtClean="0"/>
              <a:t>Variety of Progress and QAD versions</a:t>
            </a:r>
          </a:p>
          <a:p>
            <a:r>
              <a:rPr lang="en-US" dirty="0" smtClean="0"/>
              <a:t>Variety of user interfaces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7770813" cy="1600199"/>
          </a:xfrm>
        </p:spPr>
        <p:txBody>
          <a:bodyPr/>
          <a:lstStyle/>
          <a:p>
            <a:r>
              <a:rPr lang="en-US" dirty="0" smtClean="0"/>
              <a:t>Support for new QAD UI</a:t>
            </a:r>
          </a:p>
          <a:p>
            <a:r>
              <a:rPr lang="en-US" dirty="0" smtClean="0"/>
              <a:t>Support for new QAD version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5800" y="3733800"/>
            <a:ext cx="7770813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>
            <a:lvl1pPr marL="341313" indent="-341313" algn="l" defTabSz="449263" rtl="0" eaLnBrk="1" fontAlgn="base" hangingPunct="1">
              <a:spcBef>
                <a:spcPts val="7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320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1" fontAlgn="base" hangingPunct="1">
              <a:spcBef>
                <a:spcPts val="6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–"/>
              <a:defRPr sz="2800">
                <a:solidFill>
                  <a:srgbClr val="FFFFCC"/>
                </a:solidFill>
                <a:latin typeface="+mn-lt"/>
              </a:defRPr>
            </a:lvl2pPr>
            <a:lvl3pPr marL="1143000" indent="-228600" algn="l" defTabSz="449263" rtl="0" eaLnBrk="1" fontAlgn="base" hangingPunct="1">
              <a:spcBef>
                <a:spcPts val="5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FFFFCC"/>
                </a:solidFill>
                <a:latin typeface="+mn-lt"/>
              </a:defRPr>
            </a:lvl3pPr>
            <a:lvl4pPr marL="16002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FFFFCC"/>
                </a:solidFill>
                <a:latin typeface="+mn-lt"/>
              </a:defRPr>
            </a:lvl4pPr>
            <a:lvl5pPr marL="20574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000">
                <a:solidFill>
                  <a:srgbClr val="FFFFCC"/>
                </a:solidFill>
                <a:latin typeface="+mn-lt"/>
              </a:defRPr>
            </a:lvl5pPr>
            <a:lvl6pPr marL="25146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000">
                <a:solidFill>
                  <a:srgbClr val="FFFFCC"/>
                </a:solidFill>
                <a:latin typeface="+mn-lt"/>
              </a:defRPr>
            </a:lvl6pPr>
            <a:lvl7pPr marL="29718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000">
                <a:solidFill>
                  <a:srgbClr val="FFFFCC"/>
                </a:solidFill>
                <a:latin typeface="+mn-lt"/>
              </a:defRPr>
            </a:lvl7pPr>
            <a:lvl8pPr marL="34290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000">
                <a:solidFill>
                  <a:srgbClr val="FFFFCC"/>
                </a:solidFill>
                <a:latin typeface="+mn-lt"/>
              </a:defRPr>
            </a:lvl8pPr>
            <a:lvl9pPr marL="3886200" indent="-228600" algn="l" defTabSz="449263" rtl="0" eaLnBrk="1" fontAlgn="base" hangingPunct="1">
              <a:spcBef>
                <a:spcPts val="488"/>
              </a:spcBef>
              <a:spcAft>
                <a:spcPct val="0"/>
              </a:spcAft>
              <a:buClr>
                <a:srgbClr val="FFCC66"/>
              </a:buClr>
              <a:buSzPct val="100000"/>
              <a:buFont typeface="Times New Roman" pitchFamily="18" charset="0"/>
              <a:buChar char="•"/>
              <a:defRPr sz="2000">
                <a:solidFill>
                  <a:srgbClr val="FFFFCC"/>
                </a:solidFill>
                <a:latin typeface="+mn-lt"/>
              </a:defRPr>
            </a:lvl9pPr>
          </a:lstStyle>
          <a:p>
            <a:r>
              <a:rPr lang="en-US" kern="0" dirty="0" smtClean="0"/>
              <a:t>Why not update some of that old-style thinking and coding?</a:t>
            </a:r>
          </a:p>
          <a:p>
            <a:endParaRPr lang="en-US" kern="0" dirty="0" smtClean="0"/>
          </a:p>
          <a:p>
            <a:r>
              <a:rPr lang="en-US" b="1" kern="0" dirty="0" smtClean="0">
                <a:solidFill>
                  <a:srgbClr val="FFC000"/>
                </a:solidFill>
              </a:rPr>
              <a:t>Goal: One set of code to rule them all</a:t>
            </a:r>
            <a:endParaRPr lang="en-US" b="1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About My Learning…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electronic drum kit</a:t>
            </a:r>
          </a:p>
          <a:p>
            <a:r>
              <a:rPr lang="en-US" dirty="0" smtClean="0"/>
              <a:t>Yesterday…</a:t>
            </a:r>
          </a:p>
          <a:p>
            <a:endParaRPr lang="en-US" dirty="0" smtClean="0"/>
          </a:p>
        </p:txBody>
      </p:sp>
      <p:pic>
        <p:nvPicPr>
          <p:cNvPr id="1026" name="Picture 2" descr="C:\Users\sdulecki\Downloads\prodig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Scott\Dropbox\Camera Uploads\2014-06-03 01.05.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7958666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And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see…</a:t>
            </a:r>
          </a:p>
          <a:p>
            <a:pPr lvl="1"/>
            <a:r>
              <a:rPr lang="en-US" dirty="0"/>
              <a:t>Yesterday</a:t>
            </a:r>
          </a:p>
          <a:p>
            <a:pPr lvl="1"/>
            <a:r>
              <a:rPr lang="en-US" dirty="0" smtClean="0"/>
              <a:t>Evolution</a:t>
            </a:r>
            <a:endParaRPr lang="en-US" dirty="0"/>
          </a:p>
          <a:p>
            <a:pPr lvl="1"/>
            <a:r>
              <a:rPr lang="en-US" dirty="0" smtClean="0"/>
              <a:t>Next Generation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8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Agenda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Setting the Stage</a:t>
            </a:r>
          </a:p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Background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FFFF00"/>
                </a:solidFill>
              </a:rPr>
              <a:t>Learnings</a:t>
            </a:r>
            <a:endParaRPr lang="en-GB" b="1" dirty="0">
              <a:solidFill>
                <a:srgbClr val="FFFF00"/>
              </a:solidFill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Final Thoughts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4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Learning 1: For Each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Yesterday, the mighty FOR EACH</a:t>
            </a:r>
          </a:p>
          <a:p>
            <a:pPr lvl="1"/>
            <a:r>
              <a:rPr lang="en-US" altLang="en-US" dirty="0" smtClean="0"/>
              <a:t>Powerful querying tool</a:t>
            </a:r>
          </a:p>
          <a:p>
            <a:pPr lvl="1"/>
            <a:r>
              <a:rPr lang="en-US" altLang="en-US" dirty="0" smtClean="0"/>
              <a:t>Simple automatic looping</a:t>
            </a:r>
          </a:p>
          <a:p>
            <a:pPr lvl="1"/>
            <a:r>
              <a:rPr lang="en-US" altLang="en-US" dirty="0" smtClean="0"/>
              <a:t>Bracket multiple indexes</a:t>
            </a:r>
          </a:p>
          <a:p>
            <a:pPr lvl="1"/>
            <a:r>
              <a:rPr lang="en-US" altLang="en-US" dirty="0" smtClean="0"/>
              <a:t>Conditional criteria</a:t>
            </a:r>
          </a:p>
          <a:p>
            <a:pPr lvl="1"/>
            <a:r>
              <a:rPr lang="en-US" altLang="en-US" dirty="0" smtClean="0"/>
              <a:t>Indexes fixed at compile time</a:t>
            </a:r>
          </a:p>
          <a:p>
            <a:pPr lvl="2"/>
            <a:r>
              <a:rPr lang="en-US" altLang="en-US" dirty="0" smtClean="0"/>
              <a:t>Based on all possible criteria</a:t>
            </a:r>
          </a:p>
        </p:txBody>
      </p:sp>
    </p:spTree>
    <p:extLst>
      <p:ext uri="{BB962C8B-B14F-4D97-AF65-F5344CB8AC3E}">
        <p14:creationId xmlns:p14="http://schemas.microsoft.com/office/powerpoint/2010/main" val="16923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Look Familiar?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763000" cy="4113213"/>
          </a:xfrm>
        </p:spPr>
        <p:txBody>
          <a:bodyPr/>
          <a:lstStyle/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for each tr_hist  where tr_hist.tr_domain = global_domain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(tr_part     = part-to-read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(tr_site    &gt;= site     and tr_site &lt;= site1)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(tr_effdate &gt;= effdate  and tr_effdate &lt;= effdate1)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(tr_date    &gt;= trdate   and tr_date &lt;= trdate1)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(tr_nbr     &gt;= nbr      and tr_nbr &lt;= nbr1)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(tr_so_job  &gt;= so_job)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(tr_so_job  &lt;= so_job1  or so_job1 = "")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(tr_type     = type     or type = "")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(tr_type    &lt;&gt; "ORD-SO" or type = "ORD-SO")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and (tr_type    &lt;&gt; "ORD-PO" or type = "ORD-PO")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) use-index tr_part_eff no-lock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break by tr_part by tr_site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   by tr_ship_type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700" smtClean="0">
                <a:latin typeface="Courier New" pitchFamily="49" charset="0"/>
                <a:cs typeface="Courier New" pitchFamily="49" charset="0"/>
              </a:rPr>
              <a:t>            by tr_trnbr</a:t>
            </a:r>
          </a:p>
        </p:txBody>
      </p:sp>
    </p:spTree>
    <p:extLst>
      <p:ext uri="{BB962C8B-B14F-4D97-AF65-F5344CB8AC3E}">
        <p14:creationId xmlns:p14="http://schemas.microsoft.com/office/powerpoint/2010/main" val="42416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Seek the Truth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-1588" y="2057400"/>
            <a:ext cx="9145588" cy="4113213"/>
          </a:xfrm>
        </p:spPr>
        <p:txBody>
          <a:bodyPr/>
          <a:lstStyle/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for each u1aul_log no-lock where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v-Id1  = ""      THEN TRUE ELSE (func_id &gt;= v-Id1  )) and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v-Id2  = hi_char THEN TRUE ELSE (func_id &lt;= v-Id2  )) and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v-log1 = 0       THEN TRUE ELSE (log_id  &gt;= v-log1 )) and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v-log2 = 0       THEN TRUE ELSE (log_id  &lt;= v-log2 )) and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v-Sts1 = ?       THEN TRUE ELSE (run_sts &gt;= v-Sts1 )) and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v-Sts2 = hi_char THEN TRUE ELSE (run_sts &lt;= v-Sts2 )) and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(if v-skip then not(mmessage matches "*skipped*“) else true)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 break   by func_Id  </a:t>
            </a:r>
          </a:p>
          <a:p>
            <a:pPr marL="0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urier New" pitchFamily="49" charset="0"/>
                <a:cs typeface="Courier New" pitchFamily="49" charset="0"/>
              </a:rPr>
              <a:t>          by log_id: </a:t>
            </a:r>
          </a:p>
        </p:txBody>
      </p:sp>
    </p:spTree>
    <p:extLst>
      <p:ext uri="{BB962C8B-B14F-4D97-AF65-F5344CB8AC3E}">
        <p14:creationId xmlns:p14="http://schemas.microsoft.com/office/powerpoint/2010/main" val="20170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Evolution 1: Query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Today, the slippery QUERY</a:t>
            </a:r>
          </a:p>
          <a:p>
            <a:pPr lvl="1"/>
            <a:r>
              <a:rPr lang="en-US" altLang="en-US" dirty="0" smtClean="0"/>
              <a:t>Powerful querying tool</a:t>
            </a:r>
          </a:p>
          <a:p>
            <a:pPr lvl="1"/>
            <a:r>
              <a:rPr lang="en-US" altLang="en-US" dirty="0" smtClean="0"/>
              <a:t>Looping requires more effort</a:t>
            </a:r>
          </a:p>
          <a:p>
            <a:pPr lvl="1"/>
            <a:r>
              <a:rPr lang="en-US" altLang="en-US" dirty="0" smtClean="0"/>
              <a:t>Brackets multiple indexes</a:t>
            </a:r>
          </a:p>
          <a:p>
            <a:pPr lvl="1"/>
            <a:r>
              <a:rPr lang="en-US" altLang="en-US" dirty="0" smtClean="0"/>
              <a:t>Conditional criteria</a:t>
            </a:r>
          </a:p>
          <a:p>
            <a:pPr lvl="1"/>
            <a:r>
              <a:rPr lang="en-US" altLang="en-US" dirty="0" smtClean="0"/>
              <a:t>Indexes fixed at open time… dynamic</a:t>
            </a:r>
          </a:p>
          <a:p>
            <a:pPr lvl="2"/>
            <a:r>
              <a:rPr lang="en-US" altLang="en-US" dirty="0" smtClean="0"/>
              <a:t>Based on query prepare</a:t>
            </a:r>
          </a:p>
        </p:txBody>
      </p:sp>
    </p:spTree>
    <p:extLst>
      <p:ext uri="{BB962C8B-B14F-4D97-AF65-F5344CB8AC3E}">
        <p14:creationId xmlns:p14="http://schemas.microsoft.com/office/powerpoint/2010/main" val="136806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Query Steps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0813" cy="4113213"/>
          </a:xfrm>
        </p:spPr>
        <p:txBody>
          <a:bodyPr/>
          <a:lstStyle/>
          <a:p>
            <a:r>
              <a:rPr lang="en-US" altLang="en-US" dirty="0" smtClean="0"/>
              <a:t>Define </a:t>
            </a:r>
          </a:p>
          <a:p>
            <a:r>
              <a:rPr lang="en-US" altLang="en-US" dirty="0" smtClean="0"/>
              <a:t>Create</a:t>
            </a:r>
          </a:p>
          <a:p>
            <a:r>
              <a:rPr lang="en-US" altLang="en-US" dirty="0" smtClean="0"/>
              <a:t>Build</a:t>
            </a:r>
          </a:p>
          <a:p>
            <a:r>
              <a:rPr lang="en-US" altLang="en-US" dirty="0" smtClean="0"/>
              <a:t>Prepare</a:t>
            </a:r>
          </a:p>
          <a:p>
            <a:r>
              <a:rPr lang="en-US" altLang="en-US" dirty="0" smtClean="0"/>
              <a:t>Navigate</a:t>
            </a:r>
          </a:p>
          <a:p>
            <a:r>
              <a:rPr lang="en-US" altLang="en-US" dirty="0" smtClean="0"/>
              <a:t>Stuff</a:t>
            </a:r>
          </a:p>
          <a:p>
            <a:r>
              <a:rPr lang="en-US" altLang="en-US" dirty="0" smtClean="0"/>
              <a:t>Close</a:t>
            </a:r>
          </a:p>
          <a:p>
            <a:r>
              <a:rPr lang="en-US" altLang="en-US" dirty="0" smtClean="0"/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30492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define variable qdist as handle no-undo.</a:t>
            </a:r>
          </a:p>
          <a:p>
            <a:pPr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define variable qstring as char no-undo.</a:t>
            </a:r>
          </a:p>
          <a:p>
            <a:r>
              <a:rPr lang="en-US" altLang="en-US" smtClean="0"/>
              <a:t>Handle allows you to grab it later</a:t>
            </a:r>
          </a:p>
          <a:p>
            <a:r>
              <a:rPr lang="en-US" altLang="en-US" smtClean="0"/>
              <a:t>String to build up query</a:t>
            </a:r>
          </a:p>
        </p:txBody>
      </p:sp>
    </p:spTree>
    <p:extLst>
      <p:ext uri="{BB962C8B-B14F-4D97-AF65-F5344CB8AC3E}">
        <p14:creationId xmlns:p14="http://schemas.microsoft.com/office/powerpoint/2010/main" val="7073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create query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qdist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qdist:set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-buffers(buffer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tt_dist:handle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>
              <a:defRPr/>
            </a:pPr>
            <a:r>
              <a:rPr lang="en-US" dirty="0" smtClean="0"/>
              <a:t>Create an instance of the query</a:t>
            </a:r>
          </a:p>
          <a:p>
            <a:pPr>
              <a:defRPr/>
            </a:pPr>
            <a:r>
              <a:rPr lang="en-US" dirty="0" smtClean="0"/>
              <a:t>Link the related tables to the query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0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Build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915400" cy="4113213"/>
          </a:xfrm>
        </p:spPr>
        <p:txBody>
          <a:bodyPr/>
          <a:lstStyle/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qstring = "for each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tt_dist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no-lock ".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dist_sort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= true then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 qstring = qstring + "by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tt_reason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by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tt_dept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".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 qstring = qstring + "by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tt_dept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 by </a:t>
            </a:r>
            <a:r>
              <a:rPr lang="en-US" sz="2300" dirty="0" err="1" smtClean="0">
                <a:latin typeface="Courier New" pitchFamily="49" charset="0"/>
                <a:cs typeface="Courier New" pitchFamily="49" charset="0"/>
              </a:rPr>
              <a:t>tt_reason</a:t>
            </a:r>
            <a:r>
              <a:rPr lang="en-US" sz="2300" dirty="0" smtClean="0">
                <a:latin typeface="Courier New" pitchFamily="49" charset="0"/>
                <a:cs typeface="Courier New" pitchFamily="49" charset="0"/>
              </a:rPr>
              <a:t>".</a:t>
            </a:r>
          </a:p>
          <a:p>
            <a:pPr>
              <a:defRPr/>
            </a:pPr>
            <a:r>
              <a:rPr lang="en-US" dirty="0" smtClean="0"/>
              <a:t>Build up the FOR EACH </a:t>
            </a:r>
          </a:p>
          <a:p>
            <a:pPr>
              <a:defRPr/>
            </a:pPr>
            <a:r>
              <a:rPr lang="en-US" dirty="0" smtClean="0"/>
              <a:t>Contingent on selection criteria </a:t>
            </a:r>
          </a:p>
          <a:p>
            <a:pPr>
              <a:defRPr/>
            </a:pPr>
            <a:r>
              <a:rPr lang="en-US" dirty="0" smtClean="0"/>
              <a:t>Debug Hint: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Prepare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qdist:query-prepare(qstring).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qdist:query-open().</a:t>
            </a:r>
          </a:p>
          <a:p>
            <a:pPr marL="0">
              <a:spcBef>
                <a:spcPts val="0"/>
              </a:spcBef>
              <a:buFont typeface="Times New Roman" pitchFamily="18" charset="0"/>
              <a:buNone/>
              <a:defRPr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qdist:get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-first().</a:t>
            </a:r>
          </a:p>
          <a:p>
            <a:pPr>
              <a:defRPr/>
            </a:pPr>
            <a:r>
              <a:rPr lang="en-US" dirty="0" smtClean="0"/>
              <a:t>Prepare loads the query definition</a:t>
            </a:r>
          </a:p>
          <a:p>
            <a:pPr>
              <a:defRPr/>
            </a:pPr>
            <a:r>
              <a:rPr lang="en-US" dirty="0" smtClean="0"/>
              <a:t>Open initializes it (and fixes indexes)</a:t>
            </a:r>
          </a:p>
          <a:p>
            <a:pPr>
              <a:defRPr/>
            </a:pPr>
            <a:r>
              <a:rPr lang="en-US" dirty="0" smtClean="0"/>
              <a:t>Get-first retrieves the first record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2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Navigate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do while not qdist:query-off-end: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  /* stuff */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  qdist:get-next().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end.</a:t>
            </a:r>
          </a:p>
          <a:p>
            <a:r>
              <a:rPr lang="en-US" altLang="en-US" smtClean="0"/>
              <a:t>Query-off-end – end of query loop</a:t>
            </a:r>
          </a:p>
          <a:p>
            <a:r>
              <a:rPr lang="en-US" altLang="en-US" smtClean="0"/>
              <a:t>Get-next – next record</a:t>
            </a:r>
          </a:p>
        </p:txBody>
      </p:sp>
    </p:spTree>
    <p:extLst>
      <p:ext uri="{BB962C8B-B14F-4D97-AF65-F5344CB8AC3E}">
        <p14:creationId xmlns:p14="http://schemas.microsoft.com/office/powerpoint/2010/main" val="49392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Stuff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dist_sort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= true then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   display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tt_reason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tt_dept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tt_debit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tt_credit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with frame 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d1 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down.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 else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   display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tt_dept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tt_reason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tt_debit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en-US" sz="2400" dirty="0" err="1" smtClean="0">
                <a:latin typeface="Courier New" pitchFamily="49" charset="0"/>
                <a:cs typeface="Courier New" pitchFamily="49" charset="0"/>
              </a:rPr>
              <a:t>tt_credit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 with </a:t>
            </a: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frame </a:t>
            </a: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d2 </a:t>
            </a:r>
            <a:r>
              <a:rPr lang="en-US" altLang="en-US" sz="2400" dirty="0" smtClean="0">
                <a:latin typeface="Courier New" pitchFamily="49" charset="0"/>
                <a:cs typeface="Courier New" pitchFamily="49" charset="0"/>
              </a:rPr>
              <a:t>down.</a:t>
            </a:r>
          </a:p>
          <a:p>
            <a:r>
              <a:rPr lang="en-US" altLang="en-US" dirty="0" smtClean="0"/>
              <a:t>Whatever you need… </a:t>
            </a:r>
            <a:r>
              <a:rPr lang="en-US" altLang="en-US" dirty="0" smtClean="0">
                <a:sym typeface="Wingdings" pitchFamily="2" charset="2"/>
              </a:rPr>
              <a:t>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94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Close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qdist:query-close().</a:t>
            </a:r>
          </a:p>
          <a:p>
            <a:r>
              <a:rPr lang="en-US" altLang="en-US" smtClean="0"/>
              <a:t>Clean up after yourself</a:t>
            </a:r>
          </a:p>
          <a:p>
            <a:r>
              <a:rPr lang="en-US" altLang="en-US" smtClean="0"/>
              <a:t>Query scoping</a:t>
            </a:r>
          </a:p>
        </p:txBody>
      </p:sp>
    </p:spTree>
    <p:extLst>
      <p:ext uri="{BB962C8B-B14F-4D97-AF65-F5344CB8AC3E}">
        <p14:creationId xmlns:p14="http://schemas.microsoft.com/office/powerpoint/2010/main" val="16284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Delete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</a:pPr>
            <a:r>
              <a:rPr lang="en-US" altLang="en-US" sz="2400" smtClean="0">
                <a:latin typeface="Courier New" pitchFamily="49" charset="0"/>
                <a:cs typeface="Courier New" pitchFamily="49" charset="0"/>
              </a:rPr>
              <a:t>delete object qdist.</a:t>
            </a:r>
          </a:p>
          <a:p>
            <a:r>
              <a:rPr lang="en-US" altLang="en-US" smtClean="0"/>
              <a:t>Clean up after yourself</a:t>
            </a:r>
          </a:p>
          <a:p>
            <a:r>
              <a:rPr lang="en-US" altLang="en-US" smtClean="0"/>
              <a:t>Potential memory leak if you don’t</a:t>
            </a:r>
          </a:p>
        </p:txBody>
      </p:sp>
    </p:spTree>
    <p:extLst>
      <p:ext uri="{BB962C8B-B14F-4D97-AF65-F5344CB8AC3E}">
        <p14:creationId xmlns:p14="http://schemas.microsoft.com/office/powerpoint/2010/main" val="203716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3" y="381001"/>
            <a:ext cx="8688388" cy="1141413"/>
          </a:xfrm>
        </p:spPr>
        <p:txBody>
          <a:bodyPr/>
          <a:lstStyle/>
          <a:p>
            <a:r>
              <a:rPr lang="en-US" dirty="0" smtClean="0"/>
              <a:t>Next Generation 1: Query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8001000" cy="4113213"/>
          </a:xfrm>
        </p:spPr>
        <p:txBody>
          <a:bodyPr/>
          <a:lstStyle/>
          <a:p>
            <a:r>
              <a:rPr lang="en-US" dirty="0" smtClean="0"/>
              <a:t>Coding the same thing over and over</a:t>
            </a:r>
          </a:p>
          <a:p>
            <a:r>
              <a:rPr lang="en-US" dirty="0" smtClean="0"/>
              <a:t>Time to make that a generic procedure</a:t>
            </a:r>
          </a:p>
          <a:p>
            <a:r>
              <a:rPr lang="en-US" dirty="0" smtClean="0"/>
              <a:t>Possibly using Tim Kuehn’s Query Manager</a:t>
            </a:r>
          </a:p>
          <a:p>
            <a:pPr lvl="1"/>
            <a:r>
              <a:rPr lang="en-US" dirty="0" smtClean="0"/>
              <a:t>OE Hive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2: Navigation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Up/down arrows to go between records</a:t>
            </a:r>
          </a:p>
          <a:p>
            <a:r>
              <a:rPr lang="en-US" dirty="0" smtClean="0"/>
              <a:t>QAD standard: </a:t>
            </a:r>
          </a:p>
          <a:p>
            <a:pPr lvl="1"/>
            <a:r>
              <a:rPr lang="en-US" dirty="0" smtClean="0"/>
              <a:t>Editing blocks</a:t>
            </a:r>
          </a:p>
          <a:p>
            <a:pPr lvl="1"/>
            <a:r>
              <a:rPr lang="en-US" dirty="0" smtClean="0"/>
              <a:t>{</a:t>
            </a:r>
            <a:r>
              <a:rPr lang="en-US" dirty="0" err="1" smtClean="0"/>
              <a:t>mfnp.i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Yesterday…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prompt-for u1auf_func_id editing: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{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mfnp.i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u1auf_mstr u1auf_func_id 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u1auf_func_id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u1auf_func_id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u1auf_func_id u1auf_func_id} 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recno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&lt;&gt; ? then do: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/* stuff */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end.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end.    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2: Session Triggers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Event-driven code… what a concept!</a:t>
            </a:r>
          </a:p>
          <a:p>
            <a:r>
              <a:rPr lang="en-US" dirty="0" smtClean="0"/>
              <a:t>Replace editing calls with specific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4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 '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down-arrow':u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inpfunc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find first u1auf_mstr where /*criteria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no-lock no-error.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 available u1auf_mstr then 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assign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inpfunc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u1auf_func_id.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run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display_func_info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hide message.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end.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else 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{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20 2} /* end of file 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end.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return no-apply.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5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" y="381001"/>
            <a:ext cx="9145588" cy="1141413"/>
          </a:xfrm>
        </p:spPr>
        <p:txBody>
          <a:bodyPr/>
          <a:lstStyle/>
          <a:p>
            <a:r>
              <a:rPr lang="en-US" dirty="0" smtClean="0"/>
              <a:t>Next Generation 2: Generic Routine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Procedure to support  navigation commands</a:t>
            </a:r>
          </a:p>
          <a:p>
            <a:r>
              <a:rPr lang="en-US" dirty="0" smtClean="0"/>
              <a:t>Make it persistent too…</a:t>
            </a:r>
          </a:p>
          <a:p>
            <a:r>
              <a:rPr lang="en-US" dirty="0" smtClean="0"/>
              <a:t>Possibly Tim Kuehn’s Procedure Manager</a:t>
            </a:r>
          </a:p>
          <a:p>
            <a:pPr lvl="1"/>
            <a:r>
              <a:rPr lang="en-US" dirty="0" smtClean="0"/>
              <a:t>OE Hive</a:t>
            </a:r>
          </a:p>
          <a:p>
            <a:r>
              <a:rPr lang="en-US" dirty="0" smtClean="0"/>
              <a:t>Or EVENT objects…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3" y="381001"/>
            <a:ext cx="8840788" cy="1141413"/>
          </a:xfrm>
        </p:spPr>
        <p:txBody>
          <a:bodyPr/>
          <a:lstStyle/>
          <a:p>
            <a:r>
              <a:rPr lang="en-US" dirty="0" smtClean="0"/>
              <a:t>Learning 3: Support  QAD </a:t>
            </a:r>
            <a:r>
              <a:rPr lang="en-US" dirty="0" err="1" smtClean="0"/>
              <a:t>.Net</a:t>
            </a:r>
            <a:r>
              <a:rPr lang="en-US" dirty="0" smtClean="0"/>
              <a:t>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ChUI</a:t>
            </a:r>
            <a:r>
              <a:rPr lang="en-US" dirty="0" smtClean="0"/>
              <a:t> dinosaurs need to evolve too</a:t>
            </a:r>
          </a:p>
          <a:p>
            <a:r>
              <a:rPr lang="en-US" dirty="0" smtClean="0"/>
              <a:t>Life is easier if you follow standards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4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3: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8458200" cy="1066799"/>
          </a:xfrm>
        </p:spPr>
        <p:txBody>
          <a:bodyPr/>
          <a:lstStyle/>
          <a:p>
            <a:r>
              <a:rPr lang="en-US" dirty="0" smtClean="0">
                <a:latin typeface="+mj-lt"/>
                <a:cs typeface="Courier New" panose="02070309020205020404" pitchFamily="49" charset="0"/>
              </a:rPr>
              <a:t>Quick in-program status messages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status default “Danger, Will Robinson!”.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Easy to deploy, provide quick info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Can’t use with QAD’s </a:t>
            </a:r>
            <a:r>
              <a:rPr lang="en-US" dirty="0" err="1" smtClean="0">
                <a:cs typeface="Courier New" panose="02070309020205020404" pitchFamily="49" charset="0"/>
              </a:rPr>
              <a:t>.Net</a:t>
            </a:r>
            <a:r>
              <a:rPr lang="en-US" dirty="0" smtClean="0">
                <a:cs typeface="Courier New" panose="02070309020205020404" pitchFamily="49" charset="0"/>
              </a:rPr>
              <a:t> UI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4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3: 8585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8305800" cy="4113213"/>
          </a:xfrm>
        </p:spPr>
        <p:txBody>
          <a:bodyPr/>
          <a:lstStyle/>
          <a:p>
            <a:r>
              <a:rPr lang="en-US" dirty="0" smtClean="0"/>
              <a:t>QAD standard message 8585</a:t>
            </a:r>
          </a:p>
          <a:p>
            <a:pPr lvl="1"/>
            <a:r>
              <a:rPr lang="en-US" dirty="0" smtClean="0"/>
              <a:t>Free-form… pass in what you want</a:t>
            </a:r>
          </a:p>
          <a:p>
            <a:r>
              <a:rPr lang="en-US" dirty="0" smtClean="0"/>
              <a:t>The free-form message…</a:t>
            </a:r>
          </a:p>
          <a:p>
            <a:pPr marL="400050" lvl="1" indent="0">
              <a:buNone/>
            </a:pP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errMsg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“Danger, Will Robinson".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0050" lvl="1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{mfmsg03.i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8585 1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errMsg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""""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""""}</a:t>
            </a:r>
          </a:p>
          <a:p>
            <a:r>
              <a:rPr lang="en-US" dirty="0" smtClean="0"/>
              <a:t>Handles status, UI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9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3" y="381001"/>
            <a:ext cx="8840788" cy="1141413"/>
          </a:xfrm>
        </p:spPr>
        <p:txBody>
          <a:bodyPr/>
          <a:lstStyle/>
          <a:p>
            <a:r>
              <a:rPr lang="en-US" dirty="0" smtClean="0"/>
              <a:t>Next Generation 3: Own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8382000" cy="4113213"/>
          </a:xfrm>
        </p:spPr>
        <p:txBody>
          <a:bodyPr/>
          <a:lstStyle/>
          <a:p>
            <a:r>
              <a:rPr lang="en-US" dirty="0" smtClean="0"/>
              <a:t>Create own set of QAD standard messages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9922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 /* 9922: TBD */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Support language translation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Avoid QAD’s message number range</a:t>
            </a: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6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4: Message 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7770813" cy="10667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message “Danger, Will Robinson!”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view-as alert-box.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Quick way to interrupt user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Not supported by QAD’s </a:t>
            </a:r>
            <a:r>
              <a:rPr lang="en-US" dirty="0" err="1" smtClean="0">
                <a:cs typeface="Courier New" panose="02070309020205020404" pitchFamily="49" charset="0"/>
              </a:rPr>
              <a:t>.Net</a:t>
            </a:r>
            <a:r>
              <a:rPr lang="en-US" dirty="0" smtClean="0">
                <a:cs typeface="Courier New" panose="02070309020205020404" pitchFamily="49" charset="0"/>
              </a:rPr>
              <a:t> UI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28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4: Display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v-form1 as char format "x(69)" 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“danger will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robinson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!"  no-undo.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form v-form1  no-label 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v-update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with frame f-form.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 v-form1 with frame f-form.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update v-update with frame f-form.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381001"/>
            <a:ext cx="8535988" cy="1141413"/>
          </a:xfrm>
        </p:spPr>
        <p:txBody>
          <a:bodyPr/>
          <a:lstStyle/>
          <a:p>
            <a:r>
              <a:rPr lang="en-US" dirty="0" smtClean="0"/>
              <a:t>Next Generation 4: Generic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Gotta</a:t>
            </a:r>
            <a:r>
              <a:rPr lang="en-US" dirty="0" smtClean="0"/>
              <a:t> be a better way…</a:t>
            </a:r>
          </a:p>
          <a:p>
            <a:r>
              <a:rPr lang="en-US" dirty="0" smtClean="0"/>
              <a:t>Persistent form handler</a:t>
            </a:r>
          </a:p>
          <a:p>
            <a:r>
              <a:rPr lang="en-US" dirty="0" smtClean="0"/>
              <a:t>Paging </a:t>
            </a:r>
            <a:r>
              <a:rPr lang="en-US" dirty="0" err="1" smtClean="0"/>
              <a:t>Mr</a:t>
            </a:r>
            <a:r>
              <a:rPr lang="en-US" dirty="0" smtClean="0"/>
              <a:t> Kuehn…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4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" y="381001"/>
            <a:ext cx="9145588" cy="1141413"/>
          </a:xfrm>
        </p:spPr>
        <p:txBody>
          <a:bodyPr/>
          <a:lstStyle/>
          <a:p>
            <a:r>
              <a:rPr lang="en-US" dirty="0" smtClean="0"/>
              <a:t>Learning 5: Labels and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7770813" cy="10667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form 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v-func1 colon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15 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v-func2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colon 45 label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“To”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with frame a.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Easy way to manage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Works… until you need another language…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5: Support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form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v-func1 colon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15 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v-func2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colon 45 label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{t001.i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with frame a.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Uses QAD internal labels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Sets groundwork for languages 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Provided you translate the labels…</a:t>
            </a: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35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381001"/>
            <a:ext cx="8535988" cy="1141413"/>
          </a:xfrm>
        </p:spPr>
        <p:txBody>
          <a:bodyPr/>
          <a:lstStyle/>
          <a:p>
            <a:r>
              <a:rPr lang="en-US" dirty="0" smtClean="0"/>
              <a:t>Next Generation 5: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be adding in language support</a:t>
            </a:r>
          </a:p>
          <a:p>
            <a:r>
              <a:rPr lang="en-US" dirty="0" smtClean="0"/>
              <a:t>Handled by QAD behind the scenes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6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6: Preface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Preprocessors manage QAD versions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&amp;global-define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web_check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&amp;global-define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domain_check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Different code compiled/executed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&amp;IF {&amp;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domain_check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TRUE &amp;THEN 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/* stuff */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&amp;ELSE 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/* other stuff */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&amp;ENDIF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0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" y="381001"/>
            <a:ext cx="9145588" cy="1141413"/>
          </a:xfrm>
        </p:spPr>
        <p:txBody>
          <a:bodyPr/>
          <a:lstStyle/>
          <a:p>
            <a:r>
              <a:rPr lang="en-US" dirty="0" smtClean="0"/>
              <a:t>Learning 6: QAD Standard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3733799"/>
          </a:xfrm>
        </p:spPr>
        <p:txBody>
          <a:bodyPr/>
          <a:lstStyle/>
          <a:p>
            <a:r>
              <a:rPr lang="en-US" dirty="0" smtClean="0">
                <a:cs typeface="Courier New" panose="02070309020205020404" pitchFamily="49" charset="0"/>
              </a:rPr>
              <a:t>Standard Edition include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1 1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mfdeclre.i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Enterprise Edition include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{us/mf/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1 1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{us/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bbi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mfdeclre.i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All code is now in 2-character subdirectories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Affects includes, subroutine calls… everything</a:t>
            </a: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54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6: Preprocessor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&amp;global-define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ee_check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if {&amp;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ee_check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 = true &amp;then do: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&amp;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global-define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usbbi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"us/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bbi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/"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&amp;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global-define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usmf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"us/mf/"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end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&amp;else do: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&amp;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global-define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usbbi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&amp;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global-define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usmf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end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6: Preprocessor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urier New" panose="02070309020205020404" pitchFamily="49" charset="0"/>
              </a:rPr>
              <a:t>Standard </a:t>
            </a:r>
            <a:r>
              <a:rPr lang="en-US" dirty="0">
                <a:cs typeface="Courier New" panose="02070309020205020404" pitchFamily="49" charset="0"/>
              </a:rPr>
              <a:t>Edition include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{{&amp;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usmf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1 1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{{&amp;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usbbi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mfdeclre.i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Enterprise </a:t>
            </a:r>
            <a:r>
              <a:rPr lang="en-US" dirty="0">
                <a:cs typeface="Courier New" panose="02070309020205020404" pitchFamily="49" charset="0"/>
              </a:rPr>
              <a:t>Edition include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usmf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mfmsg.i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 1}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{&amp;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usbbi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mfdeclre.i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007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381001"/>
            <a:ext cx="8535988" cy="1141413"/>
          </a:xfrm>
        </p:spPr>
        <p:txBody>
          <a:bodyPr/>
          <a:lstStyle/>
          <a:p>
            <a:r>
              <a:rPr lang="en-US" dirty="0" smtClean="0"/>
              <a:t>Next Generation 6: Preprocessors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know yet…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" y="381001"/>
            <a:ext cx="9145588" cy="1141413"/>
          </a:xfrm>
        </p:spPr>
        <p:txBody>
          <a:bodyPr/>
          <a:lstStyle/>
          <a:p>
            <a:r>
              <a:rPr lang="en-US" dirty="0" smtClean="0"/>
              <a:t>Learning 7: Database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3733799"/>
          </a:xfrm>
        </p:spPr>
        <p:txBody>
          <a:bodyPr/>
          <a:lstStyle/>
          <a:p>
            <a:r>
              <a:rPr lang="en-US" dirty="0" smtClean="0">
                <a:cs typeface="Courier New" panose="02070309020205020404" pitchFamily="49" charset="0"/>
              </a:rPr>
              <a:t>1999… multi-volume DBs were optional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"Schema Area":6,32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381001"/>
            <a:ext cx="8383588" cy="1141413"/>
          </a:xfrm>
        </p:spPr>
        <p:txBody>
          <a:bodyPr/>
          <a:lstStyle/>
          <a:p>
            <a:r>
              <a:rPr lang="en-US" dirty="0" smtClean="0"/>
              <a:t>Evolution 7: Type II Storage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 .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"Schema Area":6,64;1 .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"Static Index Area":7,256;1 . f 256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 "Static Index Area":7,256;1 .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"Static Data Area":8,256;1 . f 512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 "Static Data Area":8,256;1 .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"Log Index Area":9,256;1 . f 256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 "Log Index Area":9,256;1 .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"Log Data Area":10,128;1 . f 2048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 "Log Data Area":10,128;1 .</a:t>
            </a:r>
          </a:p>
        </p:txBody>
      </p:sp>
    </p:spTree>
    <p:extLst>
      <p:ext uri="{BB962C8B-B14F-4D97-AF65-F5344CB8AC3E}">
        <p14:creationId xmlns:p14="http://schemas.microsoft.com/office/powerpoint/2010/main" val="72161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381001"/>
            <a:ext cx="8535988" cy="1141413"/>
          </a:xfrm>
        </p:spPr>
        <p:txBody>
          <a:bodyPr/>
          <a:lstStyle/>
          <a:p>
            <a:r>
              <a:rPr lang="en-US" dirty="0" smtClean="0"/>
              <a:t>Next Generation 7: Storage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Really</a:t>
            </a:r>
            <a:r>
              <a:rPr lang="en-US" dirty="0" smtClean="0"/>
              <a:t> use Type II SA</a:t>
            </a:r>
          </a:p>
          <a:p>
            <a:r>
              <a:rPr lang="en-US" dirty="0" smtClean="0"/>
              <a:t>Horizontal partitions?</a:t>
            </a:r>
          </a:p>
          <a:p>
            <a:r>
              <a:rPr lang="en-US" dirty="0" smtClean="0"/>
              <a:t>Further breakdown?</a:t>
            </a:r>
          </a:p>
          <a:p>
            <a:r>
              <a:rPr lang="en-US" dirty="0" smtClean="0"/>
              <a:t>We’ll see…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1"/>
            <a:ext cx="8153400" cy="1141413"/>
          </a:xfrm>
        </p:spPr>
        <p:txBody>
          <a:bodyPr/>
          <a:lstStyle/>
          <a:p>
            <a:r>
              <a:rPr lang="en-US" dirty="0" smtClean="0"/>
              <a:t>Questions Before Final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7770813" cy="3124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800" dirty="0" smtClean="0"/>
              <a:t>?</a:t>
            </a:r>
            <a:endParaRPr lang="en-US" sz="20800" dirty="0"/>
          </a:p>
        </p:txBody>
      </p:sp>
    </p:spTree>
    <p:extLst>
      <p:ext uri="{BB962C8B-B14F-4D97-AF65-F5344CB8AC3E}">
        <p14:creationId xmlns:p14="http://schemas.microsoft.com/office/powerpoint/2010/main" val="30814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Agenda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Setting the Stage</a:t>
            </a:r>
          </a:p>
          <a:p>
            <a:pPr>
              <a:lnSpc>
                <a:spcPct val="9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Background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000"/>
                </a:solidFill>
              </a:rPr>
              <a:t>Learnings</a:t>
            </a:r>
            <a:endParaRPr lang="en-GB" dirty="0">
              <a:solidFill>
                <a:srgbClr val="FFC000"/>
              </a:solidFill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>
                <a:solidFill>
                  <a:srgbClr val="FFFF00"/>
                </a:solidFill>
              </a:rPr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195627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for new QAD </a:t>
            </a:r>
            <a:r>
              <a:rPr lang="en-US" dirty="0" smtClean="0"/>
              <a:t>UI?</a:t>
            </a:r>
            <a:endParaRPr lang="en-US" dirty="0"/>
          </a:p>
          <a:p>
            <a:r>
              <a:rPr lang="en-US" dirty="0"/>
              <a:t>Support for new QAD </a:t>
            </a:r>
            <a:r>
              <a:rPr lang="en-US" dirty="0" smtClean="0"/>
              <a:t>version?</a:t>
            </a:r>
            <a:endParaRPr lang="en-US" dirty="0"/>
          </a:p>
          <a:p>
            <a:r>
              <a:rPr lang="en-US" dirty="0" smtClean="0"/>
              <a:t>Update </a:t>
            </a:r>
            <a:r>
              <a:rPr lang="en-US" dirty="0"/>
              <a:t>some of that old-style thinking and coding?</a:t>
            </a:r>
          </a:p>
          <a:p>
            <a:r>
              <a:rPr lang="en-US" dirty="0" smtClean="0"/>
              <a:t>One set </a:t>
            </a:r>
            <a:r>
              <a:rPr lang="en-US" dirty="0"/>
              <a:t>of code to rule them </a:t>
            </a:r>
            <a:r>
              <a:rPr lang="en-US" dirty="0" smtClean="0"/>
              <a:t>all?</a:t>
            </a:r>
          </a:p>
          <a:p>
            <a:endParaRPr lang="en-US" dirty="0"/>
          </a:p>
          <a:p>
            <a:r>
              <a:rPr lang="en-US" dirty="0" smtClean="0"/>
              <a:t>Mission accomplished?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15547" y="3244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2440" y="1447800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FF00"/>
                </a:solidFill>
                <a:latin typeface="Wingdings 2" panose="05020102010507070707" pitchFamily="18" charset="2"/>
              </a:rPr>
              <a:t>P</a:t>
            </a:r>
            <a:endParaRPr lang="en-US" sz="3600" b="1" dirty="0">
              <a:solidFill>
                <a:srgbClr val="FFFF00"/>
              </a:solidFill>
              <a:latin typeface="Wingdings 2" panose="05020102010507070707" pitchFamily="18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40" y="1982450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FF00"/>
                </a:solidFill>
                <a:latin typeface="Wingdings 2" panose="05020102010507070707" pitchFamily="18" charset="2"/>
              </a:rPr>
              <a:t>P</a:t>
            </a:r>
            <a:endParaRPr lang="en-US" sz="3600" b="1" dirty="0">
              <a:solidFill>
                <a:srgbClr val="FFFF00"/>
              </a:solidFill>
              <a:latin typeface="Wingdings 2" panose="05020102010507070707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" y="2705725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FF00"/>
                </a:solidFill>
                <a:latin typeface="Wingdings 2" panose="05020102010507070707" pitchFamily="18" charset="2"/>
              </a:rPr>
              <a:t>P</a:t>
            </a:r>
            <a:endParaRPr lang="en-US" sz="3600" b="1" dirty="0">
              <a:solidFill>
                <a:srgbClr val="FFFF00"/>
              </a:solidFill>
              <a:latin typeface="Wingdings 2" panose="05020102010507070707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" y="3886200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FF00"/>
                </a:solidFill>
                <a:latin typeface="Wingdings 2" panose="05020102010507070707" pitchFamily="18" charset="2"/>
              </a:rPr>
              <a:t>P</a:t>
            </a:r>
            <a:endParaRPr lang="en-US" sz="3600" b="1" dirty="0">
              <a:solidFill>
                <a:srgbClr val="FFFF00"/>
              </a:solidFill>
              <a:latin typeface="Wingdings 2" panose="05020102010507070707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5029200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Wingdings 2" panose="05020102010507070707" pitchFamily="18" charset="2"/>
              </a:rPr>
              <a:t>Q</a:t>
            </a:r>
            <a:endParaRPr lang="en-US" sz="3600" b="1" dirty="0">
              <a:solidFill>
                <a:srgbClr val="FF0000"/>
              </a:solidFill>
              <a:latin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4070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Learnings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interaction</a:t>
            </a:r>
          </a:p>
          <a:p>
            <a:r>
              <a:rPr lang="en-US" dirty="0" smtClean="0"/>
              <a:t>Mobile interface</a:t>
            </a:r>
          </a:p>
          <a:p>
            <a:r>
              <a:rPr lang="en-US" dirty="0" smtClean="0"/>
              <a:t>Improve browses</a:t>
            </a:r>
          </a:p>
          <a:p>
            <a:r>
              <a:rPr lang="en-US" dirty="0" smtClean="0"/>
              <a:t>Add truer </a:t>
            </a:r>
            <a:r>
              <a:rPr lang="en-US" dirty="0" err="1" smtClean="0"/>
              <a:t>.Net</a:t>
            </a:r>
            <a:r>
              <a:rPr lang="en-US" dirty="0" smtClean="0"/>
              <a:t> functionality</a:t>
            </a:r>
          </a:p>
          <a:p>
            <a:r>
              <a:rPr lang="en-US" dirty="0" smtClean="0"/>
              <a:t>Whatever Progress comes up with next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30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Generation: My Drum Set</a:t>
            </a:r>
            <a:endParaRPr lang="en-US" dirty="0"/>
          </a:p>
        </p:txBody>
      </p:sp>
      <p:pic>
        <p:nvPicPr>
          <p:cNvPr id="3074" name="Picture 2" descr="http://i1.ytimg.com/vi/dT6zC4QaMXg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324600" cy="474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1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For Further Information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2057401"/>
            <a:ext cx="8231187" cy="4113213"/>
          </a:xfrm>
        </p:spPr>
        <p:txBody>
          <a:bodyPr/>
          <a:lstStyle/>
          <a:p>
            <a:pPr marL="338138" indent="-338138" algn="ctr">
              <a:lnSpc>
                <a:spcPct val="95000"/>
              </a:lnSpc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b="1" i="1" dirty="0" smtClean="0"/>
              <a:t>For a copy of this presentation, leave me your business card with “Century” on it</a:t>
            </a:r>
          </a:p>
          <a:p>
            <a:pPr marL="338138" indent="-338138" algn="ctr">
              <a:lnSpc>
                <a:spcPct val="95000"/>
              </a:lnSpc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b="1" dirty="0" smtClean="0"/>
          </a:p>
          <a:p>
            <a:pPr marL="338138" indent="-338138" algn="ctr">
              <a:lnSpc>
                <a:spcPct val="95000"/>
              </a:lnSpc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4000" b="1" dirty="0" smtClean="0"/>
              <a:t>Scott M Dulecki</a:t>
            </a:r>
          </a:p>
          <a:p>
            <a:pPr marL="338138" indent="-338138" algn="ctr">
              <a:lnSpc>
                <a:spcPct val="95000"/>
              </a:lnSpc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b="1" dirty="0" err="1" smtClean="0"/>
              <a:t>BravePoint</a:t>
            </a:r>
            <a:endParaRPr lang="en-GB" b="1" dirty="0" smtClean="0"/>
          </a:p>
          <a:p>
            <a:pPr marL="338138" indent="-338138" algn="ctr"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b="1" dirty="0" smtClean="0"/>
              <a:t>616/481-4313</a:t>
            </a:r>
          </a:p>
          <a:p>
            <a:pPr marL="338138" indent="-338138" algn="ctr"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b="1" dirty="0" smtClean="0">
                <a:solidFill>
                  <a:schemeClr val="bg1"/>
                </a:solidFill>
              </a:rPr>
              <a:t>sdulecki@bravepoint.com</a:t>
            </a:r>
          </a:p>
        </p:txBody>
      </p:sp>
    </p:spTree>
    <p:extLst>
      <p:ext uri="{BB962C8B-B14F-4D97-AF65-F5344CB8AC3E}">
        <p14:creationId xmlns:p14="http://schemas.microsoft.com/office/powerpoint/2010/main" val="36699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27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eball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FFFFC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FFFFC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fireball</Template>
  <TotalTime>9252</TotalTime>
  <Words>1630</Words>
  <Application>Microsoft Office PowerPoint</Application>
  <PresentationFormat>On-screen Show (4:3)</PresentationFormat>
  <Paragraphs>349</Paragraphs>
  <Slides>55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fireball</vt:lpstr>
      <vt:lpstr>Welcome to the 21st Century Bringing Proven Applications Up To Date</vt:lpstr>
      <vt:lpstr>Agenda</vt:lpstr>
      <vt:lpstr>Setting The Stage: Me</vt:lpstr>
      <vt:lpstr>Setting The Stage: You</vt:lpstr>
      <vt:lpstr>Agenda</vt:lpstr>
      <vt:lpstr>The Guinea Pig: The ADU</vt:lpstr>
      <vt:lpstr>The Challenge</vt:lpstr>
      <vt:lpstr>A Word About My Learning…</vt:lpstr>
      <vt:lpstr>Evolution…</vt:lpstr>
      <vt:lpstr>… And This Presentation</vt:lpstr>
      <vt:lpstr>Agenda</vt:lpstr>
      <vt:lpstr>Learning 1: For Each</vt:lpstr>
      <vt:lpstr>Look Familiar?</vt:lpstr>
      <vt:lpstr>Seek the Truth</vt:lpstr>
      <vt:lpstr>Evolution 1: Query</vt:lpstr>
      <vt:lpstr>Query Steps</vt:lpstr>
      <vt:lpstr>Define</vt:lpstr>
      <vt:lpstr>Create</vt:lpstr>
      <vt:lpstr>Build</vt:lpstr>
      <vt:lpstr>Prepare</vt:lpstr>
      <vt:lpstr>Navigate</vt:lpstr>
      <vt:lpstr>Stuff</vt:lpstr>
      <vt:lpstr>Close</vt:lpstr>
      <vt:lpstr>Delete</vt:lpstr>
      <vt:lpstr>Next Generation 1: Query Handler</vt:lpstr>
      <vt:lpstr>Learning 2: Navigation</vt:lpstr>
      <vt:lpstr>Yesterday…</vt:lpstr>
      <vt:lpstr>Evolution 2: Session Triggers</vt:lpstr>
      <vt:lpstr>In Action</vt:lpstr>
      <vt:lpstr>Next Generation 2: Generic Routine</vt:lpstr>
      <vt:lpstr>Learning 3: Support  QAD .Net UI</vt:lpstr>
      <vt:lpstr>Learning 3: Status</vt:lpstr>
      <vt:lpstr>Evolution 3: 8585</vt:lpstr>
      <vt:lpstr>Next Generation 3: Own Messages</vt:lpstr>
      <vt:lpstr>Learning 4: Message Boxes</vt:lpstr>
      <vt:lpstr>Evolution 4: Display Variables</vt:lpstr>
      <vt:lpstr>Next Generation 4: Generic Forms</vt:lpstr>
      <vt:lpstr>Learning 5: Labels and Languages</vt:lpstr>
      <vt:lpstr>Evolution 5: Support labels</vt:lpstr>
      <vt:lpstr>Next Generation 5: Languages</vt:lpstr>
      <vt:lpstr>Learning 6: Preface</vt:lpstr>
      <vt:lpstr>Learning 6: QAD Standard Changes</vt:lpstr>
      <vt:lpstr>Evolution 6: Preprocessor Setup</vt:lpstr>
      <vt:lpstr>Evolution 6: Preprocessor Use</vt:lpstr>
      <vt:lpstr>Next Generation 6: Preprocessors</vt:lpstr>
      <vt:lpstr>Learning 7: Database Layout</vt:lpstr>
      <vt:lpstr>Evolution 7: Type II Storage Areas</vt:lpstr>
      <vt:lpstr>Next Generation 7: Storage Areas</vt:lpstr>
      <vt:lpstr>Questions Before Final Thoughts?</vt:lpstr>
      <vt:lpstr>Agenda</vt:lpstr>
      <vt:lpstr>Mission Status</vt:lpstr>
      <vt:lpstr>Future Learnings</vt:lpstr>
      <vt:lpstr>Next Generation: My Drum Set</vt:lpstr>
      <vt:lpstr>For Further Information</vt:lpstr>
      <vt:lpstr>PowerPoint Presentation</vt:lpstr>
    </vt:vector>
  </TitlesOfParts>
  <Company>Pridgeon and Clay,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Tricks For Old Dogs: Fetch My Data!</dc:title>
  <dc:creator>Dulecki, Scott</dc:creator>
  <cp:lastModifiedBy>Scott M Dulecki</cp:lastModifiedBy>
  <cp:revision>166</cp:revision>
  <cp:lastPrinted>2014-06-06T15:55:54Z</cp:lastPrinted>
  <dcterms:created xsi:type="dcterms:W3CDTF">2012-05-06T22:19:05Z</dcterms:created>
  <dcterms:modified xsi:type="dcterms:W3CDTF">2014-06-10T15:59:21Z</dcterms:modified>
</cp:coreProperties>
</file>