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9"/>
  </p:notesMasterIdLst>
  <p:sldIdLst>
    <p:sldId id="256" r:id="rId2"/>
    <p:sldId id="258" r:id="rId3"/>
    <p:sldId id="294" r:id="rId4"/>
    <p:sldId id="259" r:id="rId5"/>
    <p:sldId id="283" r:id="rId6"/>
    <p:sldId id="260" r:id="rId7"/>
    <p:sldId id="270" r:id="rId8"/>
    <p:sldId id="271" r:id="rId9"/>
    <p:sldId id="261" r:id="rId10"/>
    <p:sldId id="272" r:id="rId11"/>
    <p:sldId id="273" r:id="rId12"/>
    <p:sldId id="274" r:id="rId13"/>
    <p:sldId id="262" r:id="rId14"/>
    <p:sldId id="263" r:id="rId15"/>
    <p:sldId id="269" r:id="rId16"/>
    <p:sldId id="265" r:id="rId17"/>
    <p:sldId id="264" r:id="rId18"/>
    <p:sldId id="275" r:id="rId19"/>
    <p:sldId id="276" r:id="rId20"/>
    <p:sldId id="277" r:id="rId21"/>
    <p:sldId id="278" r:id="rId22"/>
    <p:sldId id="279" r:id="rId23"/>
    <p:sldId id="280" r:id="rId24"/>
    <p:sldId id="281" r:id="rId25"/>
    <p:sldId id="282" r:id="rId26"/>
    <p:sldId id="296" r:id="rId27"/>
    <p:sldId id="284" r:id="rId28"/>
    <p:sldId id="285" r:id="rId29"/>
    <p:sldId id="291" r:id="rId30"/>
    <p:sldId id="286" r:id="rId31"/>
    <p:sldId id="287" r:id="rId32"/>
    <p:sldId id="295" r:id="rId33"/>
    <p:sldId id="290" r:id="rId34"/>
    <p:sldId id="288" r:id="rId35"/>
    <p:sldId id="289" r:id="rId36"/>
    <p:sldId id="292" r:id="rId37"/>
    <p:sldId id="293"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306" autoAdjust="0"/>
    <p:restoredTop sz="94660"/>
  </p:normalViewPr>
  <p:slideViewPr>
    <p:cSldViewPr snapToGrid="0" snapToObjects="1">
      <p:cViewPr varScale="1">
        <p:scale>
          <a:sx n="94" d="100"/>
          <a:sy n="94" d="100"/>
        </p:scale>
        <p:origin x="-41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F337F1-1BBD-C84B-B946-6D2F611CE415}" type="datetimeFigureOut">
              <a:rPr lang="en-US" smtClean="0"/>
              <a:t>6/10/14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297CFA-2AB6-FD49-832A-A5141C6B87B2}" type="slidenum">
              <a:rPr lang="en-US" smtClean="0"/>
              <a:t>‹#›</a:t>
            </a:fld>
            <a:endParaRPr lang="en-US"/>
          </a:p>
        </p:txBody>
      </p:sp>
    </p:spTree>
    <p:extLst>
      <p:ext uri="{BB962C8B-B14F-4D97-AF65-F5344CB8AC3E}">
        <p14:creationId xmlns:p14="http://schemas.microsoft.com/office/powerpoint/2010/main" val="14557421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B933D7D-4429-9A43-9C60-85FDE7BF67B5}" type="slidenum">
              <a:rPr lang="en-US" sz="1200"/>
              <a:pPr/>
              <a:t>7</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8482"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latin typeface="Times New Roman" charset="0"/>
                <a:cs typeface="Times New Roman" charset="0"/>
                <a:sym typeface="Times New Roman" charset="0"/>
              </a:rPr>
              <a:t>Notes: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1E16CAE-EED4-3B47-917F-EF3A24529267}" type="slidenum">
              <a:rPr lang="en-US" sz="1200"/>
              <a:pPr/>
              <a:t>10</a:t>
            </a:fld>
            <a:endParaRPr 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sz="1200" kern="1200" dirty="0" smtClean="0">
                <a:solidFill>
                  <a:schemeClr val="tx1"/>
                </a:solidFill>
                <a:latin typeface="+mn-lt"/>
                <a:ea typeface="+mn-ea"/>
                <a:cs typeface="+mn-cs"/>
              </a:rPr>
              <a:t>Records/Block		Blocks/Cluster		Min records</a:t>
            </a: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32			 |	8			|	256</a:t>
            </a:r>
          </a:p>
          <a:p>
            <a:r>
              <a:rPr lang="en-US" sz="1200" kern="1200" dirty="0" smtClean="0">
                <a:solidFill>
                  <a:schemeClr val="tx1"/>
                </a:solidFill>
                <a:latin typeface="+mn-lt"/>
                <a:ea typeface="+mn-ea"/>
                <a:cs typeface="+mn-cs"/>
              </a:rPr>
              <a:t>32			 |	64			|	2048</a:t>
            </a:r>
          </a:p>
          <a:p>
            <a:r>
              <a:rPr lang="en-US" sz="1200" kern="1200" dirty="0" smtClean="0">
                <a:solidFill>
                  <a:schemeClr val="tx1"/>
                </a:solidFill>
                <a:latin typeface="+mn-lt"/>
                <a:ea typeface="+mn-ea"/>
                <a:cs typeface="+mn-cs"/>
              </a:rPr>
              <a:t>32			 |	512			|	16384</a:t>
            </a: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64			 |	8			|	512</a:t>
            </a:r>
          </a:p>
          <a:p>
            <a:r>
              <a:rPr lang="en-US" sz="1200" kern="1200" dirty="0" smtClean="0">
                <a:solidFill>
                  <a:schemeClr val="tx1"/>
                </a:solidFill>
                <a:latin typeface="+mn-lt"/>
                <a:ea typeface="+mn-ea"/>
                <a:cs typeface="+mn-cs"/>
              </a:rPr>
              <a:t>64			 |	64			|	4096</a:t>
            </a:r>
          </a:p>
          <a:p>
            <a:r>
              <a:rPr lang="en-US" sz="1200" kern="1200" dirty="0" smtClean="0">
                <a:solidFill>
                  <a:schemeClr val="tx1"/>
                </a:solidFill>
                <a:latin typeface="+mn-lt"/>
                <a:ea typeface="+mn-ea"/>
                <a:cs typeface="+mn-cs"/>
              </a:rPr>
              <a:t>64			 |	512			|	32768</a:t>
            </a: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128			 |	8			|	1024</a:t>
            </a:r>
          </a:p>
          <a:p>
            <a:r>
              <a:rPr lang="en-US" sz="1200" kern="1200" dirty="0" smtClean="0">
                <a:solidFill>
                  <a:schemeClr val="tx1"/>
                </a:solidFill>
                <a:latin typeface="+mn-lt"/>
                <a:ea typeface="+mn-ea"/>
                <a:cs typeface="+mn-cs"/>
              </a:rPr>
              <a:t>128			 |	64			|	8192</a:t>
            </a:r>
          </a:p>
          <a:p>
            <a:r>
              <a:rPr lang="en-US" sz="1200" kern="1200" dirty="0" smtClean="0">
                <a:solidFill>
                  <a:schemeClr val="tx1"/>
                </a:solidFill>
                <a:latin typeface="+mn-lt"/>
                <a:ea typeface="+mn-ea"/>
                <a:cs typeface="+mn-cs"/>
              </a:rPr>
              <a:t>128			 |	512			|	65536</a:t>
            </a: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256			 |	8			|	2048</a:t>
            </a:r>
          </a:p>
          <a:p>
            <a:r>
              <a:rPr lang="en-US" sz="1200" kern="1200" dirty="0" smtClean="0">
                <a:solidFill>
                  <a:schemeClr val="tx1"/>
                </a:solidFill>
                <a:latin typeface="+mn-lt"/>
                <a:ea typeface="+mn-ea"/>
                <a:cs typeface="+mn-cs"/>
              </a:rPr>
              <a:t>256			 |	64			|	16384</a:t>
            </a:r>
          </a:p>
          <a:p>
            <a:r>
              <a:rPr lang="en-US" sz="1200" kern="1200" dirty="0" smtClean="0">
                <a:solidFill>
                  <a:schemeClr val="tx1"/>
                </a:solidFill>
                <a:latin typeface="+mn-lt"/>
                <a:ea typeface="+mn-ea"/>
                <a:cs typeface="+mn-cs"/>
              </a:rPr>
              <a:t>256			 |	512			|	131072</a:t>
            </a:r>
            <a:endParaRPr lang="en-US" dirty="0">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6434"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latin typeface="Times New Roman" charset="0"/>
                <a:cs typeface="Times New Roman" charset="0"/>
                <a:sym typeface="Times New Roman" charset="0"/>
              </a:rPr>
              <a:t>Notes:</a:t>
            </a:r>
          </a:p>
          <a:p>
            <a:pPr marL="44450">
              <a:spcBef>
                <a:spcPts val="450"/>
              </a:spcBef>
            </a:pPr>
            <a:r>
              <a:rPr lang="en-US">
                <a:solidFill>
                  <a:srgbClr val="000000"/>
                </a:solidFill>
                <a:latin typeface="Times New Roman" charset="0"/>
                <a:cs typeface="Times New Roman" charset="0"/>
                <a:sym typeface="Times New Roman" charset="0"/>
              </a:rPr>
              <a:t>Each cluster will only contain one type of object (table, index)</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BB29181-E73B-4540-8C98-A4385E193B78}" type="slidenum">
              <a:rPr lang="en-US" sz="1200"/>
              <a:pPr/>
              <a:t>12</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3058"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latin typeface="Times New Roman" charset="0"/>
                <a:cs typeface="Times New Roman" charset="0"/>
                <a:sym typeface="Times New Roman" charset="0"/>
              </a:rPr>
              <a:t>Notes:</a:t>
            </a:r>
          </a:p>
          <a:p>
            <a:pPr marL="44450">
              <a:spcBef>
                <a:spcPts val="450"/>
              </a:spcBef>
            </a:pPr>
            <a:r>
              <a:rPr lang="en-US">
                <a:solidFill>
                  <a:srgbClr val="000000"/>
                </a:solidFill>
                <a:latin typeface="Times New Roman" charset="0"/>
                <a:cs typeface="Times New Roman" charset="0"/>
                <a:sym typeface="Times New Roman" charset="0"/>
              </a:rPr>
              <a:t>If you choose the next higher binary number for records per block you ensure that your blocks will be full.  Choosing the next lower number would use all of the </a:t>
            </a:r>
            <a:r>
              <a:rPr lang="ja-JP" altLang="en-US">
                <a:solidFill>
                  <a:srgbClr val="000000"/>
                </a:solidFill>
                <a:latin typeface="Arial"/>
                <a:cs typeface="Times New Roman" charset="0"/>
                <a:sym typeface="Times New Roman" charset="0"/>
              </a:rPr>
              <a:t>“</a:t>
            </a:r>
            <a:r>
              <a:rPr lang="en-US">
                <a:solidFill>
                  <a:srgbClr val="000000"/>
                </a:solidFill>
                <a:latin typeface="Times New Roman" charset="0"/>
                <a:cs typeface="Times New Roman" charset="0"/>
                <a:sym typeface="Times New Roman" charset="0"/>
              </a:rPr>
              <a:t>slots</a:t>
            </a:r>
            <a:r>
              <a:rPr lang="ja-JP" altLang="en-US">
                <a:solidFill>
                  <a:srgbClr val="000000"/>
                </a:solidFill>
                <a:latin typeface="Arial"/>
                <a:cs typeface="Times New Roman" charset="0"/>
                <a:sym typeface="Times New Roman" charset="0"/>
              </a:rPr>
              <a:t>”</a:t>
            </a:r>
            <a:r>
              <a:rPr lang="en-US">
                <a:solidFill>
                  <a:srgbClr val="000000"/>
                </a:solidFill>
                <a:latin typeface="Times New Roman" charset="0"/>
                <a:cs typeface="Times New Roman" charset="0"/>
                <a:sym typeface="Times New Roman" charset="0"/>
              </a:rPr>
              <a:t> before filling the block.  This would waste space (empty portion of block could not be used) and reduce performance (a request would get only 64 records when it could get 74 in the case above)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6D37EC3F-AA51-4C52-9C7A-85D360332CD0}" type="slidenum">
              <a:rPr lang="en-US" smtClean="0"/>
              <a:pPr>
                <a:defRPr/>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3013" name="Picture 25" descr="7-00029_BAK_v03T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6007100"/>
            <a:ext cx="9159875"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7" descr="wss2400.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24800" y="304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685800" y="2227263"/>
            <a:ext cx="7772400" cy="342900"/>
          </a:xfrm>
        </p:spPr>
        <p:txBody>
          <a:bodyPr/>
          <a:lstStyle>
            <a:lvl1pPr>
              <a:defRPr>
                <a:ln>
                  <a:noFill/>
                </a:ln>
              </a:defRPr>
            </a:lvl1pPr>
          </a:lstStyle>
          <a:p>
            <a:pPr lvl="0"/>
            <a:r>
              <a:rPr lang="en-US" noProof="0" smtClean="0"/>
              <a:t>Click to edit Master title style</a:t>
            </a:r>
            <a:endParaRPr lang="en-US" noProof="0" dirty="0" smtClean="0"/>
          </a:p>
        </p:txBody>
      </p:sp>
      <p:sp>
        <p:nvSpPr>
          <p:cNvPr id="43015" name="Text Placeholder 2"/>
          <p:cNvSpPr>
            <a:spLocks noGrp="1"/>
          </p:cNvSpPr>
          <p:nvPr>
            <p:ph type="subTitle" idx="1"/>
          </p:nvPr>
        </p:nvSpPr>
        <p:spPr>
          <a:xfrm>
            <a:off x="685800" y="5067300"/>
            <a:ext cx="6400800" cy="274638"/>
          </a:xfrm>
        </p:spPr>
        <p:txBody>
          <a:bodyPr/>
          <a:lstStyle>
            <a:lvl1pPr marL="0" indent="0">
              <a:buFont typeface="Wingdings" charset="0"/>
              <a:buNone/>
              <a:defRPr sz="2000" b="1"/>
            </a:lvl1pPr>
          </a:lstStyle>
          <a:p>
            <a:pPr lvl="0"/>
            <a:r>
              <a:rPr lang="en-US" noProof="0" smtClean="0"/>
              <a:t>Click to edit Master subtitle style</a:t>
            </a:r>
            <a:endParaRPr lang="en-US" noProof="0"/>
          </a:p>
        </p:txBody>
      </p:sp>
    </p:spTree>
  </p:cSld>
  <p:clrMapOvr>
    <a:masterClrMapping/>
  </p:clrMapOvr>
  <p:transition xmlns:p14="http://schemas.microsoft.com/office/powerpoint/2010/mai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531482030"/>
      </p:ext>
    </p:extLst>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218138"/>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22217634"/>
      </p:ext>
    </p:extLst>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18859129"/>
      </p:ext>
    </p:extLst>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6764245"/>
      </p:ext>
    </p:extLst>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2496869"/>
      </p:ext>
    </p:extLst>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61283552"/>
      </p:ext>
    </p:extLst>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4135471"/>
      </p:ext>
    </p:extLst>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75126"/>
      </p:ext>
    </p:extLst>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89900237"/>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jpeg"/><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bwMode="auto">
          <a:xfrm>
            <a:off x="0" y="0"/>
            <a:ext cx="9144000" cy="6019800"/>
          </a:xfrm>
          <a:prstGeom prst="rect">
            <a:avLst/>
          </a:prstGeom>
          <a:solidFill>
            <a:schemeClr val="bg1"/>
          </a:solidFill>
          <a:ln>
            <a:noFill/>
            <a:headEnd type="none" w="med" len="med"/>
            <a:tailEnd type="none" w="med" len="me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chemeClr val="tx1"/>
              </a:solidFill>
              <a:latin typeface="Segoe" pitchFamily="34" charset="0"/>
            </a:endParaRPr>
          </a:p>
        </p:txBody>
      </p:sp>
      <p:pic>
        <p:nvPicPr>
          <p:cNvPr id="1029" name="Picture 25" descr="7-00029_BAK_v03TOP"/>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875" y="6007100"/>
            <a:ext cx="9159875"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381000" y="230188"/>
            <a:ext cx="8382000" cy="342900"/>
          </a:xfrm>
          <a:prstGeom prst="rect">
            <a:avLst/>
          </a:prstGeom>
        </p:spPr>
        <p:txBody>
          <a:bodyPr vert="horz" wrap="square" lIns="0" tIns="0" rIns="0" bIns="0" numCol="1" anchor="t" anchorCtr="0" compatLnSpc="1">
            <a:prstTxWarp prst="textNoShape">
              <a:avLst/>
            </a:prstTxWarp>
            <a:spAutoFit/>
          </a:bodyPr>
          <a:lstStyle/>
          <a:p>
            <a:pPr lvl="0"/>
            <a:r>
              <a:rPr lang="en-US" smtClean="0"/>
              <a:t>Click to edit Master title style</a:t>
            </a:r>
            <a:endParaRPr lang="en-US"/>
          </a:p>
        </p:txBody>
      </p:sp>
      <p:sp>
        <p:nvSpPr>
          <p:cNvPr id="1031" name="Text Placeholder 2"/>
          <p:cNvSpPr>
            <a:spLocks noGrp="1"/>
          </p:cNvSpPr>
          <p:nvPr>
            <p:ph type="body" idx="1"/>
          </p:nvPr>
        </p:nvSpPr>
        <p:spPr bwMode="auto">
          <a:xfrm>
            <a:off x="381000" y="1412875"/>
            <a:ext cx="838200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p:txBody>
      </p:sp>
      <p:pic>
        <p:nvPicPr>
          <p:cNvPr id="1032" name="Picture 7" descr="wss2400.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001000" y="4953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7" r:id="rId1"/>
    <p:sldLayoutId id="2147483686" r:id="rId2"/>
    <p:sldLayoutId id="2147483685" r:id="rId3"/>
    <p:sldLayoutId id="2147483684" r:id="rId4"/>
    <p:sldLayoutId id="2147483683" r:id="rId5"/>
    <p:sldLayoutId id="2147483682" r:id="rId6"/>
    <p:sldLayoutId id="2147483681" r:id="rId7"/>
    <p:sldLayoutId id="2147483680" r:id="rId8"/>
    <p:sldLayoutId id="2147483679" r:id="rId9"/>
    <p:sldLayoutId id="2147483678" r:id="rId10"/>
  </p:sldLayoutIdLst>
  <p:transition xmlns:p14="http://schemas.microsoft.com/office/powerpoint/2010/main">
    <p:fade/>
  </p:transition>
  <p:txStyles>
    <p:titleStyle>
      <a:lvl1pPr algn="l" defTabSz="912813" rtl="0" eaLnBrk="1" fontAlgn="base" hangingPunct="1">
        <a:lnSpc>
          <a:spcPct val="90000"/>
        </a:lnSpc>
        <a:spcBef>
          <a:spcPct val="0"/>
        </a:spcBef>
        <a:spcAft>
          <a:spcPct val="0"/>
        </a:spcAft>
        <a:defRPr lang="en-US" sz="2500" kern="1200" spc="-150" dirty="0">
          <a:ln w="3175">
            <a:noFill/>
          </a:ln>
          <a:solidFill>
            <a:srgbClr val="163558"/>
          </a:solidFill>
          <a:latin typeface="Arial" charset="0"/>
          <a:ea typeface="ＭＳ Ｐゴシック" charset="0"/>
          <a:cs typeface="Arial" charset="0"/>
        </a:defRPr>
      </a:lvl1pPr>
      <a:lvl2pPr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2pPr>
      <a:lvl3pPr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3pPr>
      <a:lvl4pPr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4pPr>
      <a:lvl5pPr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5pPr>
      <a:lvl6pPr marL="457200"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6pPr>
      <a:lvl7pPr marL="914400"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7pPr>
      <a:lvl8pPr marL="1371600"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8pPr>
      <a:lvl9pPr marL="1828800"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9pPr>
    </p:titleStyle>
    <p:bodyStyle>
      <a:lvl1pPr marL="396875" indent="-396875" algn="l" defTabSz="912813" rtl="0" eaLnBrk="1" fontAlgn="base" hangingPunct="1">
        <a:lnSpc>
          <a:spcPct val="90000"/>
        </a:lnSpc>
        <a:spcBef>
          <a:spcPct val="20000"/>
        </a:spcBef>
        <a:spcAft>
          <a:spcPct val="0"/>
        </a:spcAft>
        <a:buClr>
          <a:srgbClr val="163558"/>
        </a:buClr>
        <a:buFont typeface="Wingdings" charset="0"/>
        <a:buChar char="§"/>
        <a:defRPr sz="2400" kern="1200">
          <a:solidFill>
            <a:srgbClr val="666666"/>
          </a:solidFill>
          <a:latin typeface="Arial" charset="0"/>
          <a:ea typeface="ＭＳ Ｐゴシック" charset="0"/>
          <a:cs typeface="+mn-cs"/>
        </a:defRPr>
      </a:lvl1pPr>
      <a:lvl2pPr marL="914400" indent="-396875" algn="l" defTabSz="912813" rtl="0" eaLnBrk="1" fontAlgn="base" hangingPunct="1">
        <a:lnSpc>
          <a:spcPct val="90000"/>
        </a:lnSpc>
        <a:spcBef>
          <a:spcPct val="20000"/>
        </a:spcBef>
        <a:spcAft>
          <a:spcPct val="0"/>
        </a:spcAft>
        <a:buClr>
          <a:srgbClr val="163558"/>
        </a:buClr>
        <a:buFont typeface="Arial" charset="0"/>
        <a:buChar char="−"/>
        <a:defRPr sz="2000" kern="1200">
          <a:solidFill>
            <a:srgbClr val="666666"/>
          </a:solidFill>
          <a:latin typeface="Arial" charset="0"/>
          <a:ea typeface="ＭＳ Ｐゴシック" charset="0"/>
          <a:cs typeface="+mn-cs"/>
        </a:defRPr>
      </a:lvl2pPr>
      <a:lvl3pPr marL="1258888" indent="-344488" algn="l" defTabSz="912813" rtl="0" eaLnBrk="1" fontAlgn="base" hangingPunct="1">
        <a:lnSpc>
          <a:spcPct val="90000"/>
        </a:lnSpc>
        <a:spcBef>
          <a:spcPct val="20000"/>
        </a:spcBef>
        <a:spcAft>
          <a:spcPct val="0"/>
        </a:spcAft>
        <a:buClr>
          <a:srgbClr val="163558"/>
        </a:buClr>
        <a:buFont typeface="Wingdings" charset="0"/>
        <a:buChar char="§"/>
        <a:defRPr sz="2000" kern="1200">
          <a:solidFill>
            <a:srgbClr val="666666"/>
          </a:solidFill>
          <a:latin typeface="Arial" charset="0"/>
          <a:ea typeface="ＭＳ Ｐゴシック" charset="0"/>
          <a:cs typeface="+mn-cs"/>
        </a:defRPr>
      </a:lvl3pPr>
      <a:lvl4pPr marL="1604963" indent="-346075" algn="l" defTabSz="912813" rtl="0" eaLnBrk="1" fontAlgn="base" hangingPunct="1">
        <a:lnSpc>
          <a:spcPct val="90000"/>
        </a:lnSpc>
        <a:spcBef>
          <a:spcPct val="20000"/>
        </a:spcBef>
        <a:spcAft>
          <a:spcPct val="0"/>
        </a:spcAft>
        <a:buClr>
          <a:srgbClr val="163558"/>
        </a:buClr>
        <a:buFont typeface="Wingdings" charset="0"/>
        <a:buChar char="§"/>
        <a:defRPr sz="2400" kern="1200">
          <a:solidFill>
            <a:schemeClr val="tx1"/>
          </a:solidFill>
          <a:latin typeface="+mn-lt"/>
          <a:ea typeface="ＭＳ Ｐゴシック" charset="0"/>
          <a:cs typeface="+mn-cs"/>
        </a:defRPr>
      </a:lvl4pPr>
      <a:lvl5pPr marL="1941513" indent="-336550" algn="l" defTabSz="912813" rtl="0" eaLnBrk="1" fontAlgn="base" hangingPunct="1">
        <a:lnSpc>
          <a:spcPct val="90000"/>
        </a:lnSpc>
        <a:spcBef>
          <a:spcPct val="20000"/>
        </a:spcBef>
        <a:spcAft>
          <a:spcPct val="0"/>
        </a:spcAft>
        <a:buClr>
          <a:srgbClr val="163558"/>
        </a:buClr>
        <a:buFont typeface="Wingdings" charset="0"/>
        <a:buChar char="§"/>
        <a:defRPr sz="2400" kern="1200">
          <a:solidFill>
            <a:schemeClr val="tx1"/>
          </a:solidFill>
          <a:latin typeface="+mn-lt"/>
          <a:ea typeface="ＭＳ Ｐゴシック" charset="0"/>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385288"/>
            <a:ext cx="7772400" cy="620683"/>
          </a:xfrm>
        </p:spPr>
        <p:txBody>
          <a:bodyPr/>
          <a:lstStyle/>
          <a:p>
            <a:r>
              <a:rPr lang="en-US" sz="4400" dirty="0" smtClean="0"/>
              <a:t>Database Storage for Dummies</a:t>
            </a:r>
            <a:endParaRPr lang="en-US" sz="4400" dirty="0"/>
          </a:p>
        </p:txBody>
      </p:sp>
      <p:sp>
        <p:nvSpPr>
          <p:cNvPr id="3" name="Subtitle 2"/>
          <p:cNvSpPr>
            <a:spLocks noGrp="1"/>
          </p:cNvSpPr>
          <p:nvPr>
            <p:ph type="subTitle" idx="1"/>
          </p:nvPr>
        </p:nvSpPr>
        <p:spPr>
          <a:xfrm>
            <a:off x="685800" y="4859482"/>
            <a:ext cx="6400800" cy="959237"/>
          </a:xfrm>
        </p:spPr>
        <p:txBody>
          <a:bodyPr/>
          <a:lstStyle/>
          <a:p>
            <a:r>
              <a:rPr lang="en-US" dirty="0" smtClean="0"/>
              <a:t>Adam Backman	</a:t>
            </a:r>
          </a:p>
          <a:p>
            <a:r>
              <a:rPr lang="en-US" dirty="0" err="1" smtClean="0"/>
              <a:t>adam@wss.com</a:t>
            </a:r>
            <a:endParaRPr lang="en-US" dirty="0" smtClean="0"/>
          </a:p>
          <a:p>
            <a:r>
              <a:rPr lang="en-US" dirty="0" smtClean="0"/>
              <a:t>President – White Star Software, LLC</a:t>
            </a:r>
            <a:endParaRPr lang="en-US" dirty="0"/>
          </a:p>
        </p:txBody>
      </p:sp>
    </p:spTree>
    <p:extLst>
      <p:ext uri="{BB962C8B-B14F-4D97-AF65-F5344CB8AC3E}">
        <p14:creationId xmlns:p14="http://schemas.microsoft.com/office/powerpoint/2010/main" val="392271911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Introduction</a:t>
            </a:r>
            <a:endParaRPr lang="en-US" sz="4000" dirty="0"/>
          </a:p>
        </p:txBody>
      </p:sp>
      <p:sp>
        <p:nvSpPr>
          <p:cNvPr id="3" name="Text Placeholder 2"/>
          <p:cNvSpPr>
            <a:spLocks noGrp="1"/>
          </p:cNvSpPr>
          <p:nvPr>
            <p:ph type="body" sz="quarter" idx="10"/>
          </p:nvPr>
        </p:nvSpPr>
        <p:spPr>
          <a:xfrm>
            <a:off x="381000" y="1218138"/>
            <a:ext cx="8382000" cy="4038028"/>
          </a:xfrm>
        </p:spPr>
        <p:txBody>
          <a:bodyPr/>
          <a:lstStyle/>
          <a:p>
            <a:pPr>
              <a:lnSpc>
                <a:spcPct val="140000"/>
              </a:lnSpc>
              <a:spcAft>
                <a:spcPts val="0"/>
              </a:spcAft>
            </a:pPr>
            <a:r>
              <a:rPr lang="en-US" dirty="0" smtClean="0"/>
              <a:t>Why is database storage important?</a:t>
            </a:r>
          </a:p>
          <a:p>
            <a:pPr>
              <a:lnSpc>
                <a:spcPct val="140000"/>
              </a:lnSpc>
              <a:spcAft>
                <a:spcPts val="0"/>
              </a:spcAft>
            </a:pPr>
            <a:r>
              <a:rPr lang="en-US" dirty="0" smtClean="0"/>
              <a:t>OpenEdge considerations</a:t>
            </a:r>
          </a:p>
          <a:p>
            <a:pPr>
              <a:lnSpc>
                <a:spcPct val="140000"/>
              </a:lnSpc>
              <a:spcAft>
                <a:spcPts val="0"/>
              </a:spcAft>
            </a:pPr>
            <a:r>
              <a:rPr lang="en-US" dirty="0" smtClean="0"/>
              <a:t>What is RAID?</a:t>
            </a:r>
          </a:p>
          <a:p>
            <a:pPr>
              <a:lnSpc>
                <a:spcPct val="140000"/>
              </a:lnSpc>
              <a:spcAft>
                <a:spcPts val="0"/>
              </a:spcAft>
            </a:pPr>
            <a:r>
              <a:rPr lang="en-US" dirty="0" smtClean="0"/>
              <a:t>Hardware vs. Software RAID</a:t>
            </a:r>
          </a:p>
          <a:p>
            <a:pPr>
              <a:lnSpc>
                <a:spcPct val="140000"/>
              </a:lnSpc>
              <a:spcAft>
                <a:spcPts val="0"/>
              </a:spcAft>
            </a:pPr>
            <a:r>
              <a:rPr lang="en-US" dirty="0" smtClean="0"/>
              <a:t>How to buy disk capacity</a:t>
            </a:r>
          </a:p>
          <a:p>
            <a:pPr>
              <a:lnSpc>
                <a:spcPct val="140000"/>
              </a:lnSpc>
              <a:spcAft>
                <a:spcPts val="0"/>
              </a:spcAft>
            </a:pPr>
            <a:r>
              <a:rPr lang="en-US" dirty="0" smtClean="0"/>
              <a:t>Hardware options</a:t>
            </a:r>
          </a:p>
          <a:p>
            <a:pPr>
              <a:lnSpc>
                <a:spcPct val="140000"/>
              </a:lnSpc>
              <a:spcAft>
                <a:spcPts val="0"/>
              </a:spcAft>
            </a:pPr>
            <a:r>
              <a:rPr lang="en-US" dirty="0" smtClean="0"/>
              <a:t>Wrap up</a:t>
            </a:r>
          </a:p>
        </p:txBody>
      </p:sp>
    </p:spTree>
    <p:extLst>
      <p:ext uri="{BB962C8B-B14F-4D97-AF65-F5344CB8AC3E}">
        <p14:creationId xmlns:p14="http://schemas.microsoft.com/office/powerpoint/2010/main" val="5788037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About the speaker</a:t>
            </a:r>
            <a:endParaRPr lang="en-US" dirty="0"/>
          </a:p>
        </p:txBody>
      </p:sp>
      <p:sp>
        <p:nvSpPr>
          <p:cNvPr id="3" name="Content Placeholder 2"/>
          <p:cNvSpPr>
            <a:spLocks noGrp="1"/>
          </p:cNvSpPr>
          <p:nvPr>
            <p:ph idx="1"/>
          </p:nvPr>
        </p:nvSpPr>
        <p:spPr>
          <a:xfrm>
            <a:off x="381000" y="1412875"/>
            <a:ext cx="8382000" cy="4031873"/>
          </a:xfrm>
        </p:spPr>
        <p:txBody>
          <a:bodyPr/>
          <a:lstStyle/>
          <a:p>
            <a:r>
              <a:rPr lang="en-US" dirty="0" smtClean="0"/>
              <a:t>President – White Star Software</a:t>
            </a:r>
          </a:p>
          <a:p>
            <a:pPr lvl="1"/>
            <a:r>
              <a:rPr lang="en-US" dirty="0" smtClean="0"/>
              <a:t>Serving the Progress community since 1985</a:t>
            </a:r>
          </a:p>
          <a:p>
            <a:pPr lvl="1">
              <a:lnSpc>
                <a:spcPct val="100000"/>
              </a:lnSpc>
            </a:pPr>
            <a:r>
              <a:rPr lang="en-US" dirty="0" smtClean="0"/>
              <a:t>Consulting</a:t>
            </a:r>
          </a:p>
          <a:p>
            <a:pPr lvl="2">
              <a:lnSpc>
                <a:spcPct val="100000"/>
              </a:lnSpc>
            </a:pPr>
            <a:r>
              <a:rPr lang="en-US" dirty="0" smtClean="0"/>
              <a:t>Application support (design, build, review, …)</a:t>
            </a:r>
          </a:p>
          <a:p>
            <a:pPr lvl="2">
              <a:lnSpc>
                <a:spcPct val="100000"/>
              </a:lnSpc>
            </a:pPr>
            <a:r>
              <a:rPr lang="en-US" dirty="0" smtClean="0"/>
              <a:t>Administration (Database, operating system, storage)</a:t>
            </a:r>
          </a:p>
          <a:p>
            <a:pPr lvl="1">
              <a:lnSpc>
                <a:spcPct val="100000"/>
              </a:lnSpc>
            </a:pPr>
            <a:r>
              <a:rPr lang="en-US" dirty="0" smtClean="0"/>
              <a:t>Training (Application and administration)</a:t>
            </a:r>
          </a:p>
          <a:p>
            <a:pPr>
              <a:lnSpc>
                <a:spcPct val="140000"/>
              </a:lnSpc>
            </a:pPr>
            <a:r>
              <a:rPr lang="en-US" dirty="0" smtClean="0"/>
              <a:t>Vice President – DBAppraise</a:t>
            </a:r>
          </a:p>
          <a:p>
            <a:pPr lvl="1"/>
            <a:r>
              <a:rPr lang="en-US" dirty="0" smtClean="0"/>
              <a:t>Simplifying the task of monitoring and managing the worlds best business applications</a:t>
            </a:r>
          </a:p>
          <a:p>
            <a:pPr lvl="1">
              <a:lnSpc>
                <a:spcPct val="100000"/>
              </a:lnSpc>
            </a:pPr>
            <a:r>
              <a:rPr lang="en-US" dirty="0" smtClean="0"/>
              <a:t>Remote management of your OpenEdge environment by the worlds best OpenEdge administrators </a:t>
            </a:r>
            <a:endParaRPr lang="en-US" dirty="0"/>
          </a:p>
        </p:txBody>
      </p:sp>
    </p:spTree>
    <p:extLst>
      <p:ext uri="{BB962C8B-B14F-4D97-AF65-F5344CB8AC3E}">
        <p14:creationId xmlns:p14="http://schemas.microsoft.com/office/powerpoint/2010/main" val="40182539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Why is storage so important?</a:t>
            </a:r>
            <a:endParaRPr lang="en-US" sz="4000" dirty="0"/>
          </a:p>
        </p:txBody>
      </p:sp>
      <p:sp>
        <p:nvSpPr>
          <p:cNvPr id="3" name="Text Placeholder 2"/>
          <p:cNvSpPr>
            <a:spLocks noGrp="1"/>
          </p:cNvSpPr>
          <p:nvPr>
            <p:ph type="body" sz="quarter" idx="10"/>
          </p:nvPr>
        </p:nvSpPr>
        <p:spPr>
          <a:xfrm>
            <a:off x="381000" y="1110058"/>
            <a:ext cx="8382000" cy="4198072"/>
          </a:xfrm>
        </p:spPr>
        <p:txBody>
          <a:bodyPr/>
          <a:lstStyle/>
          <a:p>
            <a:pPr marL="0" indent="0">
              <a:buNone/>
            </a:pPr>
            <a:r>
              <a:rPr lang="en-US" dirty="0" smtClean="0"/>
              <a:t>Storage Goals</a:t>
            </a:r>
          </a:p>
          <a:p>
            <a:pPr marL="0" indent="0">
              <a:buNone/>
            </a:pPr>
            <a:endParaRPr lang="en-US" dirty="0" smtClean="0"/>
          </a:p>
          <a:p>
            <a:pPr lvl="1"/>
            <a:r>
              <a:rPr lang="en-US" b="1" dirty="0" smtClean="0"/>
              <a:t>Reliability</a:t>
            </a:r>
            <a:r>
              <a:rPr lang="en-US" dirty="0" smtClean="0"/>
              <a:t> </a:t>
            </a:r>
            <a:endParaRPr lang="en-US" dirty="0" smtClean="0"/>
          </a:p>
          <a:p>
            <a:pPr marL="862013" lvl="2" indent="0">
              <a:buNone/>
            </a:pPr>
            <a:r>
              <a:rPr lang="en-US" dirty="0" smtClean="0"/>
              <a:t>Protection of your data from data </a:t>
            </a:r>
            <a:r>
              <a:rPr lang="en-US" dirty="0" smtClean="0"/>
              <a:t>loss</a:t>
            </a:r>
          </a:p>
          <a:p>
            <a:pPr marL="862013" lvl="2" indent="0">
              <a:buNone/>
            </a:pPr>
            <a:endParaRPr lang="en-US" dirty="0" smtClean="0"/>
          </a:p>
          <a:p>
            <a:pPr lvl="1"/>
            <a:r>
              <a:rPr lang="en-US" b="1" dirty="0" smtClean="0"/>
              <a:t>Availability</a:t>
            </a:r>
          </a:p>
          <a:p>
            <a:pPr marL="862013" lvl="2" indent="0">
              <a:buNone/>
            </a:pPr>
            <a:r>
              <a:rPr lang="en-US" dirty="0" smtClean="0"/>
              <a:t>Data is available to the </a:t>
            </a:r>
            <a:r>
              <a:rPr lang="en-US" dirty="0" smtClean="0"/>
              <a:t>users</a:t>
            </a:r>
          </a:p>
          <a:p>
            <a:pPr marL="862013" lvl="2" indent="0">
              <a:buNone/>
            </a:pPr>
            <a:endParaRPr lang="en-US" dirty="0" smtClean="0"/>
          </a:p>
          <a:p>
            <a:pPr lvl="1"/>
            <a:r>
              <a:rPr lang="en-US" b="1" dirty="0" smtClean="0"/>
              <a:t>Performance</a:t>
            </a:r>
          </a:p>
          <a:p>
            <a:pPr marL="862013" lvl="2" indent="0">
              <a:buNone/>
            </a:pPr>
            <a:r>
              <a:rPr lang="en-US" dirty="0" smtClean="0"/>
              <a:t>Uniform application response time under varying </a:t>
            </a:r>
            <a:r>
              <a:rPr lang="en-US" dirty="0" smtClean="0"/>
              <a:t>workloads</a:t>
            </a:r>
          </a:p>
          <a:p>
            <a:pPr marL="517525" lvl="1" indent="0">
              <a:buNone/>
            </a:pPr>
            <a:endParaRPr lang="en-US" dirty="0"/>
          </a:p>
          <a:p>
            <a:pPr marL="517525" lvl="1" indent="0">
              <a:buNone/>
            </a:pPr>
            <a:r>
              <a:rPr lang="en-US" sz="2400" dirty="0" smtClean="0"/>
              <a:t>These different goals tend to work against each other</a:t>
            </a:r>
            <a:endParaRPr lang="en-US" sz="2400" dirty="0"/>
          </a:p>
        </p:txBody>
      </p:sp>
    </p:spTree>
    <p:extLst>
      <p:ext uri="{BB962C8B-B14F-4D97-AF65-F5344CB8AC3E}">
        <p14:creationId xmlns:p14="http://schemas.microsoft.com/office/powerpoint/2010/main" val="361641855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ircular Arrow 5"/>
          <p:cNvSpPr/>
          <p:nvPr/>
        </p:nvSpPr>
        <p:spPr bwMode="auto">
          <a:xfrm>
            <a:off x="4223174" y="4809622"/>
            <a:ext cx="499930" cy="648478"/>
          </a:xfrm>
          <a:prstGeom prst="circular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chemeClr val="tx1"/>
              </a:solidFill>
              <a:latin typeface="Segoe" pitchFamily="34" charset="0"/>
            </a:endParaRPr>
          </a:p>
        </p:txBody>
      </p:sp>
      <p:sp>
        <p:nvSpPr>
          <p:cNvPr id="5" name="Circular Arrow 4"/>
          <p:cNvSpPr/>
          <p:nvPr/>
        </p:nvSpPr>
        <p:spPr bwMode="auto">
          <a:xfrm>
            <a:off x="2746634" y="4809622"/>
            <a:ext cx="499930" cy="648478"/>
          </a:xfrm>
          <a:prstGeom prst="circular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chemeClr val="tx1"/>
              </a:solidFill>
              <a:latin typeface="Segoe" pitchFamily="34" charset="0"/>
            </a:endParaRPr>
          </a:p>
        </p:txBody>
      </p:sp>
      <p:sp>
        <p:nvSpPr>
          <p:cNvPr id="4" name="Circular Arrow 3"/>
          <p:cNvSpPr/>
          <p:nvPr/>
        </p:nvSpPr>
        <p:spPr bwMode="auto">
          <a:xfrm>
            <a:off x="1837582" y="4809622"/>
            <a:ext cx="499930" cy="648478"/>
          </a:xfrm>
          <a:prstGeom prst="circular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chemeClr val="tx1"/>
              </a:solidFill>
              <a:latin typeface="Segoe" pitchFamily="34" charset="0"/>
            </a:endParaRPr>
          </a:p>
        </p:txBody>
      </p:sp>
      <p:sp>
        <p:nvSpPr>
          <p:cNvPr id="3" name="Text Placeholder 2"/>
          <p:cNvSpPr>
            <a:spLocks noGrp="1"/>
          </p:cNvSpPr>
          <p:nvPr>
            <p:ph type="body" sz="quarter" idx="10"/>
          </p:nvPr>
        </p:nvSpPr>
        <p:spPr>
          <a:xfrm>
            <a:off x="381000" y="1218138"/>
            <a:ext cx="8382000" cy="4253472"/>
          </a:xfrm>
        </p:spPr>
        <p:txBody>
          <a:bodyPr/>
          <a:lstStyle/>
          <a:p>
            <a:r>
              <a:rPr lang="en-US" dirty="0" smtClean="0"/>
              <a:t>Everything starts on the </a:t>
            </a:r>
            <a:r>
              <a:rPr lang="en-US" dirty="0" smtClean="0"/>
              <a:t>disk</a:t>
            </a:r>
          </a:p>
          <a:p>
            <a:pPr marL="0" indent="0">
              <a:buNone/>
            </a:pPr>
            <a:endParaRPr lang="en-US" dirty="0" smtClean="0"/>
          </a:p>
          <a:p>
            <a:r>
              <a:rPr lang="en-US" dirty="0" smtClean="0"/>
              <a:t>When tuning, it is the second most likely cause for performance issues after application </a:t>
            </a:r>
            <a:r>
              <a:rPr lang="en-US" dirty="0" smtClean="0"/>
              <a:t>code</a:t>
            </a:r>
          </a:p>
          <a:p>
            <a:pPr marL="0" indent="0">
              <a:buNone/>
            </a:pPr>
            <a:endParaRPr lang="en-US" dirty="0" smtClean="0"/>
          </a:p>
          <a:p>
            <a:r>
              <a:rPr lang="en-US" dirty="0" smtClean="0"/>
              <a:t>Disk is an order of magnitude slower than </a:t>
            </a:r>
            <a:r>
              <a:rPr lang="en-US" dirty="0" smtClean="0"/>
              <a:t>memory</a:t>
            </a:r>
          </a:p>
          <a:p>
            <a:pPr marL="0" indent="0">
              <a:buNone/>
            </a:pPr>
            <a:endParaRPr lang="en-US" dirty="0" smtClean="0"/>
          </a:p>
          <a:p>
            <a:r>
              <a:rPr lang="en-US" dirty="0" smtClean="0"/>
              <a:t>Performance tuning is a process of pushing the bottleneck to the fastest </a:t>
            </a:r>
            <a:r>
              <a:rPr lang="en-US" dirty="0" smtClean="0"/>
              <a:t>resource</a:t>
            </a:r>
          </a:p>
          <a:p>
            <a:pPr marL="0" indent="0">
              <a:buNone/>
            </a:pPr>
            <a:endParaRPr lang="en-US" dirty="0" smtClean="0"/>
          </a:p>
          <a:p>
            <a:r>
              <a:rPr lang="en-US" dirty="0" smtClean="0"/>
              <a:t>Network     Disk    Memory</a:t>
            </a:r>
            <a:r>
              <a:rPr lang="en-US" dirty="0"/>
              <a:t> </a:t>
            </a:r>
            <a:r>
              <a:rPr lang="en-US" dirty="0" smtClean="0"/>
              <a:t> </a:t>
            </a:r>
            <a:r>
              <a:rPr lang="en-US" dirty="0" smtClean="0"/>
              <a:t>  CPU</a:t>
            </a:r>
            <a:endParaRPr lang="en-US" dirty="0" smtClean="0"/>
          </a:p>
        </p:txBody>
      </p:sp>
      <p:sp>
        <p:nvSpPr>
          <p:cNvPr id="2" name="Title 1"/>
          <p:cNvSpPr>
            <a:spLocks noGrp="1"/>
          </p:cNvSpPr>
          <p:nvPr>
            <p:ph type="title"/>
          </p:nvPr>
        </p:nvSpPr>
        <p:spPr>
          <a:xfrm>
            <a:off x="381000" y="230188"/>
            <a:ext cx="8382000" cy="564257"/>
          </a:xfrm>
        </p:spPr>
        <p:txBody>
          <a:bodyPr/>
          <a:lstStyle/>
          <a:p>
            <a:r>
              <a:rPr lang="en-US" sz="4000" dirty="0" smtClean="0"/>
              <a:t>Why is storage so important?</a:t>
            </a:r>
            <a:endParaRPr lang="en-US" sz="4000" dirty="0"/>
          </a:p>
        </p:txBody>
      </p:sp>
    </p:spTree>
    <p:extLst>
      <p:ext uri="{BB962C8B-B14F-4D97-AF65-F5344CB8AC3E}">
        <p14:creationId xmlns:p14="http://schemas.microsoft.com/office/powerpoint/2010/main" val="252938759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OpenEdge Considerations</a:t>
            </a:r>
            <a:endParaRPr lang="en-US" sz="4000" dirty="0"/>
          </a:p>
        </p:txBody>
      </p:sp>
      <p:sp>
        <p:nvSpPr>
          <p:cNvPr id="3" name="Text Placeholder 2"/>
          <p:cNvSpPr>
            <a:spLocks noGrp="1"/>
          </p:cNvSpPr>
          <p:nvPr>
            <p:ph type="body" sz="quarter" idx="10"/>
          </p:nvPr>
        </p:nvSpPr>
        <p:spPr>
          <a:xfrm>
            <a:off x="381000" y="1218138"/>
            <a:ext cx="8382000" cy="2856167"/>
          </a:xfrm>
        </p:spPr>
        <p:txBody>
          <a:bodyPr/>
          <a:lstStyle/>
          <a:p>
            <a:pPr>
              <a:lnSpc>
                <a:spcPct val="140000"/>
              </a:lnSpc>
            </a:pPr>
            <a:r>
              <a:rPr lang="en-US" dirty="0" smtClean="0"/>
              <a:t>Type II storage area</a:t>
            </a:r>
          </a:p>
          <a:p>
            <a:pPr>
              <a:lnSpc>
                <a:spcPct val="140000"/>
              </a:lnSpc>
            </a:pPr>
            <a:r>
              <a:rPr lang="en-US" dirty="0" smtClean="0"/>
              <a:t>Database block size</a:t>
            </a:r>
          </a:p>
          <a:p>
            <a:pPr>
              <a:lnSpc>
                <a:spcPct val="140000"/>
              </a:lnSpc>
            </a:pPr>
            <a:r>
              <a:rPr lang="en-US" dirty="0" smtClean="0"/>
              <a:t>Records per block</a:t>
            </a:r>
          </a:p>
          <a:p>
            <a:pPr>
              <a:lnSpc>
                <a:spcPct val="140000"/>
              </a:lnSpc>
            </a:pPr>
            <a:r>
              <a:rPr lang="en-US" dirty="0" smtClean="0"/>
              <a:t>Before </a:t>
            </a:r>
            <a:r>
              <a:rPr lang="en-US" dirty="0"/>
              <a:t>i</a:t>
            </a:r>
            <a:r>
              <a:rPr lang="en-US" dirty="0" smtClean="0"/>
              <a:t>mage </a:t>
            </a:r>
            <a:r>
              <a:rPr lang="en-US" dirty="0"/>
              <a:t>c</a:t>
            </a:r>
            <a:r>
              <a:rPr lang="en-US" dirty="0" smtClean="0"/>
              <a:t>luster size</a:t>
            </a:r>
          </a:p>
          <a:p>
            <a:pPr>
              <a:lnSpc>
                <a:spcPct val="140000"/>
              </a:lnSpc>
            </a:pPr>
            <a:r>
              <a:rPr lang="en-US" dirty="0" smtClean="0"/>
              <a:t>After image I/O</a:t>
            </a:r>
            <a:endParaRPr lang="en-US" dirty="0"/>
          </a:p>
        </p:txBody>
      </p:sp>
    </p:spTree>
    <p:extLst>
      <p:ext uri="{BB962C8B-B14F-4D97-AF65-F5344CB8AC3E}">
        <p14:creationId xmlns:p14="http://schemas.microsoft.com/office/powerpoint/2010/main" val="40435608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Autofit/>
          </a:bodyPr>
          <a:lstStyle/>
          <a:p>
            <a:pPr algn="l"/>
            <a:r>
              <a:rPr lang="en-US" sz="4000" dirty="0" smtClean="0">
                <a:solidFill>
                  <a:schemeClr val="tx2"/>
                </a:solidFill>
              </a:rPr>
              <a:t>Records Type I Storage Areas</a:t>
            </a:r>
            <a:endParaRPr lang="en-US" sz="4000" dirty="0">
              <a:cs typeface="ＭＳ Ｐゴシック" charset="0"/>
            </a:endParaRPr>
          </a:p>
        </p:txBody>
      </p:sp>
      <p:sp>
        <p:nvSpPr>
          <p:cNvPr id="71683" name="Rectangle 3"/>
          <p:cNvSpPr>
            <a:spLocks noGrp="1" noChangeArrowheads="1"/>
          </p:cNvSpPr>
          <p:nvPr>
            <p:ph idx="1"/>
          </p:nvPr>
        </p:nvSpPr>
        <p:spPr>
          <a:xfrm>
            <a:off x="381000" y="1412875"/>
            <a:ext cx="8382000" cy="2529924"/>
          </a:xfrm>
        </p:spPr>
        <p:txBody>
          <a:bodyPr/>
          <a:lstStyle/>
          <a:p>
            <a:r>
              <a:rPr lang="en-US" dirty="0">
                <a:latin typeface="Arial" charset="0"/>
                <a:ea typeface="ＭＳ Ｐゴシック" charset="0"/>
                <a:cs typeface="ＭＳ Ｐゴシック" charset="0"/>
              </a:rPr>
              <a:t>Data blocks are social</a:t>
            </a:r>
          </a:p>
          <a:p>
            <a:pPr lvl="1">
              <a:lnSpc>
                <a:spcPct val="100000"/>
              </a:lnSpc>
            </a:pPr>
            <a:r>
              <a:rPr lang="en-US" dirty="0">
                <a:latin typeface="Arial" charset="0"/>
                <a:ea typeface="ＭＳ Ｐゴシック" charset="0"/>
              </a:rPr>
              <a:t>They allow data from any table in the area to be stored within a single block</a:t>
            </a:r>
          </a:p>
          <a:p>
            <a:pPr lvl="1">
              <a:lnSpc>
                <a:spcPct val="100000"/>
              </a:lnSpc>
            </a:pPr>
            <a:r>
              <a:rPr lang="en-US" dirty="0">
                <a:latin typeface="Arial" charset="0"/>
                <a:ea typeface="ＭＳ Ｐゴシック" charset="0"/>
              </a:rPr>
              <a:t>Index blocks only contain data for a single </a:t>
            </a:r>
            <a:r>
              <a:rPr lang="en-US" dirty="0" smtClean="0">
                <a:latin typeface="Arial" charset="0"/>
                <a:ea typeface="ＭＳ Ｐゴシック" charset="0"/>
              </a:rPr>
              <a:t>index</a:t>
            </a:r>
          </a:p>
          <a:p>
            <a:pPr marL="517525" lvl="1" indent="0">
              <a:buNone/>
            </a:pPr>
            <a:endParaRPr lang="en-US" dirty="0">
              <a:latin typeface="Arial" charset="0"/>
              <a:ea typeface="ＭＳ Ｐゴシック" charset="0"/>
            </a:endParaRPr>
          </a:p>
          <a:p>
            <a:pPr>
              <a:lnSpc>
                <a:spcPct val="100000"/>
              </a:lnSpc>
            </a:pPr>
            <a:r>
              <a:rPr lang="en-US" dirty="0">
                <a:latin typeface="Arial" charset="0"/>
                <a:ea typeface="ＭＳ Ｐゴシック" charset="0"/>
                <a:cs typeface="ＭＳ Ｐゴシック" charset="0"/>
              </a:rPr>
              <a:t>Data and index blocks can be tightly interleaved potentially causing scatter</a:t>
            </a:r>
          </a:p>
        </p:txBody>
      </p:sp>
    </p:spTree>
    <p:extLst>
      <p:ext uri="{BB962C8B-B14F-4D97-AF65-F5344CB8AC3E}">
        <p14:creationId xmlns:p14="http://schemas.microsoft.com/office/powerpoint/2010/main" val="245615133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1"/>
          <p:cNvSpPr>
            <a:spLocks noGrp="1" noChangeArrowheads="1"/>
          </p:cNvSpPr>
          <p:nvPr>
            <p:ph type="title"/>
          </p:nvPr>
        </p:nvSpPr>
        <p:spPr>
          <a:xfrm>
            <a:off x="381000" y="230188"/>
            <a:ext cx="8382000" cy="615553"/>
          </a:xfrm>
          <a:ln/>
        </p:spPr>
        <p:txBody>
          <a:bodyPr/>
          <a:lstStyle/>
          <a:p>
            <a:pPr algn="l">
              <a:lnSpc>
                <a:spcPct val="100000"/>
              </a:lnSpc>
            </a:pPr>
            <a:r>
              <a:rPr lang="en-US" sz="4000" dirty="0" smtClean="0">
                <a:solidFill>
                  <a:schemeClr val="tx2"/>
                </a:solidFill>
              </a:rPr>
              <a:t>Database Blocks</a:t>
            </a:r>
            <a:endParaRPr lang="en-US" sz="4000" dirty="0">
              <a:solidFill>
                <a:srgbClr val="808080"/>
              </a:solidFill>
            </a:endParaRPr>
          </a:p>
        </p:txBody>
      </p:sp>
      <p:pic>
        <p:nvPicPr>
          <p:cNvPr id="147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09795"/>
            <a:ext cx="77343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27452114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Type II Storage Areas</a:t>
            </a:r>
            <a:endParaRPr lang="en-US" sz="4000" dirty="0"/>
          </a:p>
        </p:txBody>
      </p:sp>
      <p:sp>
        <p:nvSpPr>
          <p:cNvPr id="3" name="Text Placeholder 2"/>
          <p:cNvSpPr>
            <a:spLocks noGrp="1"/>
          </p:cNvSpPr>
          <p:nvPr>
            <p:ph type="body" sz="quarter" idx="10"/>
          </p:nvPr>
        </p:nvSpPr>
        <p:spPr>
          <a:xfrm>
            <a:off x="381000" y="1218138"/>
            <a:ext cx="8382000" cy="4185760"/>
          </a:xfrm>
        </p:spPr>
        <p:txBody>
          <a:bodyPr/>
          <a:lstStyle/>
          <a:p>
            <a:r>
              <a:rPr lang="en-US" dirty="0" smtClean="0"/>
              <a:t>Data is clustered </a:t>
            </a:r>
            <a:endParaRPr lang="en-US" dirty="0" smtClean="0"/>
          </a:p>
          <a:p>
            <a:pPr marL="0" indent="0">
              <a:buNone/>
            </a:pPr>
            <a:endParaRPr lang="en-US" sz="1600" dirty="0" smtClean="0"/>
          </a:p>
          <a:p>
            <a:r>
              <a:rPr lang="en-US" dirty="0" smtClean="0"/>
              <a:t>Clustering improves performance</a:t>
            </a:r>
          </a:p>
          <a:p>
            <a:pPr lvl="1"/>
            <a:r>
              <a:rPr lang="en-US" dirty="0" smtClean="0"/>
              <a:t>Better proximity of data</a:t>
            </a:r>
          </a:p>
          <a:p>
            <a:pPr lvl="1"/>
            <a:r>
              <a:rPr lang="en-US" dirty="0" smtClean="0"/>
              <a:t>Less disk head movement</a:t>
            </a:r>
          </a:p>
          <a:p>
            <a:pPr lvl="1"/>
            <a:r>
              <a:rPr lang="en-US" dirty="0" smtClean="0"/>
              <a:t>Able to take advantage of read ahead </a:t>
            </a:r>
            <a:r>
              <a:rPr lang="en-US" dirty="0" smtClean="0"/>
              <a:t>algorithms</a:t>
            </a:r>
          </a:p>
          <a:p>
            <a:pPr marL="517525" lvl="1" indent="0">
              <a:buNone/>
            </a:pPr>
            <a:endParaRPr lang="en-US" sz="1600" dirty="0" smtClean="0"/>
          </a:p>
          <a:p>
            <a:r>
              <a:rPr lang="en-US" dirty="0" smtClean="0"/>
              <a:t>Performance increase has been tested and proven to be (nearly) universal  </a:t>
            </a:r>
            <a:endParaRPr lang="en-US" dirty="0" smtClean="0"/>
          </a:p>
          <a:p>
            <a:pPr marL="0" indent="0">
              <a:buNone/>
            </a:pPr>
            <a:endParaRPr lang="en-US" sz="1600" dirty="0" smtClean="0"/>
          </a:p>
          <a:p>
            <a:r>
              <a:rPr lang="en-US" dirty="0" smtClean="0"/>
              <a:t>Dump and load or table/index move required to move from type I to type II areas</a:t>
            </a:r>
            <a:endParaRPr lang="en-US" dirty="0"/>
          </a:p>
        </p:txBody>
      </p:sp>
    </p:spTree>
    <p:extLst>
      <p:ext uri="{BB962C8B-B14F-4D97-AF65-F5344CB8AC3E}">
        <p14:creationId xmlns:p14="http://schemas.microsoft.com/office/powerpoint/2010/main" val="327431792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Autofit/>
          </a:bodyPr>
          <a:lstStyle/>
          <a:p>
            <a:pPr algn="l"/>
            <a:r>
              <a:rPr lang="en-US" sz="4000" dirty="0">
                <a:solidFill>
                  <a:schemeClr val="tx2"/>
                </a:solidFill>
              </a:rPr>
              <a:t>T</a:t>
            </a:r>
            <a:r>
              <a:rPr lang="en-US" sz="4000" dirty="0" smtClean="0">
                <a:solidFill>
                  <a:schemeClr val="tx2"/>
                </a:solidFill>
              </a:rPr>
              <a:t>ype II Storage Areas</a:t>
            </a:r>
            <a:endParaRPr lang="en-US" sz="4000" dirty="0">
              <a:cs typeface="ＭＳ Ｐゴシック" charset="0"/>
            </a:endParaRPr>
          </a:p>
        </p:txBody>
      </p:sp>
      <p:sp>
        <p:nvSpPr>
          <p:cNvPr id="73731" name="Rectangle 3"/>
          <p:cNvSpPr>
            <a:spLocks noGrp="1" noChangeArrowheads="1"/>
          </p:cNvSpPr>
          <p:nvPr>
            <p:ph idx="1"/>
          </p:nvPr>
        </p:nvSpPr>
        <p:spPr>
          <a:xfrm>
            <a:off x="381000" y="1412875"/>
            <a:ext cx="8382000" cy="3379386"/>
          </a:xfrm>
        </p:spPr>
        <p:txBody>
          <a:bodyPr/>
          <a:lstStyle/>
          <a:p>
            <a:pPr>
              <a:lnSpc>
                <a:spcPct val="90000"/>
              </a:lnSpc>
            </a:pPr>
            <a:r>
              <a:rPr lang="en-US" dirty="0">
                <a:latin typeface="Arial" charset="0"/>
                <a:ea typeface="ＭＳ Ｐゴシック" charset="0"/>
                <a:cs typeface="ＭＳ Ｐゴシック" charset="0"/>
              </a:rPr>
              <a:t>Data is clustered </a:t>
            </a:r>
            <a:r>
              <a:rPr lang="en-US" dirty="0" smtClean="0">
                <a:latin typeface="Arial" charset="0"/>
                <a:ea typeface="ＭＳ Ｐゴシック" charset="0"/>
                <a:cs typeface="ＭＳ Ｐゴシック" charset="0"/>
              </a:rPr>
              <a:t>together</a:t>
            </a:r>
          </a:p>
          <a:p>
            <a:pPr marL="0" indent="0">
              <a:lnSpc>
                <a:spcPct val="90000"/>
              </a:lnSpc>
              <a:buNone/>
            </a:pPr>
            <a:endParaRPr lang="en-US" sz="1600" dirty="0">
              <a:latin typeface="Arial" charset="0"/>
              <a:ea typeface="ＭＳ Ｐゴシック" charset="0"/>
              <a:cs typeface="ＭＳ Ｐゴシック" charset="0"/>
            </a:endParaRPr>
          </a:p>
          <a:p>
            <a:pPr>
              <a:lnSpc>
                <a:spcPct val="90000"/>
              </a:lnSpc>
            </a:pPr>
            <a:r>
              <a:rPr lang="en-US" dirty="0">
                <a:latin typeface="Arial" charset="0"/>
                <a:ea typeface="ＭＳ Ｐゴシック" charset="0"/>
                <a:cs typeface="ＭＳ Ｐゴシック" charset="0"/>
              </a:rPr>
              <a:t>A cluster will only contain records from a single </a:t>
            </a:r>
            <a:r>
              <a:rPr lang="en-US" dirty="0" smtClean="0">
                <a:latin typeface="Arial" charset="0"/>
                <a:ea typeface="ＭＳ Ｐゴシック" charset="0"/>
                <a:cs typeface="ＭＳ Ｐゴシック" charset="0"/>
              </a:rPr>
              <a:t>table</a:t>
            </a:r>
          </a:p>
          <a:p>
            <a:pPr marL="0" indent="0">
              <a:lnSpc>
                <a:spcPct val="90000"/>
              </a:lnSpc>
              <a:buNone/>
            </a:pPr>
            <a:endParaRPr lang="en-US" sz="1600" dirty="0">
              <a:latin typeface="Arial" charset="0"/>
              <a:ea typeface="ＭＳ Ｐゴシック" charset="0"/>
              <a:cs typeface="ＭＳ Ｐゴシック" charset="0"/>
            </a:endParaRPr>
          </a:p>
          <a:p>
            <a:pPr>
              <a:lnSpc>
                <a:spcPct val="90000"/>
              </a:lnSpc>
            </a:pPr>
            <a:r>
              <a:rPr lang="en-US" dirty="0">
                <a:latin typeface="Arial" charset="0"/>
                <a:ea typeface="ＭＳ Ｐゴシック" charset="0"/>
                <a:cs typeface="ＭＳ Ｐゴシック" charset="0"/>
              </a:rPr>
              <a:t>A cluster can contain 8, 64 or 512 </a:t>
            </a:r>
            <a:r>
              <a:rPr lang="en-US" dirty="0" smtClean="0">
                <a:latin typeface="Arial" charset="0"/>
                <a:ea typeface="ＭＳ Ｐゴシック" charset="0"/>
                <a:cs typeface="ＭＳ Ｐゴシック" charset="0"/>
              </a:rPr>
              <a:t>blocks</a:t>
            </a:r>
          </a:p>
          <a:p>
            <a:pPr marL="0" indent="0">
              <a:lnSpc>
                <a:spcPct val="90000"/>
              </a:lnSpc>
              <a:buNone/>
            </a:pPr>
            <a:endParaRPr lang="en-US" sz="1600" dirty="0">
              <a:latin typeface="Arial" charset="0"/>
              <a:ea typeface="ＭＳ Ｐゴシック" charset="0"/>
              <a:cs typeface="ＭＳ Ｐゴシック" charset="0"/>
            </a:endParaRPr>
          </a:p>
          <a:p>
            <a:pPr>
              <a:lnSpc>
                <a:spcPct val="90000"/>
              </a:lnSpc>
            </a:pPr>
            <a:r>
              <a:rPr lang="en-US" dirty="0">
                <a:latin typeface="Arial" charset="0"/>
                <a:ea typeface="ＭＳ Ｐゴシック" charset="0"/>
                <a:cs typeface="ＭＳ Ｐゴシック" charset="0"/>
              </a:rPr>
              <a:t>This helps performance as data scatter is </a:t>
            </a:r>
            <a:r>
              <a:rPr lang="en-US" dirty="0" smtClean="0">
                <a:latin typeface="Arial" charset="0"/>
                <a:ea typeface="ＭＳ Ｐゴシック" charset="0"/>
                <a:cs typeface="ＭＳ Ｐゴシック" charset="0"/>
              </a:rPr>
              <a:t>reduced</a:t>
            </a:r>
          </a:p>
          <a:p>
            <a:pPr marL="0" indent="0">
              <a:lnSpc>
                <a:spcPct val="90000"/>
              </a:lnSpc>
              <a:buNone/>
            </a:pPr>
            <a:endParaRPr lang="en-US" sz="1600" dirty="0">
              <a:latin typeface="Arial" charset="0"/>
              <a:ea typeface="ＭＳ Ｐゴシック" charset="0"/>
              <a:cs typeface="ＭＳ Ｐゴシック" charset="0"/>
            </a:endParaRPr>
          </a:p>
          <a:p>
            <a:pPr>
              <a:lnSpc>
                <a:spcPct val="90000"/>
              </a:lnSpc>
            </a:pPr>
            <a:r>
              <a:rPr lang="en-US" dirty="0">
                <a:latin typeface="Arial" charset="0"/>
                <a:ea typeface="ＭＳ Ｐゴシック" charset="0"/>
                <a:cs typeface="ＭＳ Ｐゴシック" charset="0"/>
              </a:rPr>
              <a:t>Disk arrays have a feature called read-ahead that really improves efficiency with type II </a:t>
            </a:r>
            <a:r>
              <a:rPr lang="en-US" dirty="0" smtClean="0">
                <a:latin typeface="Arial" charset="0"/>
                <a:ea typeface="ＭＳ Ｐゴシック" charset="0"/>
                <a:cs typeface="ＭＳ Ｐゴシック" charset="0"/>
              </a:rPr>
              <a:t>areas</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1804067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1"/>
          <p:cNvSpPr>
            <a:spLocks noGrp="1" noChangeArrowheads="1"/>
          </p:cNvSpPr>
          <p:nvPr>
            <p:ph type="title"/>
          </p:nvPr>
        </p:nvSpPr>
        <p:spPr>
          <a:xfrm>
            <a:off x="381000" y="230188"/>
            <a:ext cx="8382000" cy="615553"/>
          </a:xfrm>
          <a:ln/>
        </p:spPr>
        <p:txBody>
          <a:bodyPr/>
          <a:lstStyle/>
          <a:p>
            <a:pPr algn="l">
              <a:lnSpc>
                <a:spcPct val="100000"/>
              </a:lnSpc>
            </a:pPr>
            <a:r>
              <a:rPr lang="en-US" sz="4000" dirty="0" smtClean="0">
                <a:solidFill>
                  <a:schemeClr val="tx2"/>
                </a:solidFill>
              </a:rPr>
              <a:t>Type II Clusters</a:t>
            </a:r>
            <a:endParaRPr lang="en-US" sz="4000" dirty="0">
              <a:solidFill>
                <a:srgbClr val="808080"/>
              </a:solidFill>
            </a:endParaRPr>
          </a:p>
        </p:txBody>
      </p:sp>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042" y="1019175"/>
            <a:ext cx="682625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145416" name="Line 8"/>
          <p:cNvSpPr>
            <a:spLocks noChangeShapeType="1"/>
          </p:cNvSpPr>
          <p:nvPr/>
        </p:nvSpPr>
        <p:spPr bwMode="auto">
          <a:xfrm flipH="1">
            <a:off x="6780990" y="3425825"/>
            <a:ext cx="0" cy="301724"/>
          </a:xfrm>
          <a:prstGeom prst="line">
            <a:avLst/>
          </a:prstGeom>
          <a:noFill/>
          <a:ln w="12700" cap="flat">
            <a:solidFill>
              <a:schemeClr val="tx1"/>
            </a:solidFill>
            <a:prstDash val="solid"/>
            <a:miter lim="800000"/>
            <a:headEnd type="stealth"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 name="TextBox 1"/>
          <p:cNvSpPr txBox="1"/>
          <p:nvPr/>
        </p:nvSpPr>
        <p:spPr>
          <a:xfrm>
            <a:off x="6143360" y="3737049"/>
            <a:ext cx="1275259" cy="369332"/>
          </a:xfrm>
          <a:prstGeom prst="rect">
            <a:avLst/>
          </a:prstGeom>
          <a:noFill/>
          <a:ln>
            <a:solidFill>
              <a:schemeClr val="tx1"/>
            </a:solidFill>
          </a:ln>
        </p:spPr>
        <p:txBody>
          <a:bodyPr wrap="none" rtlCol="0">
            <a:spAutoFit/>
          </a:bodyPr>
          <a:lstStyle/>
          <a:p>
            <a:r>
              <a:rPr lang="en-US" dirty="0" smtClean="0"/>
              <a:t>Order Line</a:t>
            </a:r>
            <a:endParaRPr lang="en-US" dirty="0"/>
          </a:p>
        </p:txBody>
      </p:sp>
      <p:sp>
        <p:nvSpPr>
          <p:cNvPr id="3" name="TextBox 2"/>
          <p:cNvSpPr txBox="1"/>
          <p:nvPr/>
        </p:nvSpPr>
        <p:spPr>
          <a:xfrm>
            <a:off x="4185403" y="3741355"/>
            <a:ext cx="774709" cy="369332"/>
          </a:xfrm>
          <a:prstGeom prst="rect">
            <a:avLst/>
          </a:prstGeom>
          <a:noFill/>
          <a:ln>
            <a:solidFill>
              <a:schemeClr val="tx1"/>
            </a:solidFill>
          </a:ln>
        </p:spPr>
        <p:txBody>
          <a:bodyPr wrap="none" rtlCol="0">
            <a:spAutoFit/>
          </a:bodyPr>
          <a:lstStyle/>
          <a:p>
            <a:r>
              <a:rPr lang="en-US" dirty="0" smtClean="0"/>
              <a:t>Order</a:t>
            </a:r>
            <a:endParaRPr lang="en-US" dirty="0"/>
          </a:p>
        </p:txBody>
      </p:sp>
      <p:sp>
        <p:nvSpPr>
          <p:cNvPr id="12" name="Line 8"/>
          <p:cNvSpPr>
            <a:spLocks noChangeShapeType="1"/>
          </p:cNvSpPr>
          <p:nvPr/>
        </p:nvSpPr>
        <p:spPr bwMode="auto">
          <a:xfrm flipH="1">
            <a:off x="4572758" y="3425825"/>
            <a:ext cx="0" cy="301724"/>
          </a:xfrm>
          <a:prstGeom prst="line">
            <a:avLst/>
          </a:prstGeom>
          <a:noFill/>
          <a:ln w="12700" cap="flat">
            <a:solidFill>
              <a:schemeClr val="tx1"/>
            </a:solidFill>
            <a:prstDash val="solid"/>
            <a:miter lim="800000"/>
            <a:headEnd type="stealth"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Line 8"/>
          <p:cNvSpPr>
            <a:spLocks noChangeShapeType="1"/>
          </p:cNvSpPr>
          <p:nvPr/>
        </p:nvSpPr>
        <p:spPr bwMode="auto">
          <a:xfrm flipH="1">
            <a:off x="1968077" y="3425825"/>
            <a:ext cx="0" cy="301724"/>
          </a:xfrm>
          <a:prstGeom prst="line">
            <a:avLst/>
          </a:prstGeom>
          <a:noFill/>
          <a:ln w="12700" cap="flat">
            <a:solidFill>
              <a:schemeClr val="tx1"/>
            </a:solidFill>
            <a:prstDash val="solid"/>
            <a:miter lim="800000"/>
            <a:headEnd type="stealth"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 name="TextBox 3"/>
          <p:cNvSpPr txBox="1"/>
          <p:nvPr/>
        </p:nvSpPr>
        <p:spPr>
          <a:xfrm>
            <a:off x="1375475" y="3741355"/>
            <a:ext cx="1185203" cy="369332"/>
          </a:xfrm>
          <a:prstGeom prst="rect">
            <a:avLst/>
          </a:prstGeom>
          <a:noFill/>
          <a:ln>
            <a:solidFill>
              <a:schemeClr val="tx1"/>
            </a:solidFill>
          </a:ln>
        </p:spPr>
        <p:txBody>
          <a:bodyPr wrap="none" rtlCol="0">
            <a:spAutoFit/>
          </a:bodyPr>
          <a:lstStyle/>
          <a:p>
            <a:r>
              <a:rPr lang="en-US" dirty="0" smtClean="0"/>
              <a:t>Customer</a:t>
            </a:r>
            <a:endParaRPr lang="en-US" dirty="0"/>
          </a:p>
        </p:txBody>
      </p:sp>
    </p:spTree>
    <p:extLst>
      <p:ext uri="{BB962C8B-B14F-4D97-AF65-F5344CB8AC3E}">
        <p14:creationId xmlns:p14="http://schemas.microsoft.com/office/powerpoint/2010/main" val="454256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Autofit/>
          </a:bodyPr>
          <a:lstStyle/>
          <a:p>
            <a:pPr algn="l"/>
            <a:r>
              <a:rPr lang="en-US" sz="4000" dirty="0" smtClean="0">
                <a:solidFill>
                  <a:schemeClr val="tx2"/>
                </a:solidFill>
              </a:rPr>
              <a:t>Storage Areas Compared</a:t>
            </a:r>
            <a:endParaRPr lang="en-US" sz="4000" dirty="0">
              <a:cs typeface="ＭＳ Ｐゴシック" charset="0"/>
            </a:endParaRPr>
          </a:p>
        </p:txBody>
      </p:sp>
      <p:graphicFrame>
        <p:nvGraphicFramePr>
          <p:cNvPr id="471044" name="Group 4"/>
          <p:cNvGraphicFramePr>
            <a:graphicFrameLocks noGrp="1"/>
          </p:cNvGraphicFramePr>
          <p:nvPr>
            <p:extLst>
              <p:ext uri="{D42A27DB-BD31-4B8C-83A1-F6EECF244321}">
                <p14:modId xmlns:p14="http://schemas.microsoft.com/office/powerpoint/2010/main" val="2560099660"/>
              </p:ext>
            </p:extLst>
          </p:nvPr>
        </p:nvGraphicFramePr>
        <p:xfrm>
          <a:off x="1316927" y="1160027"/>
          <a:ext cx="1968500" cy="4419600"/>
        </p:xfrm>
        <a:graphic>
          <a:graphicData uri="http://schemas.openxmlformats.org/drawingml/2006/table">
            <a:tbl>
              <a:tblPr/>
              <a:tblGrid>
                <a:gridCol w="1968500"/>
              </a:tblGrid>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dirty="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bl>
          </a:graphicData>
        </a:graphic>
      </p:graphicFrame>
      <p:graphicFrame>
        <p:nvGraphicFramePr>
          <p:cNvPr id="471097" name="Group 57"/>
          <p:cNvGraphicFramePr>
            <a:graphicFrameLocks noGrp="1"/>
          </p:cNvGraphicFramePr>
          <p:nvPr>
            <p:extLst>
              <p:ext uri="{D42A27DB-BD31-4B8C-83A1-F6EECF244321}">
                <p14:modId xmlns:p14="http://schemas.microsoft.com/office/powerpoint/2010/main" val="1372215911"/>
              </p:ext>
            </p:extLst>
          </p:nvPr>
        </p:nvGraphicFramePr>
        <p:xfrm>
          <a:off x="4974527" y="1160027"/>
          <a:ext cx="1968500" cy="4419600"/>
        </p:xfrm>
        <a:graphic>
          <a:graphicData uri="http://schemas.openxmlformats.org/drawingml/2006/table">
            <a:tbl>
              <a:tblPr/>
              <a:tblGrid>
                <a:gridCol w="1968500"/>
              </a:tblGrid>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bl>
          </a:graphicData>
        </a:graphic>
      </p:graphicFrame>
      <p:sp>
        <p:nvSpPr>
          <p:cNvPr id="75827" name="Text Box 99"/>
          <p:cNvSpPr txBox="1">
            <a:spLocks noChangeArrowheads="1"/>
          </p:cNvSpPr>
          <p:nvPr/>
        </p:nvSpPr>
        <p:spPr bwMode="auto">
          <a:xfrm>
            <a:off x="1850327" y="779027"/>
            <a:ext cx="890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a:t>Type I</a:t>
            </a:r>
            <a:endParaRPr lang="en-US"/>
          </a:p>
        </p:txBody>
      </p:sp>
      <p:sp>
        <p:nvSpPr>
          <p:cNvPr id="75828" name="Text Box 100"/>
          <p:cNvSpPr txBox="1">
            <a:spLocks noChangeArrowheads="1"/>
          </p:cNvSpPr>
          <p:nvPr/>
        </p:nvSpPr>
        <p:spPr bwMode="auto">
          <a:xfrm>
            <a:off x="5431727" y="779027"/>
            <a:ext cx="960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t>Type II</a:t>
            </a:r>
            <a:endParaRPr lang="en-US" dirty="0"/>
          </a:p>
        </p:txBody>
      </p:sp>
      <p:cxnSp>
        <p:nvCxnSpPr>
          <p:cNvPr id="6" name="Straight Connector 5"/>
          <p:cNvCxnSpPr/>
          <p:nvPr/>
        </p:nvCxnSpPr>
        <p:spPr>
          <a:xfrm>
            <a:off x="6943027" y="1160027"/>
            <a:ext cx="70455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647586" y="1160027"/>
            <a:ext cx="0" cy="3514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943027" y="4674451"/>
            <a:ext cx="70455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647586" y="2918154"/>
            <a:ext cx="189163"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836749" y="2733488"/>
            <a:ext cx="915823" cy="369332"/>
          </a:xfrm>
          <a:prstGeom prst="rect">
            <a:avLst/>
          </a:prstGeom>
          <a:noFill/>
        </p:spPr>
        <p:txBody>
          <a:bodyPr wrap="none" rtlCol="0">
            <a:spAutoFit/>
          </a:bodyPr>
          <a:lstStyle/>
          <a:p>
            <a:r>
              <a:rPr lang="en-US" dirty="0" smtClean="0"/>
              <a:t>Cluster</a:t>
            </a:r>
            <a:endParaRPr lang="en-US" dirty="0"/>
          </a:p>
        </p:txBody>
      </p:sp>
    </p:spTree>
    <p:extLst>
      <p:ext uri="{BB962C8B-B14F-4D97-AF65-F5344CB8AC3E}">
        <p14:creationId xmlns:p14="http://schemas.microsoft.com/office/powerpoint/2010/main" val="134425377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Importance of database block size</a:t>
            </a:r>
            <a:endParaRPr lang="en-US" sz="4000" dirty="0"/>
          </a:p>
        </p:txBody>
      </p:sp>
      <p:sp>
        <p:nvSpPr>
          <p:cNvPr id="3" name="Text Placeholder 2"/>
          <p:cNvSpPr>
            <a:spLocks noGrp="1"/>
          </p:cNvSpPr>
          <p:nvPr>
            <p:ph type="body" sz="quarter" idx="10"/>
          </p:nvPr>
        </p:nvSpPr>
        <p:spPr>
          <a:xfrm>
            <a:off x="381000" y="1218138"/>
            <a:ext cx="8382000" cy="4179605"/>
          </a:xfrm>
        </p:spPr>
        <p:txBody>
          <a:bodyPr/>
          <a:lstStyle/>
          <a:p>
            <a:r>
              <a:rPr lang="en-US" dirty="0" smtClean="0"/>
              <a:t>OpenEdge® default block size is still </a:t>
            </a:r>
            <a:r>
              <a:rPr lang="en-US" dirty="0" smtClean="0"/>
              <a:t>1kb</a:t>
            </a:r>
          </a:p>
          <a:p>
            <a:pPr marL="0" indent="0">
              <a:buNone/>
            </a:pPr>
            <a:endParaRPr lang="en-US" sz="1600" dirty="0" smtClean="0"/>
          </a:p>
          <a:p>
            <a:r>
              <a:rPr lang="en-US" dirty="0" smtClean="0"/>
              <a:t>Larger block allow for more records or index entries per physical </a:t>
            </a:r>
            <a:r>
              <a:rPr lang="en-US" dirty="0" smtClean="0"/>
              <a:t>operation</a:t>
            </a:r>
          </a:p>
          <a:p>
            <a:pPr marL="0" indent="0">
              <a:buNone/>
            </a:pPr>
            <a:endParaRPr lang="en-US" sz="1600" dirty="0" smtClean="0"/>
          </a:p>
          <a:p>
            <a:r>
              <a:rPr lang="en-US" dirty="0" smtClean="0"/>
              <a:t>Matching operating system and database block sizes improves efficiency</a:t>
            </a:r>
          </a:p>
          <a:p>
            <a:pPr lvl="1"/>
            <a:r>
              <a:rPr lang="en-US" dirty="0" smtClean="0"/>
              <a:t>Generally 8k block size is best for most</a:t>
            </a:r>
          </a:p>
          <a:p>
            <a:pPr lvl="1"/>
            <a:r>
              <a:rPr lang="en-US" dirty="0" smtClean="0"/>
              <a:t>4k is best for Windows </a:t>
            </a:r>
            <a:r>
              <a:rPr lang="en-US" dirty="0" smtClean="0"/>
              <a:t>servers</a:t>
            </a:r>
          </a:p>
          <a:p>
            <a:pPr marL="517525" lvl="1" indent="0">
              <a:buNone/>
            </a:pPr>
            <a:endParaRPr lang="en-US" sz="1600" dirty="0" smtClean="0"/>
          </a:p>
          <a:p>
            <a:r>
              <a:rPr lang="en-US" dirty="0" smtClean="0"/>
              <a:t>Larger blocks *may* require a higher records per block setting</a:t>
            </a:r>
            <a:endParaRPr lang="en-US" dirty="0"/>
          </a:p>
        </p:txBody>
      </p:sp>
    </p:spTree>
    <p:extLst>
      <p:ext uri="{BB962C8B-B14F-4D97-AF65-F5344CB8AC3E}">
        <p14:creationId xmlns:p14="http://schemas.microsoft.com/office/powerpoint/2010/main" val="421559441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Records per block setting</a:t>
            </a:r>
            <a:endParaRPr lang="en-US" sz="4000" dirty="0"/>
          </a:p>
        </p:txBody>
      </p:sp>
      <p:sp>
        <p:nvSpPr>
          <p:cNvPr id="3" name="Text Placeholder 2"/>
          <p:cNvSpPr>
            <a:spLocks noGrp="1"/>
          </p:cNvSpPr>
          <p:nvPr>
            <p:ph type="body" sz="quarter" idx="10"/>
          </p:nvPr>
        </p:nvSpPr>
        <p:spPr>
          <a:xfrm>
            <a:off x="381000" y="934428"/>
            <a:ext cx="8382000" cy="4672048"/>
          </a:xfrm>
        </p:spPr>
        <p:txBody>
          <a:bodyPr/>
          <a:lstStyle/>
          <a:p>
            <a:r>
              <a:rPr lang="en-US" dirty="0" smtClean="0"/>
              <a:t>Each area can have a different </a:t>
            </a:r>
            <a:r>
              <a:rPr lang="en-US" dirty="0" smtClean="0"/>
              <a:t>setting</a:t>
            </a:r>
          </a:p>
          <a:p>
            <a:pPr marL="0" indent="0">
              <a:buNone/>
            </a:pPr>
            <a:endParaRPr lang="en-US" sz="1600" dirty="0" smtClean="0"/>
          </a:p>
          <a:p>
            <a:r>
              <a:rPr lang="en-US" dirty="0" smtClean="0"/>
              <a:t>Default is 64, this is generally too low for 8k </a:t>
            </a:r>
            <a:r>
              <a:rPr lang="en-US" dirty="0" smtClean="0"/>
              <a:t>blocks</a:t>
            </a:r>
          </a:p>
          <a:p>
            <a:pPr marL="0" indent="0">
              <a:buNone/>
            </a:pPr>
            <a:endParaRPr lang="en-US" sz="1600" dirty="0" smtClean="0"/>
          </a:p>
          <a:p>
            <a:r>
              <a:rPr lang="en-US" dirty="0" smtClean="0"/>
              <a:t>Calculation:</a:t>
            </a:r>
          </a:p>
          <a:p>
            <a:pPr marL="517525" lvl="1" indent="0">
              <a:buNone/>
            </a:pPr>
            <a:r>
              <a:rPr lang="en-US" dirty="0" smtClean="0"/>
              <a:t>Database-block-size/(Mean-record-size + 20) = Maximum-Rec/block</a:t>
            </a:r>
          </a:p>
          <a:p>
            <a:pPr marL="517525" lvl="1" indent="0">
              <a:buNone/>
            </a:pPr>
            <a:r>
              <a:rPr lang="en-US" dirty="0"/>
              <a:t>	</a:t>
            </a:r>
            <a:r>
              <a:rPr lang="en-US" dirty="0" smtClean="0"/>
              <a:t>20 is the approximate overhead per record</a:t>
            </a:r>
          </a:p>
          <a:p>
            <a:pPr marL="517525" lvl="1" indent="0">
              <a:buNone/>
            </a:pPr>
            <a:r>
              <a:rPr lang="en-US" dirty="0"/>
              <a:t>	</a:t>
            </a:r>
            <a:r>
              <a:rPr lang="en-US" dirty="0" smtClean="0"/>
              <a:t>Records per block setting should equal the next HIGHER binary 	number between 1 and 256 </a:t>
            </a:r>
            <a:endParaRPr lang="en-US" dirty="0"/>
          </a:p>
          <a:p>
            <a:pPr marL="517525" lvl="1" indent="0">
              <a:buNone/>
            </a:pPr>
            <a:endParaRPr lang="en-US" sz="1600" dirty="0"/>
          </a:p>
          <a:p>
            <a:r>
              <a:rPr lang="en-US" dirty="0" smtClean="0"/>
              <a:t>Set too low and you waste space and reduce the efficiency of every read </a:t>
            </a:r>
            <a:r>
              <a:rPr lang="en-US" dirty="0" smtClean="0"/>
              <a:t>operation</a:t>
            </a:r>
          </a:p>
          <a:p>
            <a:pPr marL="0" indent="0">
              <a:buNone/>
            </a:pPr>
            <a:endParaRPr lang="en-US" sz="1600" dirty="0" smtClean="0"/>
          </a:p>
          <a:p>
            <a:r>
              <a:rPr lang="en-US" dirty="0" smtClean="0"/>
              <a:t>Set too high </a:t>
            </a:r>
            <a:r>
              <a:rPr lang="en-US" dirty="0" smtClean="0"/>
              <a:t>and </a:t>
            </a:r>
            <a:r>
              <a:rPr lang="en-US" dirty="0" smtClean="0"/>
              <a:t>run the risk of record fragmentation</a:t>
            </a:r>
            <a:endParaRPr lang="en-US" dirty="0"/>
          </a:p>
        </p:txBody>
      </p:sp>
    </p:spTree>
    <p:extLst>
      <p:ext uri="{BB962C8B-B14F-4D97-AF65-F5344CB8AC3E}">
        <p14:creationId xmlns:p14="http://schemas.microsoft.com/office/powerpoint/2010/main" val="31682238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1"/>
          <p:cNvSpPr>
            <a:spLocks noGrp="1" noChangeArrowheads="1"/>
          </p:cNvSpPr>
          <p:nvPr>
            <p:ph type="title"/>
          </p:nvPr>
        </p:nvSpPr>
        <p:spPr>
          <a:ln/>
        </p:spPr>
        <p:txBody>
          <a:bodyPr>
            <a:noAutofit/>
          </a:bodyPr>
          <a:lstStyle/>
          <a:p>
            <a:pPr algn="l">
              <a:lnSpc>
                <a:spcPct val="80000"/>
              </a:lnSpc>
            </a:pPr>
            <a:r>
              <a:rPr lang="en-US" sz="4000" dirty="0" smtClean="0">
                <a:solidFill>
                  <a:schemeClr val="tx2"/>
                </a:solidFill>
              </a:rPr>
              <a:t>Example: Records /Block</a:t>
            </a:r>
            <a:endParaRPr lang="en-US" sz="4000" dirty="0"/>
          </a:p>
        </p:txBody>
      </p:sp>
      <p:sp>
        <p:nvSpPr>
          <p:cNvPr id="172034" name="Rectangle 2"/>
          <p:cNvSpPr>
            <a:spLocks noGrp="1" noChangeArrowheads="1"/>
          </p:cNvSpPr>
          <p:nvPr>
            <p:ph idx="1"/>
          </p:nvPr>
        </p:nvSpPr>
        <p:spPr>
          <a:xfrm>
            <a:off x="381000" y="986650"/>
            <a:ext cx="7607300" cy="3385542"/>
          </a:xfrm>
          <a:ln/>
        </p:spPr>
        <p:txBody>
          <a:bodyPr/>
          <a:lstStyle/>
          <a:p>
            <a:r>
              <a:rPr lang="en-US" dirty="0"/>
              <a:t>Mean record size = </a:t>
            </a:r>
            <a:r>
              <a:rPr lang="en-US" dirty="0" smtClean="0"/>
              <a:t>90</a:t>
            </a:r>
          </a:p>
          <a:p>
            <a:pPr marL="0" indent="0">
              <a:buNone/>
            </a:pPr>
            <a:endParaRPr lang="en-US" sz="1600" dirty="0"/>
          </a:p>
          <a:p>
            <a:r>
              <a:rPr lang="en-US" dirty="0"/>
              <a:t>Add 20 bytes for overhead (90 + 20 = 110</a:t>
            </a:r>
            <a:r>
              <a:rPr lang="en-US" dirty="0" smtClean="0"/>
              <a:t>)</a:t>
            </a:r>
          </a:p>
          <a:p>
            <a:pPr marL="0" indent="0">
              <a:buNone/>
            </a:pPr>
            <a:endParaRPr lang="en-US" sz="1600" dirty="0"/>
          </a:p>
          <a:p>
            <a:r>
              <a:rPr lang="en-US" dirty="0"/>
              <a:t>Divide product into database </a:t>
            </a:r>
            <a:r>
              <a:rPr lang="en-US" dirty="0" err="1"/>
              <a:t>blocksize</a:t>
            </a:r>
            <a:r>
              <a:rPr lang="en-US" dirty="0"/>
              <a:t> </a:t>
            </a:r>
          </a:p>
          <a:p>
            <a:pPr marL="314325" lvl="1" indent="0">
              <a:buNone/>
            </a:pPr>
            <a:r>
              <a:rPr lang="en-US" dirty="0" smtClean="0"/>
              <a:t>  Example:  8192 </a:t>
            </a:r>
            <a:r>
              <a:rPr lang="en-US" dirty="0"/>
              <a:t>÷ 110 = 74.47   </a:t>
            </a:r>
            <a:endParaRPr lang="en-US" dirty="0" smtClean="0"/>
          </a:p>
          <a:p>
            <a:pPr marL="314325" lvl="1" indent="0">
              <a:buNone/>
            </a:pPr>
            <a:endParaRPr lang="en-US" sz="1600" dirty="0"/>
          </a:p>
          <a:p>
            <a:r>
              <a:rPr lang="en-US" dirty="0"/>
              <a:t>Choose next higher binary number </a:t>
            </a:r>
            <a:r>
              <a:rPr lang="en-US" dirty="0" smtClean="0"/>
              <a:t>128</a:t>
            </a:r>
          </a:p>
          <a:p>
            <a:pPr marL="0" indent="0">
              <a:buNone/>
            </a:pPr>
            <a:endParaRPr lang="en-US" sz="1600" dirty="0"/>
          </a:p>
          <a:p>
            <a:r>
              <a:rPr lang="en-US" dirty="0"/>
              <a:t>Default records per block is </a:t>
            </a:r>
            <a:r>
              <a:rPr lang="en-US" dirty="0" smtClean="0"/>
              <a:t>64</a:t>
            </a:r>
            <a:endParaRPr lang="en-US" dirty="0"/>
          </a:p>
        </p:txBody>
      </p:sp>
    </p:spTree>
    <p:extLst>
      <p:ext uri="{BB962C8B-B14F-4D97-AF65-F5344CB8AC3E}">
        <p14:creationId xmlns:p14="http://schemas.microsoft.com/office/powerpoint/2010/main" val="2501929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Before Image Cluster Size</a:t>
            </a:r>
            <a:endParaRPr lang="en-US" sz="4000" dirty="0"/>
          </a:p>
        </p:txBody>
      </p:sp>
      <p:sp>
        <p:nvSpPr>
          <p:cNvPr id="3" name="Text Placeholder 2"/>
          <p:cNvSpPr>
            <a:spLocks noGrp="1"/>
          </p:cNvSpPr>
          <p:nvPr>
            <p:ph type="body" sz="quarter" idx="10"/>
          </p:nvPr>
        </p:nvSpPr>
        <p:spPr>
          <a:xfrm>
            <a:off x="381000" y="1218138"/>
            <a:ext cx="8382000" cy="3834896"/>
          </a:xfrm>
        </p:spPr>
        <p:txBody>
          <a:bodyPr/>
          <a:lstStyle/>
          <a:p>
            <a:r>
              <a:rPr lang="en-US" dirty="0" smtClean="0"/>
              <a:t>One the best ways to improve OLTP </a:t>
            </a:r>
            <a:r>
              <a:rPr lang="en-US" dirty="0" smtClean="0"/>
              <a:t>performance</a:t>
            </a:r>
          </a:p>
          <a:p>
            <a:pPr marL="0" indent="0">
              <a:buNone/>
            </a:pPr>
            <a:endParaRPr lang="en-US" sz="1600" dirty="0" smtClean="0"/>
          </a:p>
          <a:p>
            <a:r>
              <a:rPr lang="en-US" dirty="0" smtClean="0"/>
              <a:t>Default has been increased to 512k but in most cases a setting above 4096k (4MB) is more </a:t>
            </a:r>
            <a:r>
              <a:rPr lang="en-US" dirty="0" smtClean="0"/>
              <a:t>appropriate</a:t>
            </a:r>
          </a:p>
          <a:p>
            <a:pPr marL="0" indent="0">
              <a:buNone/>
            </a:pPr>
            <a:endParaRPr lang="en-US" sz="1600" dirty="0" smtClean="0"/>
          </a:p>
          <a:p>
            <a:r>
              <a:rPr lang="en-US" dirty="0" smtClean="0"/>
              <a:t>BI cluster size determines the amount of </a:t>
            </a:r>
            <a:r>
              <a:rPr lang="en-US" dirty="0" smtClean="0"/>
              <a:t>transactional (create, update, delete) </a:t>
            </a:r>
            <a:r>
              <a:rPr lang="en-US" dirty="0" smtClean="0"/>
              <a:t>work that is done between checkpoints </a:t>
            </a:r>
            <a:endParaRPr lang="en-US" dirty="0" smtClean="0"/>
          </a:p>
          <a:p>
            <a:endParaRPr lang="en-US" sz="1600" dirty="0"/>
          </a:p>
          <a:p>
            <a:r>
              <a:rPr lang="en-US" dirty="0" smtClean="0"/>
              <a:t>The goal is to have 120 seconds between checkpoints at you busiest update time of the day</a:t>
            </a:r>
            <a:endParaRPr lang="en-US" dirty="0"/>
          </a:p>
        </p:txBody>
      </p:sp>
    </p:spTree>
    <p:extLst>
      <p:ext uri="{BB962C8B-B14F-4D97-AF65-F5344CB8AC3E}">
        <p14:creationId xmlns:p14="http://schemas.microsoft.com/office/powerpoint/2010/main" val="304162164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After Image affect on I/O decisions </a:t>
            </a:r>
            <a:endParaRPr lang="en-US" sz="4000" dirty="0"/>
          </a:p>
        </p:txBody>
      </p:sp>
      <p:sp>
        <p:nvSpPr>
          <p:cNvPr id="3" name="Text Placeholder 2"/>
          <p:cNvSpPr>
            <a:spLocks noGrp="1"/>
          </p:cNvSpPr>
          <p:nvPr>
            <p:ph type="body" sz="quarter" idx="10"/>
          </p:nvPr>
        </p:nvSpPr>
        <p:spPr>
          <a:xfrm>
            <a:off x="381000" y="1218138"/>
            <a:ext cx="8382000" cy="3847207"/>
          </a:xfrm>
        </p:spPr>
        <p:txBody>
          <a:bodyPr/>
          <a:lstStyle/>
          <a:p>
            <a:r>
              <a:rPr lang="en-US" dirty="0" smtClean="0"/>
              <a:t>After Imaging provides an extra level of data protection in case of media </a:t>
            </a:r>
            <a:r>
              <a:rPr lang="en-US" dirty="0" smtClean="0"/>
              <a:t>loss</a:t>
            </a:r>
          </a:p>
          <a:p>
            <a:endParaRPr lang="en-US" sz="1600" dirty="0" smtClean="0"/>
          </a:p>
          <a:p>
            <a:r>
              <a:rPr lang="en-US" b="1" dirty="0" smtClean="0"/>
              <a:t>Everyone should be using after </a:t>
            </a:r>
            <a:r>
              <a:rPr lang="en-US" b="1" dirty="0" smtClean="0"/>
              <a:t>imaging</a:t>
            </a:r>
          </a:p>
          <a:p>
            <a:endParaRPr lang="en-US" sz="1600" dirty="0" smtClean="0"/>
          </a:p>
          <a:p>
            <a:r>
              <a:rPr lang="en-US" dirty="0" smtClean="0"/>
              <a:t>After image files should be isolated from the rest of the database</a:t>
            </a:r>
          </a:p>
          <a:p>
            <a:pPr lvl="1"/>
            <a:r>
              <a:rPr lang="en-US" dirty="0" smtClean="0"/>
              <a:t>Best case: different physical hardware</a:t>
            </a:r>
          </a:p>
          <a:p>
            <a:pPr lvl="1"/>
            <a:r>
              <a:rPr lang="en-US" dirty="0" smtClean="0"/>
              <a:t>Usual scenario: Different file </a:t>
            </a:r>
            <a:r>
              <a:rPr lang="en-US" dirty="0" smtClean="0"/>
              <a:t>system</a:t>
            </a:r>
          </a:p>
          <a:p>
            <a:pPr lvl="1"/>
            <a:endParaRPr lang="en-US" sz="1600" dirty="0" smtClean="0"/>
          </a:p>
          <a:p>
            <a:r>
              <a:rPr lang="en-US" dirty="0" smtClean="0"/>
              <a:t>Writes to this file have the potential to be expensive </a:t>
            </a:r>
            <a:endParaRPr lang="en-US" dirty="0"/>
          </a:p>
        </p:txBody>
      </p:sp>
    </p:spTree>
    <p:extLst>
      <p:ext uri="{BB962C8B-B14F-4D97-AF65-F5344CB8AC3E}">
        <p14:creationId xmlns:p14="http://schemas.microsoft.com/office/powerpoint/2010/main" val="258638892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81000" y="230188"/>
            <a:ext cx="8382000" cy="657232"/>
          </a:xfrm>
          <a:noFill/>
          <a:ln/>
          <a:effectLst>
            <a:outerShdw blurRad="63500" dist="13470" dir="2700000" algn="ctr" rotWithShape="0">
              <a:schemeClr val="bg2"/>
            </a:outerShdw>
          </a:effectLst>
        </p:spPr>
        <p:txBody>
          <a:bodyPr lIns="92075" tIns="46038" rIns="92075" bIns="46038"/>
          <a:lstStyle/>
          <a:p>
            <a:r>
              <a:rPr lang="en-US" sz="4000" dirty="0"/>
              <a:t>What RAID really means</a:t>
            </a:r>
          </a:p>
        </p:txBody>
      </p:sp>
      <p:sp>
        <p:nvSpPr>
          <p:cNvPr id="13315" name="Rectangle 3"/>
          <p:cNvSpPr>
            <a:spLocks noGrp="1" noChangeArrowheads="1"/>
          </p:cNvSpPr>
          <p:nvPr>
            <p:ph type="body" idx="1"/>
          </p:nvPr>
        </p:nvSpPr>
        <p:spPr>
          <a:xfrm>
            <a:off x="381000" y="1412875"/>
            <a:ext cx="8382000" cy="3472361"/>
          </a:xfrm>
          <a:noFill/>
          <a:ln/>
        </p:spPr>
        <p:txBody>
          <a:bodyPr lIns="92075" tIns="46038" rIns="92075" bIns="46038"/>
          <a:lstStyle/>
          <a:p>
            <a:pPr>
              <a:buFont typeface="Wingdings" charset="0"/>
              <a:buNone/>
            </a:pPr>
            <a:r>
              <a:rPr lang="en-US" dirty="0" smtClean="0"/>
              <a:t> Most commonly used RAID levels:</a:t>
            </a:r>
          </a:p>
          <a:p>
            <a:pPr>
              <a:buFont typeface="Wingdings" charset="0"/>
              <a:buNone/>
            </a:pPr>
            <a:endParaRPr lang="en-US" sz="1600" dirty="0"/>
          </a:p>
          <a:p>
            <a:r>
              <a:rPr lang="en-US" dirty="0"/>
              <a:t>RAID 0: This level is also called </a:t>
            </a:r>
            <a:r>
              <a:rPr lang="en-US" i="1" dirty="0"/>
              <a:t>striping</a:t>
            </a:r>
            <a:r>
              <a:rPr lang="en-US" i="1" dirty="0" smtClean="0"/>
              <a:t>.</a:t>
            </a:r>
          </a:p>
          <a:p>
            <a:endParaRPr lang="en-US" sz="1600" dirty="0"/>
          </a:p>
          <a:p>
            <a:r>
              <a:rPr lang="en-US" dirty="0"/>
              <a:t>RAID 1: This is referred to as </a:t>
            </a:r>
            <a:r>
              <a:rPr lang="en-US" i="1" dirty="0"/>
              <a:t>mirroring</a:t>
            </a:r>
            <a:r>
              <a:rPr lang="en-US" dirty="0" smtClean="0"/>
              <a:t>.</a:t>
            </a:r>
          </a:p>
          <a:p>
            <a:endParaRPr lang="en-US" sz="1600" dirty="0"/>
          </a:p>
          <a:p>
            <a:r>
              <a:rPr lang="en-US" dirty="0"/>
              <a:t>RAID 5: Most </a:t>
            </a:r>
            <a:r>
              <a:rPr lang="en-US" i="1" dirty="0" smtClean="0"/>
              <a:t>controversial</a:t>
            </a:r>
            <a:r>
              <a:rPr lang="en-US" dirty="0" smtClean="0"/>
              <a:t> RAID </a:t>
            </a:r>
            <a:r>
              <a:rPr lang="en-US" dirty="0" smtClean="0"/>
              <a:t>level</a:t>
            </a:r>
          </a:p>
          <a:p>
            <a:endParaRPr lang="en-US" sz="1600" dirty="0"/>
          </a:p>
          <a:p>
            <a:r>
              <a:rPr lang="en-US" dirty="0"/>
              <a:t>RAID 10: This is mirroring and striping. Also known as RAID 0 + </a:t>
            </a:r>
            <a:r>
              <a:rPr lang="en-US" dirty="0" smtClean="0"/>
              <a:t>1 (OpenEdge preferred)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230188"/>
            <a:ext cx="8382000" cy="657232"/>
          </a:xfrm>
          <a:noFill/>
          <a:ln/>
          <a:effectLst>
            <a:outerShdw blurRad="63500" dist="13470" dir="2700000" algn="ctr" rotWithShape="0">
              <a:schemeClr val="bg2"/>
            </a:outerShdw>
          </a:effectLst>
        </p:spPr>
        <p:txBody>
          <a:bodyPr lIns="92075" tIns="46038" rIns="92075" bIns="46038"/>
          <a:lstStyle/>
          <a:p>
            <a:r>
              <a:rPr lang="en-US" sz="4000" dirty="0"/>
              <a:t>Raid 0: Striping</a:t>
            </a:r>
          </a:p>
        </p:txBody>
      </p:sp>
      <p:grpSp>
        <p:nvGrpSpPr>
          <p:cNvPr id="14343" name="Group 7"/>
          <p:cNvGrpSpPr>
            <a:grpSpLocks/>
          </p:cNvGrpSpPr>
          <p:nvPr/>
        </p:nvGrpSpPr>
        <p:grpSpPr bwMode="auto">
          <a:xfrm>
            <a:off x="854075" y="1546225"/>
            <a:ext cx="1752600" cy="1511300"/>
            <a:chOff x="528" y="1684"/>
            <a:chExt cx="1104" cy="952"/>
          </a:xfrm>
        </p:grpSpPr>
        <p:sp>
          <p:nvSpPr>
            <p:cNvPr id="14339" name="Oval 3"/>
            <p:cNvSpPr>
              <a:spLocks noChangeArrowheads="1"/>
            </p:cNvSpPr>
            <p:nvPr/>
          </p:nvSpPr>
          <p:spPr bwMode="auto">
            <a:xfrm>
              <a:off x="532" y="1684"/>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40" name="Oval 4"/>
            <p:cNvSpPr>
              <a:spLocks noChangeArrowheads="1"/>
            </p:cNvSpPr>
            <p:nvPr/>
          </p:nvSpPr>
          <p:spPr bwMode="auto">
            <a:xfrm>
              <a:off x="532" y="2308"/>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41" name="Line 5"/>
            <p:cNvSpPr>
              <a:spLocks noChangeShapeType="1"/>
            </p:cNvSpPr>
            <p:nvPr/>
          </p:nvSpPr>
          <p:spPr bwMode="auto">
            <a:xfrm>
              <a:off x="528" y="1872"/>
              <a:ext cx="0" cy="62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42" name="Line 6"/>
            <p:cNvSpPr>
              <a:spLocks noChangeShapeType="1"/>
            </p:cNvSpPr>
            <p:nvPr/>
          </p:nvSpPr>
          <p:spPr bwMode="auto">
            <a:xfrm>
              <a:off x="1632" y="1824"/>
              <a:ext cx="0" cy="67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4348" name="Group 12"/>
          <p:cNvGrpSpPr>
            <a:grpSpLocks/>
          </p:cNvGrpSpPr>
          <p:nvPr/>
        </p:nvGrpSpPr>
        <p:grpSpPr bwMode="auto">
          <a:xfrm>
            <a:off x="3216275" y="1546225"/>
            <a:ext cx="1752600" cy="1511300"/>
            <a:chOff x="2016" y="1684"/>
            <a:chExt cx="1104" cy="952"/>
          </a:xfrm>
        </p:grpSpPr>
        <p:sp>
          <p:nvSpPr>
            <p:cNvPr id="14344" name="Oval 8"/>
            <p:cNvSpPr>
              <a:spLocks noChangeArrowheads="1"/>
            </p:cNvSpPr>
            <p:nvPr/>
          </p:nvSpPr>
          <p:spPr bwMode="auto">
            <a:xfrm>
              <a:off x="2020" y="1684"/>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45" name="Oval 9"/>
            <p:cNvSpPr>
              <a:spLocks noChangeArrowheads="1"/>
            </p:cNvSpPr>
            <p:nvPr/>
          </p:nvSpPr>
          <p:spPr bwMode="auto">
            <a:xfrm>
              <a:off x="2020" y="2308"/>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46" name="Line 10"/>
            <p:cNvSpPr>
              <a:spLocks noChangeShapeType="1"/>
            </p:cNvSpPr>
            <p:nvPr/>
          </p:nvSpPr>
          <p:spPr bwMode="auto">
            <a:xfrm>
              <a:off x="2016" y="1872"/>
              <a:ext cx="0" cy="62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47" name="Line 11"/>
            <p:cNvSpPr>
              <a:spLocks noChangeShapeType="1"/>
            </p:cNvSpPr>
            <p:nvPr/>
          </p:nvSpPr>
          <p:spPr bwMode="auto">
            <a:xfrm>
              <a:off x="3120" y="1824"/>
              <a:ext cx="0" cy="67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4353" name="Group 17"/>
          <p:cNvGrpSpPr>
            <a:grpSpLocks/>
          </p:cNvGrpSpPr>
          <p:nvPr/>
        </p:nvGrpSpPr>
        <p:grpSpPr bwMode="auto">
          <a:xfrm>
            <a:off x="5654675" y="1546225"/>
            <a:ext cx="1752600" cy="1511300"/>
            <a:chOff x="3552" y="1684"/>
            <a:chExt cx="1104" cy="952"/>
          </a:xfrm>
        </p:grpSpPr>
        <p:sp>
          <p:nvSpPr>
            <p:cNvPr id="14349" name="Oval 13"/>
            <p:cNvSpPr>
              <a:spLocks noChangeArrowheads="1"/>
            </p:cNvSpPr>
            <p:nvPr/>
          </p:nvSpPr>
          <p:spPr bwMode="auto">
            <a:xfrm>
              <a:off x="3556" y="1684"/>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50" name="Oval 14"/>
            <p:cNvSpPr>
              <a:spLocks noChangeArrowheads="1"/>
            </p:cNvSpPr>
            <p:nvPr/>
          </p:nvSpPr>
          <p:spPr bwMode="auto">
            <a:xfrm>
              <a:off x="3556" y="2308"/>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51" name="Line 15"/>
            <p:cNvSpPr>
              <a:spLocks noChangeShapeType="1"/>
            </p:cNvSpPr>
            <p:nvPr/>
          </p:nvSpPr>
          <p:spPr bwMode="auto">
            <a:xfrm>
              <a:off x="3552" y="1872"/>
              <a:ext cx="0" cy="62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52" name="Line 16"/>
            <p:cNvSpPr>
              <a:spLocks noChangeShapeType="1"/>
            </p:cNvSpPr>
            <p:nvPr/>
          </p:nvSpPr>
          <p:spPr bwMode="auto">
            <a:xfrm>
              <a:off x="4656" y="1824"/>
              <a:ext cx="0" cy="67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4356" name="Group 20"/>
          <p:cNvGrpSpPr>
            <a:grpSpLocks/>
          </p:cNvGrpSpPr>
          <p:nvPr/>
        </p:nvGrpSpPr>
        <p:grpSpPr bwMode="auto">
          <a:xfrm>
            <a:off x="3298825" y="3756025"/>
            <a:ext cx="1625600" cy="1816100"/>
            <a:chOff x="2068" y="3076"/>
            <a:chExt cx="1024" cy="1144"/>
          </a:xfrm>
        </p:grpSpPr>
        <p:sp>
          <p:nvSpPr>
            <p:cNvPr id="14354" name="Rectangle 18"/>
            <p:cNvSpPr>
              <a:spLocks noChangeArrowheads="1"/>
            </p:cNvSpPr>
            <p:nvPr/>
          </p:nvSpPr>
          <p:spPr bwMode="auto">
            <a:xfrm>
              <a:off x="2068" y="3076"/>
              <a:ext cx="1000" cy="114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55" name="Rectangle 19"/>
            <p:cNvSpPr>
              <a:spLocks noChangeArrowheads="1"/>
            </p:cNvSpPr>
            <p:nvPr/>
          </p:nvSpPr>
          <p:spPr bwMode="auto">
            <a:xfrm>
              <a:off x="2102" y="3158"/>
              <a:ext cx="990" cy="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Stripe 1</a:t>
              </a:r>
            </a:p>
            <a:p>
              <a:r>
                <a:rPr lang="en-US">
                  <a:effectLst>
                    <a:outerShdw blurRad="38100" dist="38100" dir="2700000" algn="tl">
                      <a:srgbClr val="DDDDDD"/>
                    </a:outerShdw>
                  </a:effectLst>
                </a:rPr>
                <a:t>Stripe 2</a:t>
              </a:r>
            </a:p>
            <a:p>
              <a:r>
                <a:rPr lang="en-US">
                  <a:effectLst>
                    <a:outerShdw blurRad="38100" dist="38100" dir="2700000" algn="tl">
                      <a:srgbClr val="DDDDDD"/>
                    </a:outerShdw>
                  </a:effectLst>
                </a:rPr>
                <a:t>Stripe 3</a:t>
              </a:r>
            </a:p>
            <a:p>
              <a:r>
                <a:rPr lang="en-US">
                  <a:effectLst>
                    <a:outerShdw blurRad="38100" dist="38100" dir="2700000" algn="tl">
                      <a:srgbClr val="DDDDDD"/>
                    </a:outerShdw>
                  </a:effectLst>
                </a:rPr>
                <a:t>Stripe 4 ...</a:t>
              </a:r>
            </a:p>
          </p:txBody>
        </p:sp>
      </p:grpSp>
      <p:sp>
        <p:nvSpPr>
          <p:cNvPr id="14357" name="Line 21"/>
          <p:cNvSpPr>
            <a:spLocks noChangeShapeType="1"/>
          </p:cNvSpPr>
          <p:nvPr/>
        </p:nvSpPr>
        <p:spPr bwMode="auto">
          <a:xfrm>
            <a:off x="1768475" y="3521075"/>
            <a:ext cx="4800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58" name="Line 22"/>
          <p:cNvSpPr>
            <a:spLocks noChangeShapeType="1"/>
          </p:cNvSpPr>
          <p:nvPr/>
        </p:nvSpPr>
        <p:spPr bwMode="auto">
          <a:xfrm flipV="1">
            <a:off x="1768475" y="3063875"/>
            <a:ext cx="0" cy="457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59" name="Line 23"/>
          <p:cNvSpPr>
            <a:spLocks noChangeShapeType="1"/>
          </p:cNvSpPr>
          <p:nvPr/>
        </p:nvSpPr>
        <p:spPr bwMode="auto">
          <a:xfrm flipV="1">
            <a:off x="6569075" y="3063875"/>
            <a:ext cx="0" cy="457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60" name="Line 24"/>
          <p:cNvSpPr>
            <a:spLocks noChangeShapeType="1"/>
          </p:cNvSpPr>
          <p:nvPr/>
        </p:nvSpPr>
        <p:spPr bwMode="auto">
          <a:xfrm>
            <a:off x="4054475" y="3063875"/>
            <a:ext cx="0" cy="457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61" name="Line 25"/>
          <p:cNvSpPr>
            <a:spLocks noChangeShapeType="1"/>
          </p:cNvSpPr>
          <p:nvPr/>
        </p:nvSpPr>
        <p:spPr bwMode="auto">
          <a:xfrm>
            <a:off x="4054475" y="3521075"/>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62" name="Rectangle 26"/>
          <p:cNvSpPr>
            <a:spLocks noChangeArrowheads="1"/>
          </p:cNvSpPr>
          <p:nvPr/>
        </p:nvSpPr>
        <p:spPr bwMode="auto">
          <a:xfrm>
            <a:off x="1295400" y="16002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Disk 1</a:t>
            </a:r>
          </a:p>
        </p:txBody>
      </p:sp>
      <p:sp>
        <p:nvSpPr>
          <p:cNvPr id="14363" name="Rectangle 27"/>
          <p:cNvSpPr>
            <a:spLocks noChangeArrowheads="1"/>
          </p:cNvSpPr>
          <p:nvPr/>
        </p:nvSpPr>
        <p:spPr bwMode="auto">
          <a:xfrm>
            <a:off x="3581400" y="16002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Disk 2</a:t>
            </a:r>
          </a:p>
        </p:txBody>
      </p:sp>
      <p:sp>
        <p:nvSpPr>
          <p:cNvPr id="14364" name="Rectangle 28"/>
          <p:cNvSpPr>
            <a:spLocks noChangeArrowheads="1"/>
          </p:cNvSpPr>
          <p:nvPr/>
        </p:nvSpPr>
        <p:spPr bwMode="auto">
          <a:xfrm>
            <a:off x="6019800" y="16002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Disk 3</a:t>
            </a:r>
          </a:p>
        </p:txBody>
      </p:sp>
      <p:sp>
        <p:nvSpPr>
          <p:cNvPr id="14365" name="Rectangle 29"/>
          <p:cNvSpPr>
            <a:spLocks noChangeArrowheads="1"/>
          </p:cNvSpPr>
          <p:nvPr/>
        </p:nvSpPr>
        <p:spPr bwMode="auto">
          <a:xfrm>
            <a:off x="5334000" y="4495800"/>
            <a:ext cx="167438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dirty="0">
                <a:effectLst>
                  <a:outerShdw blurRad="38100" dist="38100" dir="2700000" algn="tl">
                    <a:srgbClr val="DDDDDD"/>
                  </a:outerShdw>
                </a:effectLst>
              </a:rPr>
              <a:t>Volume </a:t>
            </a:r>
            <a:r>
              <a:rPr lang="en-US" dirty="0" smtClean="0">
                <a:effectLst>
                  <a:outerShdw blurRad="38100" dist="38100" dir="2700000" algn="tl">
                    <a:srgbClr val="DDDDDD"/>
                  </a:outerShdw>
                </a:effectLst>
              </a:rPr>
              <a:t>Group</a:t>
            </a:r>
            <a:endParaRPr lang="en-US" dirty="0">
              <a:effectLst>
                <a:outerShdw blurRad="38100" dist="38100" dir="2700000" algn="tl">
                  <a:srgbClr val="DDDDDD"/>
                </a:outerShdw>
              </a:effectLst>
            </a:endParaRPr>
          </a:p>
        </p:txBody>
      </p:sp>
      <p:sp>
        <p:nvSpPr>
          <p:cNvPr id="14366" name="Rectangle 30"/>
          <p:cNvSpPr>
            <a:spLocks noChangeArrowheads="1"/>
          </p:cNvSpPr>
          <p:nvPr/>
        </p:nvSpPr>
        <p:spPr bwMode="auto">
          <a:xfrm>
            <a:off x="7772400" y="1905000"/>
            <a:ext cx="9128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Disk </a:t>
            </a:r>
          </a:p>
          <a:p>
            <a:r>
              <a:rPr lang="en-US">
                <a:effectLst>
                  <a:outerShdw blurRad="38100" dist="38100" dir="2700000" algn="tl">
                    <a:srgbClr val="DDDDDD"/>
                  </a:outerShdw>
                </a:effectLst>
              </a:rPr>
              <a:t>Array</a:t>
            </a:r>
          </a:p>
        </p:txBody>
      </p:sp>
      <p:sp>
        <p:nvSpPr>
          <p:cNvPr id="2" name="TextBox 1"/>
          <p:cNvSpPr txBox="1"/>
          <p:nvPr/>
        </p:nvSpPr>
        <p:spPr>
          <a:xfrm>
            <a:off x="912806" y="2150844"/>
            <a:ext cx="1711338" cy="369332"/>
          </a:xfrm>
          <a:prstGeom prst="rect">
            <a:avLst/>
          </a:prstGeom>
          <a:noFill/>
        </p:spPr>
        <p:txBody>
          <a:bodyPr wrap="none" rtlCol="0">
            <a:spAutoFit/>
          </a:bodyPr>
          <a:lstStyle/>
          <a:p>
            <a:r>
              <a:rPr lang="en-US" dirty="0" smtClean="0"/>
              <a:t>Stripes 1, 4, …</a:t>
            </a:r>
            <a:endParaRPr lang="en-US" dirty="0"/>
          </a:p>
        </p:txBody>
      </p:sp>
      <p:sp>
        <p:nvSpPr>
          <p:cNvPr id="32" name="TextBox 31"/>
          <p:cNvSpPr txBox="1"/>
          <p:nvPr/>
        </p:nvSpPr>
        <p:spPr>
          <a:xfrm>
            <a:off x="3257537" y="2160119"/>
            <a:ext cx="1711338" cy="369332"/>
          </a:xfrm>
          <a:prstGeom prst="rect">
            <a:avLst/>
          </a:prstGeom>
          <a:noFill/>
        </p:spPr>
        <p:txBody>
          <a:bodyPr wrap="none" rtlCol="0">
            <a:spAutoFit/>
          </a:bodyPr>
          <a:lstStyle/>
          <a:p>
            <a:r>
              <a:rPr lang="en-US" dirty="0" smtClean="0"/>
              <a:t>Stripes 2, </a:t>
            </a:r>
            <a:r>
              <a:rPr lang="en-US" dirty="0"/>
              <a:t>5</a:t>
            </a:r>
            <a:r>
              <a:rPr lang="en-US" dirty="0" smtClean="0"/>
              <a:t>, …</a:t>
            </a:r>
            <a:endParaRPr lang="en-US" dirty="0"/>
          </a:p>
        </p:txBody>
      </p:sp>
      <p:sp>
        <p:nvSpPr>
          <p:cNvPr id="33" name="TextBox 32"/>
          <p:cNvSpPr txBox="1"/>
          <p:nvPr/>
        </p:nvSpPr>
        <p:spPr>
          <a:xfrm>
            <a:off x="5689587" y="2160119"/>
            <a:ext cx="1711338" cy="369332"/>
          </a:xfrm>
          <a:prstGeom prst="rect">
            <a:avLst/>
          </a:prstGeom>
          <a:noFill/>
        </p:spPr>
        <p:txBody>
          <a:bodyPr wrap="none" rtlCol="0">
            <a:spAutoFit/>
          </a:bodyPr>
          <a:lstStyle/>
          <a:p>
            <a:r>
              <a:rPr lang="en-US" dirty="0" smtClean="0"/>
              <a:t>Stripes 3, </a:t>
            </a:r>
            <a:r>
              <a:rPr lang="en-US" dirty="0"/>
              <a:t>6</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1000" y="230188"/>
            <a:ext cx="8382000" cy="657232"/>
          </a:xfrm>
          <a:noFill/>
          <a:ln/>
          <a:effectLst>
            <a:outerShdw blurRad="63500" dist="13470" dir="2700000" algn="ctr" rotWithShape="0">
              <a:schemeClr val="bg2"/>
            </a:outerShdw>
          </a:effectLst>
        </p:spPr>
        <p:txBody>
          <a:bodyPr lIns="92075" tIns="46038" rIns="92075" bIns="46038"/>
          <a:lstStyle/>
          <a:p>
            <a:r>
              <a:rPr lang="en-US" sz="4000" dirty="0"/>
              <a:t>RAID 0: Striping (cont.)</a:t>
            </a:r>
          </a:p>
        </p:txBody>
      </p:sp>
      <p:sp>
        <p:nvSpPr>
          <p:cNvPr id="15363" name="Rectangle 3"/>
          <p:cNvSpPr>
            <a:spLocks noGrp="1" noChangeArrowheads="1"/>
          </p:cNvSpPr>
          <p:nvPr>
            <p:ph type="body" idx="1"/>
          </p:nvPr>
        </p:nvSpPr>
        <p:spPr>
          <a:xfrm>
            <a:off x="381000" y="1412875"/>
            <a:ext cx="8382000" cy="1785746"/>
          </a:xfrm>
          <a:noFill/>
          <a:ln/>
        </p:spPr>
        <p:txBody>
          <a:bodyPr lIns="92075" tIns="46038" rIns="92075" bIns="46038"/>
          <a:lstStyle/>
          <a:p>
            <a:r>
              <a:rPr lang="en-US" dirty="0"/>
              <a:t>Good for read and write I/O </a:t>
            </a:r>
            <a:r>
              <a:rPr lang="en-US" dirty="0" smtClean="0"/>
              <a:t>performance</a:t>
            </a:r>
          </a:p>
          <a:p>
            <a:pPr marL="0" indent="0">
              <a:buNone/>
            </a:pPr>
            <a:endParaRPr lang="en-US" sz="1600" dirty="0"/>
          </a:p>
          <a:p>
            <a:r>
              <a:rPr lang="en-US" dirty="0"/>
              <a:t>No failover </a:t>
            </a:r>
            <a:r>
              <a:rPr lang="en-US" dirty="0" smtClean="0"/>
              <a:t>protection</a:t>
            </a:r>
          </a:p>
          <a:p>
            <a:pPr marL="0" indent="0">
              <a:buNone/>
            </a:pPr>
            <a:endParaRPr lang="en-US" sz="1600" dirty="0"/>
          </a:p>
          <a:p>
            <a:r>
              <a:rPr lang="en-US" dirty="0"/>
              <a:t>lower data reliability (1 fails they all fail)</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230188"/>
            <a:ext cx="8382000" cy="564257"/>
          </a:xfrm>
        </p:spPr>
        <p:txBody>
          <a:bodyPr/>
          <a:lstStyle/>
          <a:p>
            <a:r>
              <a:rPr lang="en-US" sz="4000" dirty="0"/>
              <a:t>What is Stripe Width?</a:t>
            </a:r>
          </a:p>
        </p:txBody>
      </p:sp>
      <p:sp>
        <p:nvSpPr>
          <p:cNvPr id="40963" name="Rectangle 3"/>
          <p:cNvSpPr>
            <a:spLocks noGrp="1" noChangeArrowheads="1"/>
          </p:cNvSpPr>
          <p:nvPr>
            <p:ph type="body" idx="1"/>
          </p:nvPr>
        </p:nvSpPr>
        <p:spPr>
          <a:xfrm>
            <a:off x="381000" y="1412875"/>
            <a:ext cx="8382000" cy="2689967"/>
          </a:xfrm>
        </p:spPr>
        <p:txBody>
          <a:bodyPr/>
          <a:lstStyle/>
          <a:p>
            <a:r>
              <a:rPr lang="en-US" dirty="0"/>
              <a:t>Also called chunk </a:t>
            </a:r>
            <a:r>
              <a:rPr lang="en-US" dirty="0" smtClean="0"/>
              <a:t>size</a:t>
            </a:r>
          </a:p>
          <a:p>
            <a:endParaRPr lang="en-US" sz="1600" dirty="0"/>
          </a:p>
          <a:p>
            <a:r>
              <a:rPr lang="en-US" dirty="0"/>
              <a:t>Stripe width is the amount of data put on a physical volume before moving to the next disk in the </a:t>
            </a:r>
            <a:r>
              <a:rPr lang="en-US" dirty="0" smtClean="0"/>
              <a:t>set</a:t>
            </a:r>
          </a:p>
          <a:p>
            <a:pPr marL="0" indent="0">
              <a:buNone/>
            </a:pPr>
            <a:endParaRPr lang="en-US" sz="1600" dirty="0"/>
          </a:p>
          <a:p>
            <a:r>
              <a:rPr lang="en-US" dirty="0"/>
              <a:t>128k is a good stripe width for 8k block size </a:t>
            </a:r>
            <a:r>
              <a:rPr lang="en-US" dirty="0" smtClean="0"/>
              <a:t>databases but performance has been proven to increase with even larger stripe widths (</a:t>
            </a:r>
            <a:r>
              <a:rPr lang="en-US" dirty="0" err="1" smtClean="0"/>
              <a:t>upto</a:t>
            </a:r>
            <a:r>
              <a:rPr lang="en-US" dirty="0" smtClean="0"/>
              <a:t> and including 2MB tested)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230188"/>
            <a:ext cx="8382000" cy="657232"/>
          </a:xfrm>
          <a:noFill/>
          <a:ln/>
          <a:effectLst>
            <a:outerShdw blurRad="63500" dist="13470" dir="2700000" algn="ctr" rotWithShape="0">
              <a:schemeClr val="bg2"/>
            </a:outerShdw>
          </a:effectLst>
        </p:spPr>
        <p:txBody>
          <a:bodyPr lIns="92075" tIns="46038" rIns="92075" bIns="46038"/>
          <a:lstStyle/>
          <a:p>
            <a:r>
              <a:rPr lang="en-US" sz="4000" dirty="0"/>
              <a:t>RAID 1: Mirroring</a:t>
            </a:r>
          </a:p>
        </p:txBody>
      </p:sp>
      <p:grpSp>
        <p:nvGrpSpPr>
          <p:cNvPr id="16391" name="Group 7"/>
          <p:cNvGrpSpPr>
            <a:grpSpLocks/>
          </p:cNvGrpSpPr>
          <p:nvPr/>
        </p:nvGrpSpPr>
        <p:grpSpPr bwMode="auto">
          <a:xfrm>
            <a:off x="3368675" y="1546225"/>
            <a:ext cx="1752600" cy="1511300"/>
            <a:chOff x="2112" y="1780"/>
            <a:chExt cx="1104" cy="952"/>
          </a:xfrm>
        </p:grpSpPr>
        <p:sp>
          <p:nvSpPr>
            <p:cNvPr id="16387" name="Oval 3"/>
            <p:cNvSpPr>
              <a:spLocks noChangeArrowheads="1"/>
            </p:cNvSpPr>
            <p:nvPr/>
          </p:nvSpPr>
          <p:spPr bwMode="auto">
            <a:xfrm>
              <a:off x="2116" y="1780"/>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88" name="Oval 4"/>
            <p:cNvSpPr>
              <a:spLocks noChangeArrowheads="1"/>
            </p:cNvSpPr>
            <p:nvPr/>
          </p:nvSpPr>
          <p:spPr bwMode="auto">
            <a:xfrm>
              <a:off x="2116" y="2404"/>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89" name="Line 5"/>
            <p:cNvSpPr>
              <a:spLocks noChangeShapeType="1"/>
            </p:cNvSpPr>
            <p:nvPr/>
          </p:nvSpPr>
          <p:spPr bwMode="auto">
            <a:xfrm>
              <a:off x="2112" y="1968"/>
              <a:ext cx="0" cy="62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90" name="Line 6"/>
            <p:cNvSpPr>
              <a:spLocks noChangeShapeType="1"/>
            </p:cNvSpPr>
            <p:nvPr/>
          </p:nvSpPr>
          <p:spPr bwMode="auto">
            <a:xfrm>
              <a:off x="3216" y="1920"/>
              <a:ext cx="0" cy="67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6396" name="Group 12"/>
          <p:cNvGrpSpPr>
            <a:grpSpLocks/>
          </p:cNvGrpSpPr>
          <p:nvPr/>
        </p:nvGrpSpPr>
        <p:grpSpPr bwMode="auto">
          <a:xfrm>
            <a:off x="1006475" y="1546225"/>
            <a:ext cx="1752600" cy="1511300"/>
            <a:chOff x="624" y="1780"/>
            <a:chExt cx="1104" cy="952"/>
          </a:xfrm>
        </p:grpSpPr>
        <p:sp>
          <p:nvSpPr>
            <p:cNvPr id="16392" name="Oval 8"/>
            <p:cNvSpPr>
              <a:spLocks noChangeArrowheads="1"/>
            </p:cNvSpPr>
            <p:nvPr/>
          </p:nvSpPr>
          <p:spPr bwMode="auto">
            <a:xfrm>
              <a:off x="628" y="1780"/>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93" name="Oval 9"/>
            <p:cNvSpPr>
              <a:spLocks noChangeArrowheads="1"/>
            </p:cNvSpPr>
            <p:nvPr/>
          </p:nvSpPr>
          <p:spPr bwMode="auto">
            <a:xfrm>
              <a:off x="628" y="2404"/>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94" name="Line 10"/>
            <p:cNvSpPr>
              <a:spLocks noChangeShapeType="1"/>
            </p:cNvSpPr>
            <p:nvPr/>
          </p:nvSpPr>
          <p:spPr bwMode="auto">
            <a:xfrm>
              <a:off x="624" y="1968"/>
              <a:ext cx="0" cy="62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95" name="Line 11"/>
            <p:cNvSpPr>
              <a:spLocks noChangeShapeType="1"/>
            </p:cNvSpPr>
            <p:nvPr/>
          </p:nvSpPr>
          <p:spPr bwMode="auto">
            <a:xfrm>
              <a:off x="1728" y="1920"/>
              <a:ext cx="0" cy="67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6401" name="Group 17"/>
          <p:cNvGrpSpPr>
            <a:grpSpLocks/>
          </p:cNvGrpSpPr>
          <p:nvPr/>
        </p:nvGrpSpPr>
        <p:grpSpPr bwMode="auto">
          <a:xfrm>
            <a:off x="1006475" y="3375025"/>
            <a:ext cx="1752600" cy="1511300"/>
            <a:chOff x="624" y="2932"/>
            <a:chExt cx="1104" cy="952"/>
          </a:xfrm>
        </p:grpSpPr>
        <p:sp>
          <p:nvSpPr>
            <p:cNvPr id="16397" name="Oval 13"/>
            <p:cNvSpPr>
              <a:spLocks noChangeArrowheads="1"/>
            </p:cNvSpPr>
            <p:nvPr/>
          </p:nvSpPr>
          <p:spPr bwMode="auto">
            <a:xfrm>
              <a:off x="628" y="2932"/>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98" name="Oval 14"/>
            <p:cNvSpPr>
              <a:spLocks noChangeArrowheads="1"/>
            </p:cNvSpPr>
            <p:nvPr/>
          </p:nvSpPr>
          <p:spPr bwMode="auto">
            <a:xfrm>
              <a:off x="628" y="3556"/>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99" name="Line 15"/>
            <p:cNvSpPr>
              <a:spLocks noChangeShapeType="1"/>
            </p:cNvSpPr>
            <p:nvPr/>
          </p:nvSpPr>
          <p:spPr bwMode="auto">
            <a:xfrm>
              <a:off x="624" y="3120"/>
              <a:ext cx="0" cy="62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400" name="Line 16"/>
            <p:cNvSpPr>
              <a:spLocks noChangeShapeType="1"/>
            </p:cNvSpPr>
            <p:nvPr/>
          </p:nvSpPr>
          <p:spPr bwMode="auto">
            <a:xfrm>
              <a:off x="1728" y="3072"/>
              <a:ext cx="0" cy="67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6406" name="Group 22"/>
          <p:cNvGrpSpPr>
            <a:grpSpLocks/>
          </p:cNvGrpSpPr>
          <p:nvPr/>
        </p:nvGrpSpPr>
        <p:grpSpPr bwMode="auto">
          <a:xfrm>
            <a:off x="3368675" y="3375025"/>
            <a:ext cx="1752600" cy="1511300"/>
            <a:chOff x="2112" y="2932"/>
            <a:chExt cx="1104" cy="952"/>
          </a:xfrm>
        </p:grpSpPr>
        <p:sp>
          <p:nvSpPr>
            <p:cNvPr id="16402" name="Oval 18"/>
            <p:cNvSpPr>
              <a:spLocks noChangeArrowheads="1"/>
            </p:cNvSpPr>
            <p:nvPr/>
          </p:nvSpPr>
          <p:spPr bwMode="auto">
            <a:xfrm>
              <a:off x="2116" y="2932"/>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403" name="Oval 19"/>
            <p:cNvSpPr>
              <a:spLocks noChangeArrowheads="1"/>
            </p:cNvSpPr>
            <p:nvPr/>
          </p:nvSpPr>
          <p:spPr bwMode="auto">
            <a:xfrm>
              <a:off x="2116" y="3556"/>
              <a:ext cx="1096" cy="32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404" name="Line 20"/>
            <p:cNvSpPr>
              <a:spLocks noChangeShapeType="1"/>
            </p:cNvSpPr>
            <p:nvPr/>
          </p:nvSpPr>
          <p:spPr bwMode="auto">
            <a:xfrm>
              <a:off x="2112" y="3120"/>
              <a:ext cx="0" cy="62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405" name="Line 21"/>
            <p:cNvSpPr>
              <a:spLocks noChangeShapeType="1"/>
            </p:cNvSpPr>
            <p:nvPr/>
          </p:nvSpPr>
          <p:spPr bwMode="auto">
            <a:xfrm>
              <a:off x="3216" y="3072"/>
              <a:ext cx="0" cy="67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16407" name="Rectangle 23"/>
          <p:cNvSpPr>
            <a:spLocks noChangeArrowheads="1"/>
          </p:cNvSpPr>
          <p:nvPr/>
        </p:nvSpPr>
        <p:spPr bwMode="auto">
          <a:xfrm>
            <a:off x="6019800" y="1981200"/>
            <a:ext cx="1235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Primary</a:t>
            </a:r>
          </a:p>
        </p:txBody>
      </p:sp>
      <p:sp>
        <p:nvSpPr>
          <p:cNvPr id="16408" name="Rectangle 24"/>
          <p:cNvSpPr>
            <a:spLocks noChangeArrowheads="1"/>
          </p:cNvSpPr>
          <p:nvPr/>
        </p:nvSpPr>
        <p:spPr bwMode="auto">
          <a:xfrm>
            <a:off x="6096000" y="3962400"/>
            <a:ext cx="963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Parity</a:t>
            </a:r>
          </a:p>
        </p:txBody>
      </p:sp>
      <p:sp>
        <p:nvSpPr>
          <p:cNvPr id="16409" name="Rectangle 25"/>
          <p:cNvSpPr>
            <a:spLocks noChangeArrowheads="1"/>
          </p:cNvSpPr>
          <p:nvPr/>
        </p:nvSpPr>
        <p:spPr bwMode="auto">
          <a:xfrm>
            <a:off x="1371600" y="16002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Disk 1</a:t>
            </a:r>
          </a:p>
        </p:txBody>
      </p:sp>
      <p:sp>
        <p:nvSpPr>
          <p:cNvPr id="16410" name="Rectangle 26"/>
          <p:cNvSpPr>
            <a:spLocks noChangeArrowheads="1"/>
          </p:cNvSpPr>
          <p:nvPr/>
        </p:nvSpPr>
        <p:spPr bwMode="auto">
          <a:xfrm>
            <a:off x="3733800" y="16002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Disk 2</a:t>
            </a:r>
          </a:p>
        </p:txBody>
      </p:sp>
      <p:sp>
        <p:nvSpPr>
          <p:cNvPr id="16411" name="Rectangle 27"/>
          <p:cNvSpPr>
            <a:spLocks noChangeArrowheads="1"/>
          </p:cNvSpPr>
          <p:nvPr/>
        </p:nvSpPr>
        <p:spPr bwMode="auto">
          <a:xfrm>
            <a:off x="1295400" y="3429000"/>
            <a:ext cx="1217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Parity 1</a:t>
            </a:r>
          </a:p>
        </p:txBody>
      </p:sp>
      <p:sp>
        <p:nvSpPr>
          <p:cNvPr id="16412" name="Rectangle 28"/>
          <p:cNvSpPr>
            <a:spLocks noChangeArrowheads="1"/>
          </p:cNvSpPr>
          <p:nvPr/>
        </p:nvSpPr>
        <p:spPr bwMode="auto">
          <a:xfrm>
            <a:off x="3657600" y="3505200"/>
            <a:ext cx="1217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a:effectLst>
                  <a:outerShdw blurRad="38100" dist="38100" dir="2700000" algn="tl">
                    <a:srgbClr val="DDDDDD"/>
                  </a:outerShdw>
                </a:effectLst>
              </a:rPr>
              <a:t>Parity 2</a:t>
            </a:r>
          </a:p>
        </p:txBody>
      </p:sp>
      <p:cxnSp>
        <p:nvCxnSpPr>
          <p:cNvPr id="3" name="Straight Arrow Connector 2"/>
          <p:cNvCxnSpPr>
            <a:stCxn id="16393" idx="4"/>
            <a:endCxn id="16397" idx="0"/>
          </p:cNvCxnSpPr>
          <p:nvPr/>
        </p:nvCxnSpPr>
        <p:spPr>
          <a:xfrm>
            <a:off x="1882775" y="3057525"/>
            <a:ext cx="0" cy="3175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a:stCxn id="16388" idx="4"/>
            <a:endCxn id="16402" idx="0"/>
          </p:cNvCxnSpPr>
          <p:nvPr/>
        </p:nvCxnSpPr>
        <p:spPr>
          <a:xfrm>
            <a:off x="4244975" y="3057525"/>
            <a:ext cx="0" cy="3175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81000" y="230188"/>
            <a:ext cx="8382000" cy="657232"/>
          </a:xfrm>
          <a:noFill/>
          <a:ln/>
          <a:effectLst>
            <a:outerShdw blurRad="63500" dist="13470" dir="2700000" algn="ctr" rotWithShape="0">
              <a:schemeClr val="bg2"/>
            </a:outerShdw>
          </a:effectLst>
        </p:spPr>
        <p:txBody>
          <a:bodyPr lIns="92075" tIns="46038" rIns="92075" bIns="46038"/>
          <a:lstStyle/>
          <a:p>
            <a:r>
              <a:rPr lang="en-US" sz="4000" dirty="0"/>
              <a:t>RAID 1: Mirroring (cont.)</a:t>
            </a:r>
          </a:p>
        </p:txBody>
      </p:sp>
      <p:sp>
        <p:nvSpPr>
          <p:cNvPr id="17411" name="Rectangle 3"/>
          <p:cNvSpPr>
            <a:spLocks noGrp="1" noChangeArrowheads="1"/>
          </p:cNvSpPr>
          <p:nvPr>
            <p:ph type="body" idx="1"/>
          </p:nvPr>
        </p:nvSpPr>
        <p:spPr>
          <a:xfrm>
            <a:off x="381000" y="1412875"/>
            <a:ext cx="8382000" cy="2462854"/>
          </a:xfrm>
          <a:noFill/>
          <a:ln/>
        </p:spPr>
        <p:txBody>
          <a:bodyPr lIns="92075" tIns="46038" rIns="92075" bIns="46038"/>
          <a:lstStyle/>
          <a:p>
            <a:r>
              <a:rPr lang="en-US" dirty="0"/>
              <a:t>OK for read and write </a:t>
            </a:r>
            <a:r>
              <a:rPr lang="en-US" dirty="0" smtClean="0"/>
              <a:t>applications</a:t>
            </a:r>
          </a:p>
          <a:p>
            <a:endParaRPr lang="en-US" sz="1600" dirty="0"/>
          </a:p>
          <a:p>
            <a:r>
              <a:rPr lang="en-US" dirty="0"/>
              <a:t>Good failover </a:t>
            </a:r>
            <a:r>
              <a:rPr lang="en-US" dirty="0" smtClean="0"/>
              <a:t>protection</a:t>
            </a:r>
          </a:p>
          <a:p>
            <a:endParaRPr lang="en-US" sz="1600" dirty="0"/>
          </a:p>
          <a:p>
            <a:r>
              <a:rPr lang="en-US" dirty="0"/>
              <a:t>High data </a:t>
            </a:r>
            <a:r>
              <a:rPr lang="en-US" dirty="0" smtClean="0"/>
              <a:t>reliability</a:t>
            </a:r>
          </a:p>
          <a:p>
            <a:endParaRPr lang="en-US" sz="1600" dirty="0"/>
          </a:p>
          <a:p>
            <a:r>
              <a:rPr lang="en-US" dirty="0"/>
              <a:t>Most expensive in terms of hardware</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230188"/>
            <a:ext cx="8382000" cy="657232"/>
          </a:xfrm>
          <a:noFill/>
          <a:ln/>
          <a:effectLst>
            <a:outerShdw blurRad="63500" dist="13470" dir="2700000" algn="ctr" rotWithShape="0">
              <a:schemeClr val="bg2"/>
            </a:outerShdw>
          </a:effectLst>
        </p:spPr>
        <p:txBody>
          <a:bodyPr lIns="92075" tIns="46038" rIns="92075" bIns="46038"/>
          <a:lstStyle/>
          <a:p>
            <a:r>
              <a:rPr lang="en-US" sz="4000" dirty="0"/>
              <a:t>RAID 5: Poor man</a:t>
            </a:r>
            <a:r>
              <a:rPr lang="ja-JP" altLang="en-US" sz="4000" dirty="0">
                <a:latin typeface="Arial"/>
              </a:rPr>
              <a:t>’</a:t>
            </a:r>
            <a:r>
              <a:rPr lang="en-US" sz="4000" dirty="0"/>
              <a:t>s mirroring</a:t>
            </a:r>
          </a:p>
        </p:txBody>
      </p:sp>
      <p:sp>
        <p:nvSpPr>
          <p:cNvPr id="18435" name="Rectangle 3"/>
          <p:cNvSpPr>
            <a:spLocks noGrp="1" noChangeArrowheads="1"/>
          </p:cNvSpPr>
          <p:nvPr>
            <p:ph type="body" idx="1"/>
          </p:nvPr>
        </p:nvSpPr>
        <p:spPr>
          <a:xfrm>
            <a:off x="381000" y="1183206"/>
            <a:ext cx="7969191" cy="4155626"/>
          </a:xfrm>
          <a:noFill/>
          <a:ln/>
        </p:spPr>
        <p:txBody>
          <a:bodyPr lIns="92075" tIns="46038" rIns="92075" bIns="46038"/>
          <a:lstStyle/>
          <a:p>
            <a:r>
              <a:rPr lang="en-US" dirty="0"/>
              <a:t>User information is </a:t>
            </a:r>
            <a:r>
              <a:rPr lang="en-US" dirty="0" smtClean="0"/>
              <a:t>striped</a:t>
            </a:r>
          </a:p>
          <a:p>
            <a:endParaRPr lang="en-US" sz="1600" dirty="0"/>
          </a:p>
          <a:p>
            <a:r>
              <a:rPr lang="en-US" dirty="0"/>
              <a:t>Parity information is striped with user </a:t>
            </a:r>
            <a:r>
              <a:rPr lang="en-US" dirty="0" smtClean="0"/>
              <a:t>info</a:t>
            </a:r>
          </a:p>
          <a:p>
            <a:pPr lvl="1"/>
            <a:r>
              <a:rPr lang="en-US" dirty="0" smtClean="0"/>
              <a:t>Write primary data</a:t>
            </a:r>
          </a:p>
          <a:p>
            <a:pPr lvl="1"/>
            <a:r>
              <a:rPr lang="en-US" dirty="0" smtClean="0"/>
              <a:t>Calculate parity</a:t>
            </a:r>
          </a:p>
          <a:p>
            <a:pPr lvl="1"/>
            <a:r>
              <a:rPr lang="en-US" dirty="0" smtClean="0"/>
              <a:t>Write parity</a:t>
            </a:r>
          </a:p>
          <a:p>
            <a:pPr lvl="1"/>
            <a:endParaRPr lang="en-US" sz="1600" dirty="0"/>
          </a:p>
          <a:p>
            <a:r>
              <a:rPr lang="en-US" dirty="0"/>
              <a:t>Good for read intensive </a:t>
            </a:r>
            <a:r>
              <a:rPr lang="en-US" dirty="0" smtClean="0"/>
              <a:t>applications</a:t>
            </a:r>
          </a:p>
          <a:p>
            <a:endParaRPr lang="en-US" sz="1600" dirty="0"/>
          </a:p>
          <a:p>
            <a:r>
              <a:rPr lang="en-US" dirty="0"/>
              <a:t>Poor performance for </a:t>
            </a:r>
            <a:r>
              <a:rPr lang="en-US" dirty="0" smtClean="0"/>
              <a:t>writes after cache is </a:t>
            </a:r>
            <a:r>
              <a:rPr lang="en-US" dirty="0" smtClean="0"/>
              <a:t>exhausted</a:t>
            </a:r>
          </a:p>
          <a:p>
            <a:endParaRPr lang="en-US" sz="1600" dirty="0"/>
          </a:p>
          <a:p>
            <a:r>
              <a:rPr lang="en-US" dirty="0"/>
              <a:t>Single disk failure is </a:t>
            </a:r>
            <a:r>
              <a:rPr lang="en-US" dirty="0" smtClean="0"/>
              <a:t>protected but performance will suffer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81000" y="230188"/>
            <a:ext cx="8382000" cy="657232"/>
          </a:xfrm>
          <a:noFill/>
          <a:ln/>
          <a:effectLst>
            <a:outerShdw blurRad="63500" dist="13470" dir="2700000" algn="ctr" rotWithShape="0">
              <a:schemeClr val="bg2"/>
            </a:outerShdw>
          </a:effectLst>
        </p:spPr>
        <p:txBody>
          <a:bodyPr lIns="92075" tIns="46038" rIns="92075" bIns="46038"/>
          <a:lstStyle/>
          <a:p>
            <a:r>
              <a:rPr lang="en-US" sz="4000" dirty="0"/>
              <a:t>RAID 10: Mirroring and Striping</a:t>
            </a:r>
          </a:p>
        </p:txBody>
      </p:sp>
      <p:sp>
        <p:nvSpPr>
          <p:cNvPr id="19459" name="Rectangle 3"/>
          <p:cNvSpPr>
            <a:spLocks noGrp="1" noChangeArrowheads="1"/>
          </p:cNvSpPr>
          <p:nvPr>
            <p:ph type="body" idx="1"/>
          </p:nvPr>
        </p:nvSpPr>
        <p:spPr>
          <a:xfrm>
            <a:off x="381000" y="1412875"/>
            <a:ext cx="8382000" cy="3127652"/>
          </a:xfrm>
          <a:noFill/>
          <a:ln/>
        </p:spPr>
        <p:txBody>
          <a:bodyPr lIns="92075" tIns="46038" rIns="92075" bIns="46038"/>
          <a:lstStyle/>
          <a:p>
            <a:r>
              <a:rPr lang="en-US" dirty="0" smtClean="0"/>
              <a:t>Ideal for both read, write or mixed </a:t>
            </a:r>
            <a:r>
              <a:rPr lang="en-US" dirty="0" smtClean="0"/>
              <a:t>applications</a:t>
            </a:r>
          </a:p>
          <a:p>
            <a:pPr marL="0" indent="0">
              <a:buNone/>
            </a:pPr>
            <a:endParaRPr lang="en-US" sz="1600" dirty="0"/>
          </a:p>
          <a:p>
            <a:r>
              <a:rPr lang="en-US" dirty="0"/>
              <a:t>High level of data reliability though not as high as RAID 1 due to </a:t>
            </a:r>
            <a:r>
              <a:rPr lang="en-US" dirty="0" smtClean="0"/>
              <a:t>striping</a:t>
            </a:r>
          </a:p>
          <a:p>
            <a:pPr marL="0" indent="0">
              <a:buNone/>
            </a:pPr>
            <a:endParaRPr lang="en-US" sz="1600" dirty="0"/>
          </a:p>
          <a:p>
            <a:r>
              <a:rPr lang="en-US" dirty="0"/>
              <a:t>Just as expensive as RAID </a:t>
            </a:r>
            <a:r>
              <a:rPr lang="en-US" dirty="0" smtClean="0"/>
              <a:t>1</a:t>
            </a:r>
          </a:p>
          <a:p>
            <a:pPr marL="0" indent="0">
              <a:buNone/>
            </a:pPr>
            <a:endParaRPr lang="en-US" sz="1600" dirty="0" smtClean="0"/>
          </a:p>
          <a:p>
            <a:r>
              <a:rPr lang="en-US" dirty="0" smtClean="0"/>
              <a:t>Generally, the recommended RAID level for most </a:t>
            </a:r>
            <a:r>
              <a:rPr lang="en-US" dirty="0" smtClean="0"/>
              <a:t>OpenEdge applications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RAID 10 vs. RAID 5 cache </a:t>
            </a:r>
            <a:r>
              <a:rPr lang="en-US" dirty="0"/>
              <a:t>f</a:t>
            </a:r>
            <a:r>
              <a:rPr lang="en-US" dirty="0" smtClean="0"/>
              <a:t>ill </a:t>
            </a:r>
            <a:r>
              <a:rPr lang="en-US" dirty="0"/>
              <a:t>r</a:t>
            </a:r>
            <a:r>
              <a:rPr lang="en-US" dirty="0" smtClean="0"/>
              <a:t>ate</a:t>
            </a:r>
            <a:endParaRPr lang="en-US" dirty="0"/>
          </a:p>
        </p:txBody>
      </p:sp>
      <p:sp>
        <p:nvSpPr>
          <p:cNvPr id="5" name="TextBox 4"/>
          <p:cNvSpPr txBox="1"/>
          <p:nvPr/>
        </p:nvSpPr>
        <p:spPr>
          <a:xfrm>
            <a:off x="254525" y="2501090"/>
            <a:ext cx="8229600" cy="784830"/>
          </a:xfrm>
          <a:prstGeom prst="rect">
            <a:avLst/>
          </a:prstGeom>
          <a:noFill/>
        </p:spPr>
        <p:txBody>
          <a:bodyPr wrap="square" rtlCol="0">
            <a:spAutoFit/>
          </a:bodyPr>
          <a:lstStyle/>
          <a:p>
            <a:r>
              <a:rPr lang="en-US" sz="1800" dirty="0" smtClean="0"/>
              <a:t>Typical Production DB Example:</a:t>
            </a:r>
          </a:p>
          <a:p>
            <a:endParaRPr lang="en-US" sz="900" dirty="0" smtClean="0"/>
          </a:p>
          <a:p>
            <a:pPr lvl="1"/>
            <a:r>
              <a:rPr lang="en-US" sz="1800" dirty="0" smtClean="0"/>
              <a:t>4GB / ( 200 </a:t>
            </a:r>
            <a:r>
              <a:rPr lang="en-US" sz="1800" dirty="0" err="1" smtClean="0"/>
              <a:t>io</a:t>
            </a:r>
            <a:r>
              <a:rPr lang="en-US" sz="1800" dirty="0" smtClean="0"/>
              <a:t>/sec – 800 </a:t>
            </a:r>
            <a:r>
              <a:rPr lang="en-US" sz="1800" dirty="0" err="1" smtClean="0"/>
              <a:t>io</a:t>
            </a:r>
            <a:r>
              <a:rPr lang="en-US" sz="1800" dirty="0" smtClean="0"/>
              <a:t>/sec ) = cache doesn’t fill!</a:t>
            </a:r>
          </a:p>
        </p:txBody>
      </p:sp>
      <p:sp>
        <p:nvSpPr>
          <p:cNvPr id="4" name="TextBox 3"/>
          <p:cNvSpPr txBox="1"/>
          <p:nvPr/>
        </p:nvSpPr>
        <p:spPr>
          <a:xfrm>
            <a:off x="254525" y="990600"/>
            <a:ext cx="8229600" cy="400110"/>
          </a:xfrm>
          <a:prstGeom prst="rect">
            <a:avLst/>
          </a:prstGeom>
          <a:noFill/>
        </p:spPr>
        <p:txBody>
          <a:bodyPr wrap="square" rtlCol="0">
            <a:spAutoFit/>
          </a:bodyPr>
          <a:lstStyle/>
          <a:p>
            <a:r>
              <a:rPr lang="en-US" sz="2000" b="1" dirty="0" err="1" smtClean="0"/>
              <a:t>fillTime</a:t>
            </a:r>
            <a:r>
              <a:rPr lang="en-US" sz="2000" b="1" dirty="0" smtClean="0"/>
              <a:t> = </a:t>
            </a:r>
            <a:r>
              <a:rPr lang="en-US" sz="2000" b="1" dirty="0" err="1" smtClean="0"/>
              <a:t>cacheSize</a:t>
            </a:r>
            <a:r>
              <a:rPr lang="en-US" sz="2000" b="1" dirty="0" smtClean="0"/>
              <a:t> / (</a:t>
            </a:r>
            <a:r>
              <a:rPr lang="en-US" sz="2000" b="1" dirty="0" err="1" smtClean="0"/>
              <a:t>requestRate</a:t>
            </a:r>
            <a:r>
              <a:rPr lang="en-US" sz="2000" b="1" dirty="0" smtClean="0"/>
              <a:t> – </a:t>
            </a:r>
            <a:r>
              <a:rPr lang="en-US" sz="2000" b="1" dirty="0" err="1" smtClean="0"/>
              <a:t>serviceRate</a:t>
            </a:r>
            <a:r>
              <a:rPr lang="en-US" sz="2000" b="1" dirty="0" smtClean="0"/>
              <a:t>)</a:t>
            </a:r>
          </a:p>
        </p:txBody>
      </p:sp>
      <p:sp>
        <p:nvSpPr>
          <p:cNvPr id="6" name="TextBox 5"/>
          <p:cNvSpPr txBox="1"/>
          <p:nvPr/>
        </p:nvSpPr>
        <p:spPr>
          <a:xfrm>
            <a:off x="254525" y="4495800"/>
            <a:ext cx="8229600" cy="1061829"/>
          </a:xfrm>
          <a:prstGeom prst="rect">
            <a:avLst/>
          </a:prstGeom>
          <a:noFill/>
        </p:spPr>
        <p:txBody>
          <a:bodyPr wrap="square" rtlCol="0">
            <a:spAutoFit/>
          </a:bodyPr>
          <a:lstStyle/>
          <a:p>
            <a:r>
              <a:rPr lang="en-US" sz="1800" dirty="0" smtClean="0"/>
              <a:t>Maintenance Example:</a:t>
            </a:r>
          </a:p>
          <a:p>
            <a:endParaRPr lang="en-US" sz="900" dirty="0" smtClean="0"/>
          </a:p>
          <a:p>
            <a:pPr lvl="1"/>
            <a:r>
              <a:rPr lang="en-US" sz="1800" dirty="0" smtClean="0"/>
              <a:t>4GB / ( 5000 </a:t>
            </a:r>
            <a:r>
              <a:rPr lang="en-US" sz="1800" dirty="0" err="1" smtClean="0"/>
              <a:t>io</a:t>
            </a:r>
            <a:r>
              <a:rPr lang="en-US" sz="1800" dirty="0" smtClean="0"/>
              <a:t>/sec – 3200 </a:t>
            </a:r>
            <a:r>
              <a:rPr lang="en-US" sz="1800" dirty="0" err="1" smtClean="0"/>
              <a:t>io</a:t>
            </a:r>
            <a:r>
              <a:rPr lang="en-US" sz="1800" dirty="0" smtClean="0"/>
              <a:t>/sec ) =    583 sec</a:t>
            </a:r>
            <a:r>
              <a:rPr lang="en-US" sz="1800" dirty="0"/>
              <a:t>. (≈ </a:t>
            </a:r>
            <a:r>
              <a:rPr lang="en-US" sz="1800" dirty="0" smtClean="0"/>
              <a:t>10 min.)   (RAID10)</a:t>
            </a:r>
          </a:p>
          <a:p>
            <a:pPr lvl="1"/>
            <a:r>
              <a:rPr lang="en-US" sz="1800" dirty="0" smtClean="0"/>
              <a:t>4GB / ( 5000 </a:t>
            </a:r>
            <a:r>
              <a:rPr lang="en-US" sz="1800" dirty="0" err="1" smtClean="0"/>
              <a:t>io</a:t>
            </a:r>
            <a:r>
              <a:rPr lang="en-US" sz="1800" dirty="0" smtClean="0"/>
              <a:t>/sec –   200 </a:t>
            </a:r>
            <a:r>
              <a:rPr lang="en-US" sz="1800" dirty="0" err="1" smtClean="0"/>
              <a:t>io</a:t>
            </a:r>
            <a:r>
              <a:rPr lang="en-US" sz="1800" dirty="0" smtClean="0"/>
              <a:t>/sec )  =   218 </a:t>
            </a:r>
            <a:r>
              <a:rPr lang="en-US" sz="1800" dirty="0"/>
              <a:t>sec  (≈ 4</a:t>
            </a:r>
            <a:r>
              <a:rPr lang="en-US" sz="1800" dirty="0" smtClean="0"/>
              <a:t> min.)     (RAID5)</a:t>
            </a:r>
          </a:p>
        </p:txBody>
      </p:sp>
      <p:sp>
        <p:nvSpPr>
          <p:cNvPr id="7" name="TextBox 6"/>
          <p:cNvSpPr txBox="1"/>
          <p:nvPr/>
        </p:nvSpPr>
        <p:spPr>
          <a:xfrm>
            <a:off x="254525" y="3352800"/>
            <a:ext cx="8229600" cy="1061829"/>
          </a:xfrm>
          <a:prstGeom prst="rect">
            <a:avLst/>
          </a:prstGeom>
          <a:noFill/>
        </p:spPr>
        <p:txBody>
          <a:bodyPr wrap="square" rtlCol="0">
            <a:spAutoFit/>
          </a:bodyPr>
          <a:lstStyle/>
          <a:p>
            <a:r>
              <a:rPr lang="en-US" sz="1800" dirty="0" smtClean="0"/>
              <a:t>Heavy Update Production DB Example:</a:t>
            </a:r>
          </a:p>
          <a:p>
            <a:endParaRPr lang="en-US" sz="900" dirty="0" smtClean="0"/>
          </a:p>
          <a:p>
            <a:pPr lvl="1"/>
            <a:r>
              <a:rPr lang="en-US" sz="1800" dirty="0" smtClean="0"/>
              <a:t>4GB / ( 1200 </a:t>
            </a:r>
            <a:r>
              <a:rPr lang="en-US" sz="1800" dirty="0" err="1" smtClean="0"/>
              <a:t>io</a:t>
            </a:r>
            <a:r>
              <a:rPr lang="en-US" sz="1800" dirty="0" smtClean="0"/>
              <a:t>/sec – 800 </a:t>
            </a:r>
            <a:r>
              <a:rPr lang="en-US" sz="1800" dirty="0" err="1" smtClean="0"/>
              <a:t>io</a:t>
            </a:r>
            <a:r>
              <a:rPr lang="en-US" sz="1800" dirty="0" smtClean="0"/>
              <a:t>/sec ) = 2621 sec. (≈ 44 min.)   (RAID10)</a:t>
            </a:r>
          </a:p>
          <a:p>
            <a:pPr marL="457200" lvl="2"/>
            <a:r>
              <a:rPr lang="en-US" sz="1800" dirty="0" smtClean="0"/>
              <a:t>4GB / ( 1200 </a:t>
            </a:r>
            <a:r>
              <a:rPr lang="en-US" sz="1800" dirty="0" err="1" smtClean="0"/>
              <a:t>io</a:t>
            </a:r>
            <a:r>
              <a:rPr lang="en-US" sz="1800" dirty="0" smtClean="0"/>
              <a:t>/sec – 200 </a:t>
            </a:r>
            <a:r>
              <a:rPr lang="en-US" sz="1800" dirty="0" err="1" smtClean="0"/>
              <a:t>io</a:t>
            </a:r>
            <a:r>
              <a:rPr lang="en-US" sz="1800" dirty="0" smtClean="0"/>
              <a:t>/sec ) = 1049 sec</a:t>
            </a:r>
            <a:r>
              <a:rPr lang="en-US" sz="1800" dirty="0"/>
              <a:t>. (≈ </a:t>
            </a:r>
            <a:r>
              <a:rPr lang="en-US" sz="1800" dirty="0" smtClean="0"/>
              <a:t>17 min.)   (RAID5)</a:t>
            </a:r>
          </a:p>
        </p:txBody>
      </p:sp>
      <p:sp>
        <p:nvSpPr>
          <p:cNvPr id="8" name="TextBox 7"/>
          <p:cNvSpPr txBox="1"/>
          <p:nvPr/>
        </p:nvSpPr>
        <p:spPr>
          <a:xfrm>
            <a:off x="254525" y="1371600"/>
            <a:ext cx="8229600" cy="1200329"/>
          </a:xfrm>
          <a:prstGeom prst="rect">
            <a:avLst/>
          </a:prstGeom>
          <a:noFill/>
        </p:spPr>
        <p:txBody>
          <a:bodyPr wrap="square" rtlCol="0">
            <a:spAutoFit/>
          </a:bodyPr>
          <a:lstStyle/>
          <a:p>
            <a:pPr lvl="1">
              <a:buFont typeface="Arial" pitchFamily="34" charset="0"/>
              <a:buChar char="•"/>
            </a:pPr>
            <a:r>
              <a:rPr lang="en-US" sz="1800" dirty="0" smtClean="0"/>
              <a:t> 4 disks</a:t>
            </a:r>
          </a:p>
          <a:p>
            <a:pPr lvl="1">
              <a:buFont typeface="Arial" pitchFamily="34" charset="0"/>
              <a:buChar char="•"/>
            </a:pPr>
            <a:r>
              <a:rPr lang="en-US" sz="1800" dirty="0" smtClean="0"/>
              <a:t> RAID10 </a:t>
            </a:r>
            <a:r>
              <a:rPr lang="en-US" sz="1800" dirty="0" err="1" smtClean="0"/>
              <a:t>vs</a:t>
            </a:r>
            <a:r>
              <a:rPr lang="en-US" sz="1800" dirty="0" smtClean="0"/>
              <a:t> RAID5</a:t>
            </a:r>
          </a:p>
          <a:p>
            <a:pPr lvl="1">
              <a:buFont typeface="Arial" pitchFamily="34" charset="0"/>
              <a:buChar char="•"/>
            </a:pPr>
            <a:r>
              <a:rPr lang="en-US" sz="1800" dirty="0" smtClean="0"/>
              <a:t> 4KB db blocks</a:t>
            </a:r>
          </a:p>
          <a:p>
            <a:pPr lvl="1">
              <a:buFont typeface="Arial" pitchFamily="34" charset="0"/>
              <a:buChar char="•"/>
            </a:pPr>
            <a:r>
              <a:rPr lang="en-US" sz="1800" dirty="0" smtClean="0"/>
              <a:t> 4GB RAM cache (1048576 blocks)</a:t>
            </a:r>
          </a:p>
        </p:txBody>
      </p:sp>
    </p:spTree>
    <p:extLst>
      <p:ext uri="{BB962C8B-B14F-4D97-AF65-F5344CB8AC3E}">
        <p14:creationId xmlns:p14="http://schemas.microsoft.com/office/powerpoint/2010/main" val="2918088821"/>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amond(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000" fill="hold"/>
                                        <p:tgtEl>
                                          <p:spTgt spid="6"/>
                                        </p:tgtEl>
                                        <p:attrNameLst>
                                          <p:attrName>ppt_x</p:attrName>
                                        </p:attrNameLst>
                                      </p:cBhvr>
                                      <p:tavLst>
                                        <p:tav tm="0">
                                          <p:val>
                                            <p:strVal val="#ppt_x"/>
                                          </p:val>
                                        </p:tav>
                                        <p:tav tm="100000">
                                          <p:val>
                                            <p:strVal val="#ppt_x"/>
                                          </p:val>
                                        </p:tav>
                                      </p:tavLst>
                                    </p:anim>
                                    <p:anim calcmode="lin" valueType="num">
                                      <p:cBhvr additive="base">
                                        <p:cTn id="28" dur="2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Hardware vs. Software RAID</a:t>
            </a:r>
            <a:endParaRPr lang="en-US" sz="4000" dirty="0"/>
          </a:p>
        </p:txBody>
      </p:sp>
      <p:sp>
        <p:nvSpPr>
          <p:cNvPr id="3" name="Text Placeholder 2"/>
          <p:cNvSpPr>
            <a:spLocks noGrp="1"/>
          </p:cNvSpPr>
          <p:nvPr>
            <p:ph type="body" sz="quarter" idx="10"/>
          </p:nvPr>
        </p:nvSpPr>
        <p:spPr>
          <a:xfrm>
            <a:off x="381000" y="1218138"/>
            <a:ext cx="8382000" cy="3970318"/>
          </a:xfrm>
        </p:spPr>
        <p:txBody>
          <a:bodyPr/>
          <a:lstStyle/>
          <a:p>
            <a:r>
              <a:rPr lang="en-US" dirty="0" smtClean="0"/>
              <a:t>Software RAID</a:t>
            </a:r>
          </a:p>
          <a:p>
            <a:pPr lvl="1">
              <a:lnSpc>
                <a:spcPct val="100000"/>
              </a:lnSpc>
            </a:pPr>
            <a:r>
              <a:rPr lang="en-US" dirty="0" smtClean="0"/>
              <a:t>Uses primary CPU resources</a:t>
            </a:r>
          </a:p>
          <a:p>
            <a:pPr lvl="1">
              <a:lnSpc>
                <a:spcPct val="100000"/>
              </a:lnSpc>
            </a:pPr>
            <a:r>
              <a:rPr lang="en-US" dirty="0" smtClean="0"/>
              <a:t>Less scalable</a:t>
            </a:r>
          </a:p>
          <a:p>
            <a:pPr lvl="1">
              <a:lnSpc>
                <a:spcPct val="100000"/>
              </a:lnSpc>
            </a:pPr>
            <a:r>
              <a:rPr lang="en-US" dirty="0" smtClean="0"/>
              <a:t>Generally less </a:t>
            </a:r>
            <a:r>
              <a:rPr lang="en-US" dirty="0" smtClean="0"/>
              <a:t>expensive</a:t>
            </a:r>
          </a:p>
          <a:p>
            <a:pPr marL="517525" lvl="1" indent="0">
              <a:buNone/>
            </a:pPr>
            <a:endParaRPr lang="en-US" dirty="0" smtClean="0"/>
          </a:p>
          <a:p>
            <a:r>
              <a:rPr lang="en-US" dirty="0" smtClean="0"/>
              <a:t>Hardware RAID</a:t>
            </a:r>
          </a:p>
          <a:p>
            <a:pPr lvl="1">
              <a:lnSpc>
                <a:spcPct val="100000"/>
              </a:lnSpc>
            </a:pPr>
            <a:r>
              <a:rPr lang="en-US" dirty="0" smtClean="0"/>
              <a:t>The preferred option</a:t>
            </a:r>
          </a:p>
          <a:p>
            <a:pPr lvl="1">
              <a:lnSpc>
                <a:spcPct val="100000"/>
              </a:lnSpc>
            </a:pPr>
            <a:r>
              <a:rPr lang="en-US" dirty="0" smtClean="0"/>
              <a:t>Dedicated resources (memory and CPU) for storage</a:t>
            </a:r>
          </a:p>
          <a:p>
            <a:pPr lvl="1">
              <a:lnSpc>
                <a:spcPct val="100000"/>
              </a:lnSpc>
            </a:pPr>
            <a:r>
              <a:rPr lang="en-US" dirty="0" smtClean="0"/>
              <a:t>Much greater scalability</a:t>
            </a:r>
          </a:p>
          <a:p>
            <a:pPr lvl="1">
              <a:lnSpc>
                <a:spcPct val="100000"/>
              </a:lnSpc>
            </a:pPr>
            <a:r>
              <a:rPr lang="en-US" dirty="0" smtClean="0"/>
              <a:t>More expensive up front but you pay once and reap the benefits for the life of the hardware</a:t>
            </a:r>
            <a:endParaRPr lang="en-US" dirty="0"/>
          </a:p>
        </p:txBody>
      </p:sp>
    </p:spTree>
    <p:extLst>
      <p:ext uri="{BB962C8B-B14F-4D97-AF65-F5344CB8AC3E}">
        <p14:creationId xmlns:p14="http://schemas.microsoft.com/office/powerpoint/2010/main" val="286631886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81000" y="230188"/>
            <a:ext cx="8382000" cy="507831"/>
          </a:xfrm>
        </p:spPr>
        <p:txBody>
          <a:bodyPr/>
          <a:lstStyle/>
          <a:p>
            <a:r>
              <a:rPr lang="en-US" sz="3600" dirty="0"/>
              <a:t>Buying Disks</a:t>
            </a:r>
          </a:p>
        </p:txBody>
      </p:sp>
      <p:sp>
        <p:nvSpPr>
          <p:cNvPr id="41987" name="Rectangle 3"/>
          <p:cNvSpPr>
            <a:spLocks noGrp="1" noChangeArrowheads="1"/>
          </p:cNvSpPr>
          <p:nvPr>
            <p:ph type="body" idx="1"/>
          </p:nvPr>
        </p:nvSpPr>
        <p:spPr>
          <a:xfrm>
            <a:off x="685800" y="912261"/>
            <a:ext cx="7772400" cy="5089598"/>
          </a:xfrm>
        </p:spPr>
        <p:txBody>
          <a:bodyPr/>
          <a:lstStyle/>
          <a:p>
            <a:r>
              <a:rPr lang="en-US" dirty="0"/>
              <a:t>Buy small </a:t>
            </a:r>
            <a:r>
              <a:rPr lang="en-US" dirty="0" smtClean="0"/>
              <a:t>disks (individual drives)</a:t>
            </a:r>
            <a:endParaRPr lang="en-US" dirty="0"/>
          </a:p>
          <a:p>
            <a:pPr lvl="1">
              <a:buFontTx/>
              <a:buNone/>
            </a:pPr>
            <a:r>
              <a:rPr lang="en-US" dirty="0"/>
              <a:t>Each disk regardless of it</a:t>
            </a:r>
            <a:r>
              <a:rPr lang="ja-JP" altLang="en-US" dirty="0">
                <a:latin typeface="Arial"/>
              </a:rPr>
              <a:t>’</a:t>
            </a:r>
            <a:r>
              <a:rPr lang="en-US" dirty="0"/>
              <a:t>s size is capable of </a:t>
            </a:r>
            <a:r>
              <a:rPr lang="en-US" dirty="0" smtClean="0"/>
              <a:t>doing approximately </a:t>
            </a:r>
            <a:r>
              <a:rPr lang="en-US" dirty="0"/>
              <a:t>the same number of I/</a:t>
            </a:r>
            <a:r>
              <a:rPr lang="en-US" dirty="0" err="1"/>
              <a:t>Os</a:t>
            </a:r>
            <a:r>
              <a:rPr lang="en-US" dirty="0"/>
              <a:t> per </a:t>
            </a:r>
            <a:r>
              <a:rPr lang="en-US" dirty="0" smtClean="0"/>
              <a:t>second</a:t>
            </a:r>
          </a:p>
          <a:p>
            <a:pPr lvl="1">
              <a:buFontTx/>
              <a:buNone/>
            </a:pPr>
            <a:endParaRPr lang="en-US" sz="1600" dirty="0"/>
          </a:p>
          <a:p>
            <a:r>
              <a:rPr lang="en-US" dirty="0"/>
              <a:t>Buy fast disks</a:t>
            </a:r>
          </a:p>
          <a:p>
            <a:pPr lvl="1">
              <a:buFontTx/>
              <a:buNone/>
            </a:pPr>
            <a:r>
              <a:rPr lang="en-US" dirty="0"/>
              <a:t>Slow disk = slow </a:t>
            </a:r>
            <a:r>
              <a:rPr lang="en-US" dirty="0" smtClean="0"/>
              <a:t>performance</a:t>
            </a:r>
          </a:p>
          <a:p>
            <a:pPr lvl="1">
              <a:buFontTx/>
              <a:buNone/>
            </a:pPr>
            <a:endParaRPr lang="en-US" sz="1600" dirty="0"/>
          </a:p>
          <a:p>
            <a:r>
              <a:rPr lang="en-US" dirty="0"/>
              <a:t>Buy reliable </a:t>
            </a:r>
            <a:r>
              <a:rPr lang="en-US" dirty="0" smtClean="0"/>
              <a:t>disks</a:t>
            </a:r>
          </a:p>
          <a:p>
            <a:endParaRPr lang="en-US" sz="1600" dirty="0"/>
          </a:p>
          <a:p>
            <a:r>
              <a:rPr lang="en-US" dirty="0"/>
              <a:t>Buy many disks</a:t>
            </a:r>
          </a:p>
          <a:p>
            <a:pPr lvl="1">
              <a:buFontTx/>
              <a:buNone/>
            </a:pPr>
            <a:r>
              <a:rPr lang="en-US" dirty="0"/>
              <a:t>The outer portion of the disk </a:t>
            </a:r>
            <a:r>
              <a:rPr lang="en-US" dirty="0" smtClean="0"/>
              <a:t>is up to </a:t>
            </a:r>
            <a:r>
              <a:rPr lang="en-US" dirty="0"/>
              <a:t>20% faster than the inner portion of the </a:t>
            </a:r>
            <a:r>
              <a:rPr lang="en-US" dirty="0" smtClean="0"/>
              <a:t>disk</a:t>
            </a:r>
          </a:p>
          <a:p>
            <a:pPr lvl="1">
              <a:buFontTx/>
              <a:buNone/>
            </a:pPr>
            <a:endParaRPr lang="en-US" sz="1600" dirty="0" smtClean="0"/>
          </a:p>
          <a:p>
            <a:r>
              <a:rPr lang="en-US" dirty="0" smtClean="0"/>
              <a:t>Try to leave room for inexpensive growth</a:t>
            </a:r>
          </a:p>
          <a:p>
            <a:pPr lvl="1"/>
            <a:r>
              <a:rPr lang="en-US" dirty="0" smtClean="0"/>
              <a:t>Upgrades tend to be more expensive	</a:t>
            </a:r>
            <a:endParaRPr lang="en-US" dirty="0"/>
          </a:p>
        </p:txBody>
      </p:sp>
    </p:spTree>
    <p:extLst>
      <p:ext uri="{BB962C8B-B14F-4D97-AF65-F5344CB8AC3E}">
        <p14:creationId xmlns:p14="http://schemas.microsoft.com/office/powerpoint/2010/main" val="173187191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Buying Disk Arrays</a:t>
            </a:r>
            <a:endParaRPr lang="en-US" sz="4000" dirty="0"/>
          </a:p>
        </p:txBody>
      </p:sp>
      <p:sp>
        <p:nvSpPr>
          <p:cNvPr id="3" name="Text Placeholder 2"/>
          <p:cNvSpPr>
            <a:spLocks noGrp="1"/>
          </p:cNvSpPr>
          <p:nvPr>
            <p:ph type="body" sz="quarter" idx="10"/>
          </p:nvPr>
        </p:nvSpPr>
        <p:spPr>
          <a:xfrm>
            <a:off x="381000" y="1218138"/>
            <a:ext cx="8382000" cy="3110595"/>
          </a:xfrm>
        </p:spPr>
        <p:txBody>
          <a:bodyPr/>
          <a:lstStyle/>
          <a:p>
            <a:pPr marL="0" indent="0">
              <a:buNone/>
            </a:pPr>
            <a:r>
              <a:rPr lang="en-US" dirty="0" smtClean="0"/>
              <a:t>Considerations Include:</a:t>
            </a:r>
          </a:p>
          <a:p>
            <a:pPr marL="0" indent="0">
              <a:buNone/>
            </a:pPr>
            <a:endParaRPr lang="en-US" sz="1200" dirty="0" smtClean="0"/>
          </a:p>
          <a:p>
            <a:pPr lvl="2">
              <a:lnSpc>
                <a:spcPct val="120000"/>
              </a:lnSpc>
            </a:pPr>
            <a:r>
              <a:rPr lang="en-US" dirty="0" smtClean="0"/>
              <a:t>Reliability</a:t>
            </a:r>
          </a:p>
          <a:p>
            <a:pPr lvl="2">
              <a:lnSpc>
                <a:spcPct val="120000"/>
              </a:lnSpc>
            </a:pPr>
            <a:r>
              <a:rPr lang="en-US" dirty="0" smtClean="0"/>
              <a:t>Features (remote mirroring, software, …)</a:t>
            </a:r>
          </a:p>
          <a:p>
            <a:pPr lvl="2">
              <a:lnSpc>
                <a:spcPct val="120000"/>
              </a:lnSpc>
            </a:pPr>
            <a:r>
              <a:rPr lang="en-US" dirty="0" smtClean="0"/>
              <a:t>Storage capacity</a:t>
            </a:r>
          </a:p>
          <a:p>
            <a:pPr lvl="2">
              <a:lnSpc>
                <a:spcPct val="120000"/>
              </a:lnSpc>
            </a:pPr>
            <a:r>
              <a:rPr lang="en-US" dirty="0" smtClean="0"/>
              <a:t>Throughput capacity</a:t>
            </a:r>
          </a:p>
          <a:p>
            <a:pPr lvl="2">
              <a:lnSpc>
                <a:spcPct val="120000"/>
              </a:lnSpc>
            </a:pPr>
            <a:r>
              <a:rPr lang="en-US" dirty="0" smtClean="0"/>
              <a:t>Support capacity</a:t>
            </a:r>
          </a:p>
          <a:p>
            <a:pPr lvl="2">
              <a:lnSpc>
                <a:spcPct val="120000"/>
              </a:lnSpc>
            </a:pPr>
            <a:r>
              <a:rPr lang="en-US" dirty="0" smtClean="0"/>
              <a:t>Replacement/upgrade path</a:t>
            </a:r>
          </a:p>
        </p:txBody>
      </p:sp>
    </p:spTree>
    <p:extLst>
      <p:ext uri="{BB962C8B-B14F-4D97-AF65-F5344CB8AC3E}">
        <p14:creationId xmlns:p14="http://schemas.microsoft.com/office/powerpoint/2010/main" val="152362132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Hardware options</a:t>
            </a:r>
            <a:endParaRPr lang="en-US" sz="4000" dirty="0"/>
          </a:p>
        </p:txBody>
      </p:sp>
      <p:sp>
        <p:nvSpPr>
          <p:cNvPr id="3" name="Text Placeholder 2"/>
          <p:cNvSpPr>
            <a:spLocks noGrp="1"/>
          </p:cNvSpPr>
          <p:nvPr>
            <p:ph type="body" sz="quarter" idx="10"/>
          </p:nvPr>
        </p:nvSpPr>
        <p:spPr>
          <a:xfrm>
            <a:off x="381000" y="977198"/>
            <a:ext cx="8382000" cy="4975720"/>
          </a:xfrm>
        </p:spPr>
        <p:txBody>
          <a:bodyPr/>
          <a:lstStyle/>
          <a:p>
            <a:r>
              <a:rPr lang="en-US" dirty="0" smtClean="0"/>
              <a:t>Many excellent options for all size </a:t>
            </a:r>
            <a:r>
              <a:rPr lang="en-US" dirty="0" smtClean="0"/>
              <a:t>operations</a:t>
            </a:r>
          </a:p>
          <a:p>
            <a:pPr marL="0" indent="0">
              <a:buNone/>
            </a:pPr>
            <a:endParaRPr lang="en-US" sz="1400" dirty="0" smtClean="0"/>
          </a:p>
          <a:p>
            <a:r>
              <a:rPr lang="en-US" dirty="0" smtClean="0"/>
              <a:t>Small to medium scale</a:t>
            </a:r>
          </a:p>
          <a:p>
            <a:pPr lvl="1"/>
            <a:r>
              <a:rPr lang="en-US" dirty="0" err="1" smtClean="0"/>
              <a:t>iSCSI</a:t>
            </a:r>
            <a:endParaRPr lang="en-US" dirty="0" smtClean="0"/>
          </a:p>
          <a:p>
            <a:pPr lvl="1"/>
            <a:r>
              <a:rPr lang="en-US" dirty="0" smtClean="0"/>
              <a:t>Low cost</a:t>
            </a:r>
          </a:p>
          <a:p>
            <a:pPr lvl="1"/>
            <a:r>
              <a:rPr lang="en-US" dirty="0" smtClean="0"/>
              <a:t>General availability components (SAS, SCSI, non-fibre channel</a:t>
            </a:r>
            <a:r>
              <a:rPr lang="en-US" dirty="0" smtClean="0"/>
              <a:t>)</a:t>
            </a:r>
          </a:p>
          <a:p>
            <a:pPr marL="517525" lvl="1" indent="0">
              <a:buNone/>
            </a:pPr>
            <a:endParaRPr lang="en-US" sz="1400" dirty="0" smtClean="0"/>
          </a:p>
          <a:p>
            <a:r>
              <a:rPr lang="en-US" dirty="0" smtClean="0"/>
              <a:t>Medium to large scale</a:t>
            </a:r>
          </a:p>
          <a:p>
            <a:pPr lvl="1"/>
            <a:r>
              <a:rPr lang="en-US" dirty="0" smtClean="0"/>
              <a:t>SAN</a:t>
            </a:r>
          </a:p>
          <a:p>
            <a:pPr lvl="1"/>
            <a:r>
              <a:rPr lang="en-US" dirty="0" smtClean="0"/>
              <a:t>mid-range cost (fibre channel drives, Switches, …)</a:t>
            </a:r>
          </a:p>
          <a:p>
            <a:pPr lvl="1"/>
            <a:r>
              <a:rPr lang="en-US" dirty="0" smtClean="0"/>
              <a:t>Good </a:t>
            </a:r>
            <a:r>
              <a:rPr lang="en-US" dirty="0" smtClean="0"/>
              <a:t>scalability</a:t>
            </a:r>
          </a:p>
          <a:p>
            <a:pPr marL="517525" lvl="1" indent="0">
              <a:buNone/>
            </a:pPr>
            <a:endParaRPr lang="en-US" sz="1400" dirty="0" smtClean="0"/>
          </a:p>
          <a:p>
            <a:r>
              <a:rPr lang="en-US" dirty="0" smtClean="0"/>
              <a:t>Enterprise scale</a:t>
            </a:r>
          </a:p>
          <a:p>
            <a:pPr lvl="1"/>
            <a:r>
              <a:rPr lang="en-US" dirty="0" smtClean="0"/>
              <a:t>Fibre throughout  the array</a:t>
            </a:r>
          </a:p>
          <a:p>
            <a:pPr lvl="1"/>
            <a:r>
              <a:rPr lang="en-US" dirty="0" smtClean="0"/>
              <a:t>Nearly unlimited scalability</a:t>
            </a:r>
          </a:p>
        </p:txBody>
      </p:sp>
    </p:spTree>
    <p:extLst>
      <p:ext uri="{BB962C8B-B14F-4D97-AF65-F5344CB8AC3E}">
        <p14:creationId xmlns:p14="http://schemas.microsoft.com/office/powerpoint/2010/main" val="378351475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lstStyle/>
          <a:p>
            <a:r>
              <a:rPr lang="en-US" sz="3600" dirty="0" smtClean="0"/>
              <a:t>Hardware Examples – Architecture</a:t>
            </a:r>
            <a:endParaRPr lang="en-US" sz="3600" dirty="0"/>
          </a:p>
        </p:txBody>
      </p:sp>
      <p:sp>
        <p:nvSpPr>
          <p:cNvPr id="3" name="Text Placeholder 2"/>
          <p:cNvSpPr>
            <a:spLocks noGrp="1"/>
          </p:cNvSpPr>
          <p:nvPr>
            <p:ph type="body" sz="quarter" idx="10"/>
          </p:nvPr>
        </p:nvSpPr>
        <p:spPr>
          <a:xfrm>
            <a:off x="381000" y="1182727"/>
            <a:ext cx="8382000" cy="4535600"/>
          </a:xfrm>
        </p:spPr>
        <p:txBody>
          <a:bodyPr/>
          <a:lstStyle/>
          <a:p>
            <a:r>
              <a:rPr lang="en-US" dirty="0" smtClean="0"/>
              <a:t>Direct Attached Storage</a:t>
            </a:r>
          </a:p>
          <a:p>
            <a:pPr lvl="1"/>
            <a:r>
              <a:rPr lang="en-US" dirty="0" smtClean="0"/>
              <a:t>SAS and SATA drives</a:t>
            </a:r>
          </a:p>
          <a:p>
            <a:pPr lvl="1"/>
            <a:r>
              <a:rPr lang="en-US" dirty="0" smtClean="0"/>
              <a:t>No dedicated array cache</a:t>
            </a:r>
          </a:p>
          <a:p>
            <a:pPr lvl="1"/>
            <a:r>
              <a:rPr lang="en-US" dirty="0" smtClean="0"/>
              <a:t>Single </a:t>
            </a:r>
            <a:r>
              <a:rPr lang="en-US" dirty="0" smtClean="0"/>
              <a:t>path</a:t>
            </a:r>
          </a:p>
          <a:p>
            <a:pPr lvl="1"/>
            <a:endParaRPr lang="en-US" sz="1600" dirty="0" smtClean="0"/>
          </a:p>
          <a:p>
            <a:r>
              <a:rPr lang="en-US" dirty="0" err="1" smtClean="0"/>
              <a:t>iSCSI</a:t>
            </a:r>
            <a:endParaRPr lang="en-US" dirty="0" smtClean="0"/>
          </a:p>
          <a:p>
            <a:pPr lvl="1"/>
            <a:r>
              <a:rPr lang="en-US" dirty="0" smtClean="0"/>
              <a:t>SAS, SATA and fibre</a:t>
            </a:r>
            <a:r>
              <a:rPr lang="en-US" dirty="0"/>
              <a:t> </a:t>
            </a:r>
            <a:r>
              <a:rPr lang="en-US" dirty="0" smtClean="0"/>
              <a:t>channel drives</a:t>
            </a:r>
          </a:p>
          <a:p>
            <a:pPr lvl="1"/>
            <a:r>
              <a:rPr lang="en-US" dirty="0" smtClean="0"/>
              <a:t>Limited array cache </a:t>
            </a:r>
          </a:p>
          <a:p>
            <a:pPr lvl="1"/>
            <a:r>
              <a:rPr lang="en-US" dirty="0" smtClean="0"/>
              <a:t>Multi-</a:t>
            </a:r>
            <a:r>
              <a:rPr lang="en-US" dirty="0" smtClean="0"/>
              <a:t>path</a:t>
            </a:r>
          </a:p>
          <a:p>
            <a:pPr lvl="1"/>
            <a:endParaRPr lang="en-US" sz="1600" dirty="0" smtClean="0"/>
          </a:p>
          <a:p>
            <a:r>
              <a:rPr lang="en-US" dirty="0" smtClean="0"/>
              <a:t>SAN</a:t>
            </a:r>
          </a:p>
          <a:p>
            <a:pPr lvl="1"/>
            <a:r>
              <a:rPr lang="en-US" dirty="0" smtClean="0"/>
              <a:t>Fibre channel drives</a:t>
            </a:r>
          </a:p>
          <a:p>
            <a:pPr lvl="1"/>
            <a:r>
              <a:rPr lang="en-US" dirty="0" smtClean="0"/>
              <a:t>Multi-path throughout the array</a:t>
            </a:r>
          </a:p>
        </p:txBody>
      </p:sp>
    </p:spTree>
    <p:extLst>
      <p:ext uri="{BB962C8B-B14F-4D97-AF65-F5344CB8AC3E}">
        <p14:creationId xmlns:p14="http://schemas.microsoft.com/office/powerpoint/2010/main" val="326306416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lstStyle/>
          <a:p>
            <a:r>
              <a:rPr lang="en-US" sz="3600" dirty="0" smtClean="0"/>
              <a:t>Network Attached Storage (NAS)</a:t>
            </a:r>
            <a:endParaRPr lang="en-US" sz="3600" dirty="0"/>
          </a:p>
        </p:txBody>
      </p:sp>
      <p:sp>
        <p:nvSpPr>
          <p:cNvPr id="3" name="Text Placeholder 2"/>
          <p:cNvSpPr>
            <a:spLocks noGrp="1"/>
          </p:cNvSpPr>
          <p:nvPr>
            <p:ph type="body" sz="quarter" idx="10"/>
          </p:nvPr>
        </p:nvSpPr>
        <p:spPr>
          <a:xfrm>
            <a:off x="381000" y="1218138"/>
            <a:ext cx="8382000" cy="2702278"/>
          </a:xfrm>
        </p:spPr>
        <p:txBody>
          <a:bodyPr/>
          <a:lstStyle/>
          <a:p>
            <a:r>
              <a:rPr lang="en-US" dirty="0" smtClean="0"/>
              <a:t>The most well known NAS company is </a:t>
            </a:r>
            <a:r>
              <a:rPr lang="en-US" dirty="0" err="1" smtClean="0"/>
              <a:t>NetApp</a:t>
            </a:r>
            <a:endParaRPr lang="en-US" dirty="0" smtClean="0"/>
          </a:p>
          <a:p>
            <a:endParaRPr lang="en-US" sz="1600" dirty="0" smtClean="0"/>
          </a:p>
          <a:p>
            <a:r>
              <a:rPr lang="en-US" dirty="0" smtClean="0"/>
              <a:t>NAS devices are great for file storage</a:t>
            </a:r>
          </a:p>
          <a:p>
            <a:endParaRPr lang="en-US" sz="1600" dirty="0" smtClean="0"/>
          </a:p>
          <a:p>
            <a:r>
              <a:rPr lang="en-US" dirty="0" err="1" smtClean="0"/>
              <a:t>NetApp</a:t>
            </a:r>
            <a:r>
              <a:rPr lang="en-US" dirty="0" smtClean="0"/>
              <a:t> even calls their device a “filer”</a:t>
            </a:r>
          </a:p>
          <a:p>
            <a:endParaRPr lang="en-US" sz="1600" dirty="0" smtClean="0"/>
          </a:p>
          <a:p>
            <a:r>
              <a:rPr lang="en-US" dirty="0" smtClean="0"/>
              <a:t>These are NOT good devices for databases due to the file vs. block nature of the storage</a:t>
            </a:r>
            <a:endParaRPr lang="en-US" dirty="0"/>
          </a:p>
        </p:txBody>
      </p:sp>
    </p:spTree>
    <p:extLst>
      <p:ext uri="{BB962C8B-B14F-4D97-AF65-F5344CB8AC3E}">
        <p14:creationId xmlns:p14="http://schemas.microsoft.com/office/powerpoint/2010/main" val="1875905885"/>
      </p:ext>
    </p:extLst>
  </p:cSld>
  <p:clrMapOvr>
    <a:masterClrMapping/>
  </p:clrMapOvr>
  <p:transition xmlns:p14="http://schemas.microsoft.com/office/powerpoint/2010/mai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Hardware options – Upgrade Path</a:t>
            </a:r>
            <a:endParaRPr lang="en-US" sz="4000" dirty="0"/>
          </a:p>
        </p:txBody>
      </p:sp>
      <p:sp>
        <p:nvSpPr>
          <p:cNvPr id="3" name="Text Placeholder 2"/>
          <p:cNvSpPr>
            <a:spLocks noGrp="1"/>
          </p:cNvSpPr>
          <p:nvPr>
            <p:ph type="body" sz="quarter" idx="10"/>
          </p:nvPr>
        </p:nvSpPr>
        <p:spPr>
          <a:xfrm>
            <a:off x="381000" y="1218138"/>
            <a:ext cx="8382000" cy="3834895"/>
          </a:xfrm>
        </p:spPr>
        <p:txBody>
          <a:bodyPr/>
          <a:lstStyle/>
          <a:p>
            <a:r>
              <a:rPr lang="en-US" dirty="0" smtClean="0"/>
              <a:t>Few people consider the replacement of their storage when first making the array </a:t>
            </a:r>
            <a:r>
              <a:rPr lang="en-US" dirty="0" smtClean="0"/>
              <a:t>purchase</a:t>
            </a:r>
          </a:p>
          <a:p>
            <a:endParaRPr lang="en-US" sz="1600" dirty="0" smtClean="0"/>
          </a:p>
          <a:p>
            <a:r>
              <a:rPr lang="en-US" dirty="0" smtClean="0"/>
              <a:t>Replacement is still the way that most small to medium size systems are </a:t>
            </a:r>
            <a:r>
              <a:rPr lang="en-US" dirty="0" smtClean="0"/>
              <a:t>upgraded</a:t>
            </a:r>
          </a:p>
          <a:p>
            <a:endParaRPr lang="en-US" sz="1600" dirty="0" smtClean="0"/>
          </a:p>
          <a:p>
            <a:r>
              <a:rPr lang="en-US" dirty="0" smtClean="0"/>
              <a:t>In-place upgrades are that require downtime or reconfiguration are the hallmark of midrange </a:t>
            </a:r>
            <a:r>
              <a:rPr lang="en-US" dirty="0" smtClean="0"/>
              <a:t>arrays</a:t>
            </a:r>
          </a:p>
          <a:p>
            <a:endParaRPr lang="en-US" sz="1600" dirty="0" smtClean="0"/>
          </a:p>
          <a:p>
            <a:r>
              <a:rPr lang="en-US" dirty="0" smtClean="0"/>
              <a:t>Zero downtime in-place upgrades are now the norm in enterprise arrays.</a:t>
            </a:r>
            <a:endParaRPr lang="en-US" dirty="0"/>
          </a:p>
        </p:txBody>
      </p:sp>
    </p:spTree>
    <p:extLst>
      <p:ext uri="{BB962C8B-B14F-4D97-AF65-F5344CB8AC3E}">
        <p14:creationId xmlns:p14="http://schemas.microsoft.com/office/powerpoint/2010/main" val="322429202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Hardware Examples</a:t>
            </a:r>
            <a:endParaRPr lang="en-US" sz="4000" dirty="0"/>
          </a:p>
        </p:txBody>
      </p:sp>
      <p:sp>
        <p:nvSpPr>
          <p:cNvPr id="3" name="Text Placeholder 2"/>
          <p:cNvSpPr>
            <a:spLocks noGrp="1"/>
          </p:cNvSpPr>
          <p:nvPr>
            <p:ph type="body" sz="quarter" idx="10"/>
          </p:nvPr>
        </p:nvSpPr>
        <p:spPr>
          <a:xfrm>
            <a:off x="381000" y="1218138"/>
            <a:ext cx="8382000" cy="5004446"/>
          </a:xfrm>
        </p:spPr>
        <p:txBody>
          <a:bodyPr/>
          <a:lstStyle/>
          <a:p>
            <a:r>
              <a:rPr lang="en-US" dirty="0" err="1" smtClean="0"/>
              <a:t>Equilogic</a:t>
            </a:r>
            <a:r>
              <a:rPr lang="en-US" dirty="0" smtClean="0"/>
              <a:t> – Great availability, reasonable </a:t>
            </a:r>
            <a:r>
              <a:rPr lang="en-US" dirty="0" smtClean="0"/>
              <a:t>pricing</a:t>
            </a:r>
          </a:p>
          <a:p>
            <a:endParaRPr lang="en-US" sz="1600" dirty="0"/>
          </a:p>
          <a:p>
            <a:r>
              <a:rPr lang="en-US" dirty="0" smtClean="0"/>
              <a:t>EMC </a:t>
            </a:r>
            <a:r>
              <a:rPr lang="en-US" dirty="0" err="1" smtClean="0"/>
              <a:t>VNXe</a:t>
            </a:r>
            <a:r>
              <a:rPr lang="en-US" dirty="0" smtClean="0"/>
              <a:t> – Lower end EMC versus VMAX</a:t>
            </a:r>
          </a:p>
          <a:p>
            <a:endParaRPr lang="en-US" sz="1600" dirty="0"/>
          </a:p>
          <a:p>
            <a:r>
              <a:rPr lang="en-US" dirty="0" smtClean="0"/>
              <a:t>HP EVA – Super ease of use, self </a:t>
            </a:r>
            <a:r>
              <a:rPr lang="en-US" dirty="0" smtClean="0"/>
              <a:t>tuning</a:t>
            </a:r>
          </a:p>
          <a:p>
            <a:endParaRPr lang="en-US" sz="1600" dirty="0" smtClean="0"/>
          </a:p>
          <a:p>
            <a:r>
              <a:rPr lang="en-US" dirty="0" smtClean="0"/>
              <a:t>Hitachi Data Systems – Ultra scalable </a:t>
            </a:r>
            <a:endParaRPr lang="en-US" dirty="0" smtClean="0"/>
          </a:p>
          <a:p>
            <a:endParaRPr lang="en-US" sz="1600" dirty="0" smtClean="0"/>
          </a:p>
          <a:p>
            <a:r>
              <a:rPr lang="en-US" dirty="0" smtClean="0"/>
              <a:t>IBM XIV – Commodity hardware, enterprise </a:t>
            </a:r>
            <a:r>
              <a:rPr lang="en-US" dirty="0" smtClean="0"/>
              <a:t>features</a:t>
            </a:r>
          </a:p>
          <a:p>
            <a:endParaRPr lang="en-US" sz="1600" dirty="0" smtClean="0"/>
          </a:p>
          <a:p>
            <a:r>
              <a:rPr lang="en-US" dirty="0" err="1" smtClean="0"/>
              <a:t>FusionIO</a:t>
            </a:r>
            <a:r>
              <a:rPr lang="en-US" dirty="0" smtClean="0"/>
              <a:t> – Ultra fast but VERY expensive and mostly unproven technology</a:t>
            </a:r>
            <a:endParaRPr lang="en-US" dirty="0"/>
          </a:p>
          <a:p>
            <a:endParaRPr lang="en-US" dirty="0"/>
          </a:p>
          <a:p>
            <a:endParaRPr lang="en-US" dirty="0"/>
          </a:p>
        </p:txBody>
      </p:sp>
    </p:spTree>
    <p:extLst>
      <p:ext uri="{BB962C8B-B14F-4D97-AF65-F5344CB8AC3E}">
        <p14:creationId xmlns:p14="http://schemas.microsoft.com/office/powerpoint/2010/main" val="163385990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Points to Remember</a:t>
            </a:r>
            <a:endParaRPr lang="en-US" sz="4000" dirty="0"/>
          </a:p>
        </p:txBody>
      </p:sp>
      <p:sp>
        <p:nvSpPr>
          <p:cNvPr id="3" name="Text Placeholder 2"/>
          <p:cNvSpPr>
            <a:spLocks noGrp="1"/>
          </p:cNvSpPr>
          <p:nvPr>
            <p:ph type="body" sz="quarter" idx="10"/>
          </p:nvPr>
        </p:nvSpPr>
        <p:spPr>
          <a:xfrm>
            <a:off x="381000" y="1218138"/>
            <a:ext cx="8382000" cy="4315027"/>
          </a:xfrm>
        </p:spPr>
        <p:txBody>
          <a:bodyPr/>
          <a:lstStyle/>
          <a:p>
            <a:r>
              <a:rPr lang="en-US" dirty="0" smtClean="0"/>
              <a:t>Disks are a good place to put money in the hardware acquisition process</a:t>
            </a:r>
          </a:p>
          <a:p>
            <a:r>
              <a:rPr lang="en-US" dirty="0" smtClean="0"/>
              <a:t>Take advantage by optimizing your database storage</a:t>
            </a:r>
          </a:p>
          <a:p>
            <a:pPr lvl="1"/>
            <a:r>
              <a:rPr lang="en-US" dirty="0" smtClean="0"/>
              <a:t>Type II</a:t>
            </a:r>
          </a:p>
          <a:p>
            <a:pPr lvl="1"/>
            <a:r>
              <a:rPr lang="en-US" dirty="0" smtClean="0"/>
              <a:t>Database block size</a:t>
            </a:r>
          </a:p>
          <a:p>
            <a:pPr lvl="1"/>
            <a:r>
              <a:rPr lang="en-US" dirty="0" smtClean="0"/>
              <a:t>BI cluster size</a:t>
            </a:r>
          </a:p>
          <a:p>
            <a:pPr lvl="1"/>
            <a:r>
              <a:rPr lang="en-US" dirty="0" smtClean="0"/>
              <a:t>Isolating After Image extents</a:t>
            </a:r>
          </a:p>
          <a:p>
            <a:r>
              <a:rPr lang="en-US" dirty="0" smtClean="0"/>
              <a:t>Buy what you need but remember that you may need to upgrade so buy with growth in mind</a:t>
            </a:r>
          </a:p>
          <a:p>
            <a:r>
              <a:rPr lang="en-US" dirty="0" smtClean="0"/>
              <a:t>People generally overbuy CPU capacity </a:t>
            </a:r>
            <a:r>
              <a:rPr lang="en-US" smtClean="0"/>
              <a:t>and under buy </a:t>
            </a:r>
            <a:r>
              <a:rPr lang="en-US" dirty="0" smtClean="0"/>
              <a:t>disk throughput capacity</a:t>
            </a:r>
          </a:p>
          <a:p>
            <a:endParaRPr lang="en-US" dirty="0"/>
          </a:p>
        </p:txBody>
      </p:sp>
    </p:spTree>
    <p:extLst>
      <p:ext uri="{BB962C8B-B14F-4D97-AF65-F5344CB8AC3E}">
        <p14:creationId xmlns:p14="http://schemas.microsoft.com/office/powerpoint/2010/main" val="406681224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Questions</a:t>
            </a:r>
            <a:endParaRPr lang="en-US" sz="4000" dirty="0"/>
          </a:p>
        </p:txBody>
      </p:sp>
      <p:pic>
        <p:nvPicPr>
          <p:cNvPr id="6" name="Picture 5" descr="question-mark.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2527" y="1013388"/>
            <a:ext cx="5580694" cy="4515344"/>
          </a:xfrm>
          <a:prstGeom prst="rect">
            <a:avLst/>
          </a:prstGeom>
        </p:spPr>
      </p:pic>
    </p:spTree>
    <p:extLst>
      <p:ext uri="{BB962C8B-B14F-4D97-AF65-F5344CB8AC3E}">
        <p14:creationId xmlns:p14="http://schemas.microsoft.com/office/powerpoint/2010/main" val="28415406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64257"/>
          </a:xfrm>
        </p:spPr>
        <p:txBody>
          <a:bodyPr/>
          <a:lstStyle/>
          <a:p>
            <a:r>
              <a:rPr lang="en-US" sz="4000" dirty="0" smtClean="0"/>
              <a:t>Thank you for your time!</a:t>
            </a:r>
            <a:endParaRPr lang="en-US" sz="4000" dirty="0"/>
          </a:p>
        </p:txBody>
      </p:sp>
      <p:sp>
        <p:nvSpPr>
          <p:cNvPr id="4" name="TextBox 3"/>
          <p:cNvSpPr txBox="1"/>
          <p:nvPr/>
        </p:nvSpPr>
        <p:spPr>
          <a:xfrm>
            <a:off x="4413239" y="2719469"/>
            <a:ext cx="184666" cy="369332"/>
          </a:xfrm>
          <a:prstGeom prst="rect">
            <a:avLst/>
          </a:prstGeom>
          <a:noFill/>
        </p:spPr>
        <p:txBody>
          <a:bodyPr wrap="none" rtlCol="0">
            <a:spAutoFit/>
          </a:bodyPr>
          <a:lstStyle/>
          <a:p>
            <a:endParaRPr lang="en-US" dirty="0"/>
          </a:p>
        </p:txBody>
      </p:sp>
      <p:pic>
        <p:nvPicPr>
          <p:cNvPr id="5" name="Picture 4" descr="6845.strip.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905" y="1671548"/>
            <a:ext cx="8128000" cy="2540000"/>
          </a:xfrm>
          <a:prstGeom prst="rect">
            <a:avLst/>
          </a:prstGeom>
        </p:spPr>
      </p:pic>
    </p:spTree>
    <p:extLst>
      <p:ext uri="{BB962C8B-B14F-4D97-AF65-F5344CB8AC3E}">
        <p14:creationId xmlns:p14="http://schemas.microsoft.com/office/powerpoint/2010/main" val="3808813227"/>
      </p:ext>
    </p:extLst>
  </p:cSld>
  <p:clrMapOvr>
    <a:masterClrMapping/>
  </p:clrMapOvr>
  <p:transition xmlns:p14="http://schemas.microsoft.com/office/powerpoint/2010/main">
    <p:fade/>
  </p:transition>
</p:sld>
</file>

<file path=ppt/theme/theme1.xml><?xml version="1.0" encoding="utf-8"?>
<a:theme xmlns:a="http://schemas.openxmlformats.org/drawingml/2006/main" name="WSS theme">
  <a:themeElements>
    <a:clrScheme name="Sample presentation slides 1">
      <a:dk1>
        <a:srgbClr val="000000"/>
      </a:dk1>
      <a:lt1>
        <a:srgbClr val="FFFFFF"/>
      </a:lt1>
      <a:dk2>
        <a:srgbClr val="1D4775"/>
      </a:dk2>
      <a:lt2>
        <a:srgbClr val="FEF194"/>
      </a:lt2>
      <a:accent1>
        <a:srgbClr val="85857B"/>
      </a:accent1>
      <a:accent2>
        <a:srgbClr val="3497AE"/>
      </a:accent2>
      <a:accent3>
        <a:srgbClr val="FFFFFF"/>
      </a:accent3>
      <a:accent4>
        <a:srgbClr val="000000"/>
      </a:accent4>
      <a:accent5>
        <a:srgbClr val="C2C2BF"/>
      </a:accent5>
      <a:accent6>
        <a:srgbClr val="2E889D"/>
      </a:accent6>
      <a:hlink>
        <a:srgbClr val="1D4775"/>
      </a:hlink>
      <a:folHlink>
        <a:srgbClr val="6BA0D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extraClrScheme>
      <a:clrScheme name="Sample presentation slides 1">
        <a:dk1>
          <a:srgbClr val="000000"/>
        </a:dk1>
        <a:lt1>
          <a:srgbClr val="FFFFFF"/>
        </a:lt1>
        <a:dk2>
          <a:srgbClr val="1D4775"/>
        </a:dk2>
        <a:lt2>
          <a:srgbClr val="FEF194"/>
        </a:lt2>
        <a:accent1>
          <a:srgbClr val="85857B"/>
        </a:accent1>
        <a:accent2>
          <a:srgbClr val="3497AE"/>
        </a:accent2>
        <a:accent3>
          <a:srgbClr val="FFFFFF"/>
        </a:accent3>
        <a:accent4>
          <a:srgbClr val="000000"/>
        </a:accent4>
        <a:accent5>
          <a:srgbClr val="C2C2BF"/>
        </a:accent5>
        <a:accent6>
          <a:srgbClr val="2E889D"/>
        </a:accent6>
        <a:hlink>
          <a:srgbClr val="1D4775"/>
        </a:hlink>
        <a:folHlink>
          <a:srgbClr val="6BA0D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WSS theme.thmx</Template>
  <TotalTime>2197</TotalTime>
  <Words>1794</Words>
  <Application>Microsoft Macintosh PowerPoint</Application>
  <PresentationFormat>On-screen Show (4:3)</PresentationFormat>
  <Paragraphs>377</Paragraphs>
  <Slides>37</Slides>
  <Notes>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WSS theme</vt:lpstr>
      <vt:lpstr>Database Storage for Dummies</vt:lpstr>
      <vt:lpstr>Introduction</vt:lpstr>
      <vt:lpstr>About the speaker</vt:lpstr>
      <vt:lpstr>Why is storage so important?</vt:lpstr>
      <vt:lpstr>Why is storage so important?</vt:lpstr>
      <vt:lpstr>OpenEdge Considerations</vt:lpstr>
      <vt:lpstr>Records Type I Storage Areas</vt:lpstr>
      <vt:lpstr>Database Blocks</vt:lpstr>
      <vt:lpstr>Type II Storage Areas</vt:lpstr>
      <vt:lpstr>Type II Storage Areas</vt:lpstr>
      <vt:lpstr>Type II Clusters</vt:lpstr>
      <vt:lpstr>Storage Areas Compared</vt:lpstr>
      <vt:lpstr>Importance of database block size</vt:lpstr>
      <vt:lpstr>Records per block setting</vt:lpstr>
      <vt:lpstr>Example: Records /Block</vt:lpstr>
      <vt:lpstr>Before Image Cluster Size</vt:lpstr>
      <vt:lpstr>After Image affect on I/O decisions </vt:lpstr>
      <vt:lpstr>What RAID really means</vt:lpstr>
      <vt:lpstr>Raid 0: Striping</vt:lpstr>
      <vt:lpstr>RAID 0: Striping (cont.)</vt:lpstr>
      <vt:lpstr>What is Stripe Width?</vt:lpstr>
      <vt:lpstr>RAID 1: Mirroring</vt:lpstr>
      <vt:lpstr>RAID 1: Mirroring (cont.)</vt:lpstr>
      <vt:lpstr>RAID 5: Poor man’s mirroring</vt:lpstr>
      <vt:lpstr>RAID 10: Mirroring and Striping</vt:lpstr>
      <vt:lpstr>RAID 10 vs. RAID 5 cache fill rate</vt:lpstr>
      <vt:lpstr>Hardware vs. Software RAID</vt:lpstr>
      <vt:lpstr>Buying Disks</vt:lpstr>
      <vt:lpstr>Buying Disk Arrays</vt:lpstr>
      <vt:lpstr>Hardware options</vt:lpstr>
      <vt:lpstr>Hardware Examples – Architecture</vt:lpstr>
      <vt:lpstr>Network Attached Storage (NAS)</vt:lpstr>
      <vt:lpstr>Hardware options – Upgrade Path</vt:lpstr>
      <vt:lpstr>Hardware Examples</vt:lpstr>
      <vt:lpstr>Points to Remember</vt:lpstr>
      <vt:lpstr>Questions</vt:lpstr>
      <vt:lpstr>Thank you for your time!</vt:lpstr>
    </vt:vector>
  </TitlesOfParts>
  <Company>White Star Software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Database Storage for Dummies</dc:title>
  <dc:creator>Adam Backman</dc:creator>
  <cp:lastModifiedBy>Adam Backman</cp:lastModifiedBy>
  <cp:revision>55</cp:revision>
  <dcterms:created xsi:type="dcterms:W3CDTF">2011-07-23T17:46:14Z</dcterms:created>
  <dcterms:modified xsi:type="dcterms:W3CDTF">2014-06-11T02:53:20Z</dcterms:modified>
</cp:coreProperties>
</file>