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6"/>
  </p:notesMasterIdLst>
  <p:sldIdLst>
    <p:sldId id="256" r:id="rId2"/>
    <p:sldId id="279" r:id="rId3"/>
    <p:sldId id="257" r:id="rId4"/>
    <p:sldId id="258" r:id="rId5"/>
    <p:sldId id="284" r:id="rId6"/>
    <p:sldId id="259" r:id="rId7"/>
    <p:sldId id="260" r:id="rId8"/>
    <p:sldId id="261" r:id="rId9"/>
    <p:sldId id="262" r:id="rId10"/>
    <p:sldId id="263" r:id="rId11"/>
    <p:sldId id="281" r:id="rId12"/>
    <p:sldId id="287" r:id="rId13"/>
    <p:sldId id="288" r:id="rId14"/>
    <p:sldId id="289" r:id="rId15"/>
    <p:sldId id="264" r:id="rId16"/>
    <p:sldId id="276" r:id="rId17"/>
    <p:sldId id="277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8" r:id="rId28"/>
    <p:sldId id="274" r:id="rId29"/>
    <p:sldId id="275" r:id="rId30"/>
    <p:sldId id="280" r:id="rId31"/>
    <p:sldId id="282" r:id="rId32"/>
    <p:sldId id="283" r:id="rId33"/>
    <p:sldId id="285" r:id="rId34"/>
    <p:sldId id="286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407" autoAdjust="0"/>
  </p:normalViewPr>
  <p:slideViewPr>
    <p:cSldViewPr snapToGrid="0" snapToObjects="1">
      <p:cViewPr varScale="1">
        <p:scale>
          <a:sx n="82" d="100"/>
          <a:sy n="82" d="100"/>
        </p:scale>
        <p:origin x="-16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09B64A-7088-7A4F-90BC-42354D965059}" type="datetimeFigureOut">
              <a:rPr lang="en-US" smtClean="0"/>
              <a:t>6/9/14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F09CA6-E878-7C41-8785-8284CCB4B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381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3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REC means record lock, Explain XQH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900" smtClean="0"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The reasons that the session is blocked. The most frequent reason is a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record lock. This will be displayed as "REC" followed by flags, the RECID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of the record, the table name of the record and a list of users queued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for that record (the list may be longer than can be shown on the screen.)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Possible values of the flags are: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S  Share Lock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X  Exclsuive Lock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U  Upgraded Share Lock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L  Limbo Lock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Q  Queued Lock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H  Hold Flag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Other blocked states (such as BKSH and RGET) may be shown but are relatively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rare.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The "Resource Waits" screen has additional data about these waits and the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frequency of requests and waits.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900" smtClean="0"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102 = RECID of locked record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Order = table name that we</a:t>
            </a:r>
            <a:r>
              <a:rPr lang="ja-JP" altLang="en-US" sz="900" smtClean="0">
                <a:latin typeface="Arial"/>
                <a:cs typeface="+mn-cs"/>
              </a:rPr>
              <a:t>’</a:t>
            </a:r>
            <a:r>
              <a:rPr lang="en-US" sz="900" smtClean="0">
                <a:cs typeface="+mn-cs"/>
              </a:rPr>
              <a:t>re blocked 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ja-JP" altLang="en-US" sz="900" smtClean="0">
                <a:latin typeface="Arial"/>
                <a:cs typeface="+mn-cs"/>
              </a:rPr>
              <a:t>“</a:t>
            </a:r>
            <a:r>
              <a:rPr lang="en-US" sz="900" smtClean="0">
                <a:cs typeface="+mn-cs"/>
              </a:rPr>
              <a:t>Julia</a:t>
            </a:r>
            <a:r>
              <a:rPr lang="ja-JP" altLang="en-US" sz="900" smtClean="0">
                <a:latin typeface="Arial"/>
                <a:cs typeface="+mn-cs"/>
              </a:rPr>
              <a:t>”</a:t>
            </a:r>
            <a:r>
              <a:rPr lang="en-US" sz="900" smtClean="0">
                <a:cs typeface="+mn-cs"/>
              </a:rPr>
              <a:t> is a comma delimited list of users queued for the record.  1</a:t>
            </a:r>
            <a:r>
              <a:rPr lang="en-US" sz="900" baseline="30000" smtClean="0">
                <a:cs typeface="+mn-cs"/>
              </a:rPr>
              <a:t>st</a:t>
            </a:r>
            <a:r>
              <a:rPr lang="en-US" sz="900" smtClean="0">
                <a:cs typeface="+mn-cs"/>
              </a:rPr>
              <a:t> user is current holder – everyone is ahead of blocked user.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3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REC means record lock, Explain XQH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900" smtClean="0"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The reasons that the session is blocked. The most frequent reason is a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record lock. This will be displayed as "REC" followed by flags, the RECID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of the record, the table name of the record and a list of users queued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for that record (the list may be longer than can be shown on the screen.)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Possible values of the flags are: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S  Share Lock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X  Exclsuive Lock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U  Upgraded Share Lock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L  Limbo Lock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Q  Queued Lock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H  Hold Flag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Other blocked states (such as BKSH and RGET) may be shown but are relatively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rare.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The "Resource Waits" screen has additional data about these waits and the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frequency of requests and waits.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900" smtClean="0"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102 = RECID of locked record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900" smtClean="0">
                <a:cs typeface="+mn-cs"/>
              </a:rPr>
              <a:t>Order = table name that we</a:t>
            </a:r>
            <a:r>
              <a:rPr lang="ja-JP" altLang="en-US" sz="900" smtClean="0">
                <a:latin typeface="Arial"/>
                <a:cs typeface="+mn-cs"/>
              </a:rPr>
              <a:t>’</a:t>
            </a:r>
            <a:r>
              <a:rPr lang="en-US" sz="900" smtClean="0">
                <a:cs typeface="+mn-cs"/>
              </a:rPr>
              <a:t>re blocked 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ja-JP" altLang="en-US" sz="900" smtClean="0">
                <a:latin typeface="Arial"/>
                <a:cs typeface="+mn-cs"/>
              </a:rPr>
              <a:t>“</a:t>
            </a:r>
            <a:r>
              <a:rPr lang="en-US" sz="900" smtClean="0">
                <a:cs typeface="+mn-cs"/>
              </a:rPr>
              <a:t>Julia</a:t>
            </a:r>
            <a:r>
              <a:rPr lang="ja-JP" altLang="en-US" sz="900" smtClean="0">
                <a:latin typeface="Arial"/>
                <a:cs typeface="+mn-cs"/>
              </a:rPr>
              <a:t>”</a:t>
            </a:r>
            <a:r>
              <a:rPr lang="en-US" sz="900" smtClean="0">
                <a:cs typeface="+mn-cs"/>
              </a:rPr>
              <a:t> is a comma delimited list of users queued for the record.  1</a:t>
            </a:r>
            <a:r>
              <a:rPr lang="en-US" sz="900" baseline="30000" smtClean="0">
                <a:cs typeface="+mn-cs"/>
              </a:rPr>
              <a:t>st</a:t>
            </a:r>
            <a:r>
              <a:rPr lang="en-US" sz="900" smtClean="0">
                <a:cs typeface="+mn-cs"/>
              </a:rPr>
              <a:t> user is current holder – everyone is ahead of blocked user.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3E914-014D-BB4D-B8BF-8CAE97A6F4C0}" type="datetimeFigureOut">
              <a:rPr lang="en-US" smtClean="0"/>
              <a:pPr/>
              <a:t>6/8/14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Numbers, We don’t need no </a:t>
            </a:r>
            <a:r>
              <a:rPr lang="en-US" dirty="0" err="1" smtClean="0"/>
              <a:t>stinkin</a:t>
            </a:r>
            <a:r>
              <a:rPr lang="en-US" dirty="0" smtClean="0"/>
              <a:t>’ numbers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Adam Backman</a:t>
            </a:r>
          </a:p>
          <a:p>
            <a:r>
              <a:rPr lang="en-US" dirty="0" smtClean="0"/>
              <a:t>Vice President </a:t>
            </a:r>
          </a:p>
          <a:p>
            <a:r>
              <a:rPr lang="en-US" dirty="0" smtClean="0"/>
              <a:t>DBAppraise, </a:t>
            </a:r>
            <a:r>
              <a:rPr lang="en-US" dirty="0" err="1" smtClean="0"/>
              <a:t>Llc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468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Presenter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Progress user from when dinosaurs roamed the earth (nearly)</a:t>
            </a:r>
          </a:p>
          <a:p>
            <a:r>
              <a:rPr lang="en-US" dirty="0" smtClean="0"/>
              <a:t>President - White Star Software</a:t>
            </a:r>
          </a:p>
          <a:p>
            <a:pPr lvl="1"/>
            <a:r>
              <a:rPr lang="en-US" dirty="0" smtClean="0"/>
              <a:t>Consulting: performance, coding, problem solving</a:t>
            </a:r>
          </a:p>
          <a:p>
            <a:pPr lvl="1"/>
            <a:r>
              <a:rPr lang="en-US" dirty="0" smtClean="0"/>
              <a:t>Training: Programming, System and Database Administration</a:t>
            </a:r>
          </a:p>
          <a:p>
            <a:r>
              <a:rPr lang="en-US" dirty="0" smtClean="0"/>
              <a:t>Vice President – DBAppraise</a:t>
            </a:r>
          </a:p>
          <a:p>
            <a:pPr lvl="1"/>
            <a:r>
              <a:rPr lang="en-US" dirty="0" smtClean="0"/>
              <a:t>Managed database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405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performance is important?</a:t>
            </a:r>
          </a:p>
          <a:p>
            <a:r>
              <a:rPr lang="en-US" dirty="0" smtClean="0"/>
              <a:t>Components of performance</a:t>
            </a:r>
          </a:p>
          <a:p>
            <a:r>
              <a:rPr lang="en-US" dirty="0" smtClean="0"/>
              <a:t>Perception vs. reality</a:t>
            </a:r>
          </a:p>
          <a:p>
            <a:r>
              <a:rPr lang="en-US" dirty="0" smtClean="0"/>
              <a:t>Who is most important?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154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is performance important?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 is literally money</a:t>
            </a:r>
          </a:p>
          <a:p>
            <a:r>
              <a:rPr lang="en-US" dirty="0" smtClean="0"/>
              <a:t>Many idle hands cost real money</a:t>
            </a:r>
          </a:p>
          <a:p>
            <a:r>
              <a:rPr lang="en-US" dirty="0" smtClean="0"/>
              <a:t>A delayed customer is a lost customer</a:t>
            </a:r>
          </a:p>
          <a:p>
            <a:r>
              <a:rPr lang="en-US" dirty="0" smtClean="0"/>
              <a:t>Delayed support equals lost confidence</a:t>
            </a:r>
          </a:p>
        </p:txBody>
      </p:sp>
    </p:spTree>
    <p:extLst>
      <p:ext uri="{BB962C8B-B14F-4D97-AF65-F5344CB8AC3E}">
        <p14:creationId xmlns:p14="http://schemas.microsoft.com/office/powerpoint/2010/main" val="3806428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 a value on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Users wait 10 seconds</a:t>
            </a:r>
          </a:p>
          <a:p>
            <a:r>
              <a:rPr lang="en-US" dirty="0" smtClean="0"/>
              <a:t>Does not sound bad</a:t>
            </a:r>
          </a:p>
          <a:p>
            <a:r>
              <a:rPr lang="en-US" dirty="0" smtClean="0"/>
              <a:t>Users do the operation many times per day</a:t>
            </a:r>
          </a:p>
          <a:p>
            <a:r>
              <a:rPr lang="en-US" dirty="0" smtClean="0"/>
              <a:t>10 seconds per transaction, 10 per hour, 8 hours a day.  800 seconds wasted per user per day.  </a:t>
            </a:r>
            <a:endParaRPr lang="en-US" dirty="0"/>
          </a:p>
          <a:p>
            <a:r>
              <a:rPr lang="en-US" dirty="0" smtClean="0"/>
              <a:t>13 minutes wasted per user per day times then number of users (500 users)</a:t>
            </a:r>
          </a:p>
          <a:p>
            <a:r>
              <a:rPr lang="en-US" dirty="0" smtClean="0"/>
              <a:t>That is over 100 hours of wasted time per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684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</a:t>
            </a:r>
          </a:p>
          <a:p>
            <a:r>
              <a:rPr lang="en-US" dirty="0" smtClean="0"/>
              <a:t>Disk</a:t>
            </a:r>
          </a:p>
          <a:p>
            <a:r>
              <a:rPr lang="en-US" dirty="0" smtClean="0"/>
              <a:t>Memory</a:t>
            </a:r>
          </a:p>
          <a:p>
            <a:r>
              <a:rPr lang="en-US" dirty="0" smtClean="0"/>
              <a:t>CPU</a:t>
            </a:r>
          </a:p>
          <a:p>
            <a:endParaRPr lang="en-US" dirty="0"/>
          </a:p>
          <a:p>
            <a:r>
              <a:rPr lang="en-US" dirty="0" smtClean="0"/>
              <a:t>Goal: Push the bottleneck to the fastest resource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45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Slowest resource</a:t>
            </a:r>
          </a:p>
          <a:p>
            <a:r>
              <a:rPr lang="en-US" dirty="0" smtClean="0"/>
              <a:t>Temp files going to network drive </a:t>
            </a:r>
          </a:p>
          <a:p>
            <a:r>
              <a:rPr lang="en-US" dirty="0" smtClean="0"/>
              <a:t>Need to minimize traffic</a:t>
            </a:r>
          </a:p>
          <a:p>
            <a:pPr lvl="1"/>
            <a:r>
              <a:rPr lang="en-US" dirty="0" smtClean="0"/>
              <a:t>-Mm (Remember to increase frame size everywhere when increasing –Mm)</a:t>
            </a:r>
          </a:p>
          <a:p>
            <a:pPr lvl="1"/>
            <a:r>
              <a:rPr lang="en-US" dirty="0" smtClean="0"/>
              <a:t>-</a:t>
            </a:r>
            <a:r>
              <a:rPr lang="en-US" dirty="0" err="1" smtClean="0"/>
              <a:t>Mn</a:t>
            </a:r>
            <a:r>
              <a:rPr lang="en-US" dirty="0" smtClean="0"/>
              <a:t>, -</a:t>
            </a:r>
            <a:r>
              <a:rPr lang="en-US" dirty="0" err="1" smtClean="0"/>
              <a:t>Mpb</a:t>
            </a:r>
            <a:r>
              <a:rPr lang="en-US" dirty="0" smtClean="0"/>
              <a:t>, -</a:t>
            </a:r>
            <a:r>
              <a:rPr lang="en-US" dirty="0" err="1" smtClean="0"/>
              <a:t>Mi</a:t>
            </a:r>
            <a:r>
              <a:rPr lang="en-US" dirty="0" smtClean="0"/>
              <a:t>, -Ma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115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frequent offender</a:t>
            </a:r>
          </a:p>
          <a:p>
            <a:r>
              <a:rPr lang="en-US" dirty="0" smtClean="0"/>
              <a:t>People focus on wrong metrics</a:t>
            </a:r>
          </a:p>
          <a:p>
            <a:r>
              <a:rPr lang="en-US" dirty="0" smtClean="0"/>
              <a:t>Queue depth and service time are generally good indicators of congestion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455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Move things off disk into memory</a:t>
            </a:r>
          </a:p>
          <a:p>
            <a:r>
              <a:rPr lang="en-US" dirty="0" smtClean="0"/>
              <a:t>-B (DB to shared memory)</a:t>
            </a:r>
          </a:p>
          <a:p>
            <a:r>
              <a:rPr lang="en-US" dirty="0" smtClean="0"/>
              <a:t>-</a:t>
            </a:r>
            <a:r>
              <a:rPr lang="en-US" dirty="0" err="1" smtClean="0"/>
              <a:t>Bt</a:t>
            </a:r>
            <a:r>
              <a:rPr lang="en-US" dirty="0" smtClean="0"/>
              <a:t> (temp disk files to temp buffers)</a:t>
            </a:r>
          </a:p>
          <a:p>
            <a:r>
              <a:rPr lang="en-US" dirty="0" smtClean="0"/>
              <a:t>OS and Disk array caches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854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“right” type of CPU activity</a:t>
            </a:r>
          </a:p>
          <a:p>
            <a:pPr lvl="1"/>
            <a:r>
              <a:rPr lang="en-US" dirty="0" smtClean="0"/>
              <a:t>User 	  – what you paid for</a:t>
            </a:r>
          </a:p>
          <a:p>
            <a:pPr lvl="1"/>
            <a:r>
              <a:rPr lang="en-US" dirty="0" smtClean="0"/>
              <a:t>System	  – System overhead </a:t>
            </a:r>
          </a:p>
          <a:p>
            <a:pPr lvl="1"/>
            <a:r>
              <a:rPr lang="en-US" dirty="0" smtClean="0"/>
              <a:t>Wait 	  – Waiting on I/O (What type of I/O)</a:t>
            </a:r>
          </a:p>
          <a:p>
            <a:pPr lvl="1"/>
            <a:r>
              <a:rPr lang="en-US" dirty="0" smtClean="0"/>
              <a:t>Idle 	  – You need idle but having zero does not 		      mean there is an issue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085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Numbers are good but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erformance stinks</a:t>
            </a:r>
          </a:p>
          <a:p>
            <a:r>
              <a:rPr lang="en-US" dirty="0" smtClean="0"/>
              <a:t>Performance is perception</a:t>
            </a:r>
          </a:p>
          <a:p>
            <a:r>
              <a:rPr lang="en-US" dirty="0" smtClean="0"/>
              <a:t>User experience is king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11119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First, look for record locks or other application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ProTop</a:t>
            </a:r>
            <a:r>
              <a:rPr lang="en-US" dirty="0" smtClean="0"/>
              <a:t> has a screen for blocked sessions</a:t>
            </a:r>
          </a:p>
          <a:p>
            <a:r>
              <a:rPr lang="en-US" dirty="0"/>
              <a:t>R</a:t>
            </a:r>
            <a:r>
              <a:rPr lang="en-US" dirty="0" smtClean="0"/>
              <a:t>ecord locks can completely stop activity</a:t>
            </a:r>
          </a:p>
          <a:p>
            <a:r>
              <a:rPr lang="en-US" dirty="0" smtClean="0"/>
              <a:t>The user sees record in use by ….</a:t>
            </a:r>
          </a:p>
          <a:p>
            <a:r>
              <a:rPr lang="en-US" dirty="0" smtClean="0"/>
              <a:t>The administrator does not</a:t>
            </a:r>
          </a:p>
          <a:p>
            <a:r>
              <a:rPr lang="en-US" dirty="0" smtClean="0"/>
              <a:t>Additionally, I look for very high </a:t>
            </a:r>
            <a:r>
              <a:rPr lang="en-US" dirty="0" err="1" smtClean="0"/>
              <a:t>db</a:t>
            </a:r>
            <a:r>
              <a:rPr lang="en-US" dirty="0" smtClean="0"/>
              <a:t> requests from a single connection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540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40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j-ea"/>
                <a:cs typeface="+mj-cs"/>
              </a:rPr>
              <a:t>ProTop</a:t>
            </a:r>
            <a:r>
              <a:rPr lang="en-US" dirty="0" smtClean="0">
                <a:ea typeface="+mj-ea"/>
                <a:cs typeface="+mj-cs"/>
              </a:rPr>
              <a:t>: Blocked </a:t>
            </a:r>
            <a:r>
              <a:rPr lang="en-US" dirty="0">
                <a:ea typeface="+mj-ea"/>
                <a:cs typeface="+mj-cs"/>
              </a:rPr>
              <a:t>Sessions</a:t>
            </a:r>
          </a:p>
        </p:txBody>
      </p:sp>
      <p:sp>
        <p:nvSpPr>
          <p:cNvPr id="2" name="Rectangle 1"/>
          <p:cNvSpPr/>
          <p:nvPr/>
        </p:nvSpPr>
        <p:spPr>
          <a:xfrm>
            <a:off x="1898951" y="2475006"/>
            <a:ext cx="5793619" cy="258532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FFFFFF"/>
                </a:solidFill>
              </a:rPr>
              <a:t>Blocked Sessions</a:t>
            </a:r>
          </a:p>
          <a:p>
            <a:pPr>
              <a:defRPr/>
            </a:pPr>
            <a:r>
              <a:rPr lang="en-US" b="1" dirty="0">
                <a:solidFill>
                  <a:srgbClr val="FFFFFF"/>
                </a:solidFill>
              </a:rPr>
              <a:t>  </a:t>
            </a:r>
            <a:r>
              <a:rPr lang="en-US" b="1" dirty="0" err="1">
                <a:solidFill>
                  <a:srgbClr val="FFFFFF"/>
                </a:solidFill>
              </a:rPr>
              <a:t>Usr</a:t>
            </a:r>
            <a:r>
              <a:rPr lang="en-US" b="1" dirty="0">
                <a:solidFill>
                  <a:srgbClr val="FFFFFF"/>
                </a:solidFill>
              </a:rPr>
              <a:t> Name         Note</a:t>
            </a:r>
          </a:p>
          <a:p>
            <a:pPr>
              <a:defRPr/>
            </a:pPr>
            <a:r>
              <a:rPr lang="en-US" b="1" dirty="0">
                <a:solidFill>
                  <a:srgbClr val="FFFFFF"/>
                </a:solidFill>
              </a:rPr>
              <a:t>----- ------------ ---------------------------------</a:t>
            </a:r>
            <a:r>
              <a:rPr lang="en-US" b="1" dirty="0" smtClean="0">
                <a:solidFill>
                  <a:srgbClr val="FFFFFF"/>
                </a:solidFill>
              </a:rPr>
              <a:t>------------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b="1" dirty="0">
                <a:solidFill>
                  <a:srgbClr val="FFFFFF"/>
                </a:solidFill>
              </a:rPr>
              <a:t>   24 tom          REC  XQH 102 [Order] </a:t>
            </a:r>
            <a:r>
              <a:rPr lang="en-US" b="1" dirty="0" smtClean="0">
                <a:solidFill>
                  <a:srgbClr val="FFFFFF"/>
                </a:solidFill>
              </a:rPr>
              <a:t>Adam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/>
            </a:pPr>
            <a:endParaRPr lang="en-U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513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40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j-ea"/>
                <a:cs typeface="+mj-cs"/>
              </a:rPr>
              <a:t>Promon</a:t>
            </a:r>
            <a:r>
              <a:rPr lang="en-US" dirty="0" smtClean="0">
                <a:ea typeface="+mj-ea"/>
                <a:cs typeface="+mj-cs"/>
              </a:rPr>
              <a:t>: Block Access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4197" y="2345294"/>
            <a:ext cx="8306784" cy="33239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Courier"/>
                <a:cs typeface="Courier"/>
              </a:rPr>
              <a:t>Block Access:</a:t>
            </a:r>
          </a:p>
          <a:p>
            <a:r>
              <a:rPr lang="en-US" sz="1200" dirty="0">
                <a:solidFill>
                  <a:srgbClr val="FFFFFF"/>
                </a:solidFill>
                <a:latin typeface="Courier"/>
                <a:cs typeface="Courier"/>
              </a:rPr>
              <a:t>Type   </a:t>
            </a:r>
            <a:r>
              <a:rPr lang="en-US" sz="1200" dirty="0" err="1">
                <a:solidFill>
                  <a:srgbClr val="FFFFFF"/>
                </a:solidFill>
                <a:latin typeface="Courier"/>
                <a:cs typeface="Courier"/>
              </a:rPr>
              <a:t>Usr</a:t>
            </a:r>
            <a:r>
              <a:rPr lang="en-US" sz="1200" dirty="0">
                <a:solidFill>
                  <a:srgbClr val="FFFFFF"/>
                </a:solidFill>
                <a:latin typeface="Courier"/>
                <a:cs typeface="Courier"/>
              </a:rPr>
              <a:t> Name                 DB Requests             DB Reads             BI Reads             </a:t>
            </a:r>
          </a:p>
          <a:p>
            <a:r>
              <a:rPr lang="fr-FR" sz="1200" dirty="0">
                <a:solidFill>
                  <a:srgbClr val="FFFFFF"/>
                </a:solidFill>
                <a:latin typeface="Courier"/>
                <a:cs typeface="Courier"/>
              </a:rPr>
              <a:t>                                                       \</a:t>
            </a:r>
            <a:r>
              <a:rPr lang="fr-FR" sz="1200" dirty="0" err="1">
                <a:solidFill>
                  <a:srgbClr val="FFFFFF"/>
                </a:solidFill>
                <a:latin typeface="Courier"/>
                <a:cs typeface="Courier"/>
              </a:rPr>
              <a:t>Writes</a:t>
            </a:r>
            <a:r>
              <a:rPr lang="fr-FR" sz="1200" dirty="0">
                <a:solidFill>
                  <a:srgbClr val="FFFFFF"/>
                </a:solidFill>
                <a:latin typeface="Courier"/>
                <a:cs typeface="Courier"/>
              </a:rPr>
              <a:t>              \</a:t>
            </a:r>
            <a:r>
              <a:rPr lang="fr-FR" sz="1200" dirty="0" err="1">
                <a:solidFill>
                  <a:srgbClr val="FFFFFF"/>
                </a:solidFill>
                <a:latin typeface="Courier"/>
                <a:cs typeface="Courier"/>
              </a:rPr>
              <a:t>Writes</a:t>
            </a:r>
            <a:r>
              <a:rPr lang="fr-FR" sz="1200" dirty="0">
                <a:solidFill>
                  <a:srgbClr val="FFFFFF"/>
                </a:solidFill>
                <a:latin typeface="Courier"/>
                <a:cs typeface="Courier"/>
              </a:rPr>
              <a:t>      </a:t>
            </a:r>
          </a:p>
          <a:p>
            <a:r>
              <a:rPr lang="fr-FR" sz="1200" dirty="0" err="1">
                <a:solidFill>
                  <a:srgbClr val="FFFFFF"/>
                </a:solidFill>
                <a:latin typeface="Courier"/>
                <a:cs typeface="Courier"/>
              </a:rPr>
              <a:t>Acc</a:t>
            </a:r>
            <a:r>
              <a:rPr lang="fr-FR" sz="1200" dirty="0">
                <a:solidFill>
                  <a:srgbClr val="FFFFFF"/>
                </a:solidFill>
                <a:latin typeface="Courier"/>
                <a:cs typeface="Courier"/>
              </a:rPr>
              <a:t>    999 TOTAL...              6415644367             54341274                 6284            </a:t>
            </a:r>
          </a:p>
          <a:p>
            <a:r>
              <a:rPr lang="fr-FR" sz="1200" dirty="0">
                <a:solidFill>
                  <a:srgbClr val="FFFFFF"/>
                </a:solidFill>
                <a:latin typeface="Courier"/>
                <a:cs typeface="Courier"/>
              </a:rPr>
              <a:t>                                                        423828              </a:t>
            </a:r>
            <a:r>
              <a:rPr lang="fr-FR" sz="1200" dirty="0" smtClean="0">
                <a:solidFill>
                  <a:srgbClr val="FFFFFF"/>
                </a:solidFill>
                <a:latin typeface="Courier"/>
                <a:cs typeface="Courier"/>
              </a:rPr>
              <a:t>   </a:t>
            </a:r>
            <a:r>
              <a:rPr lang="fr-FR" sz="1200" dirty="0">
                <a:solidFill>
                  <a:srgbClr val="FFFFFF"/>
                </a:solidFill>
                <a:latin typeface="Courier"/>
                <a:cs typeface="Courier"/>
              </a:rPr>
              <a:t>521056    </a:t>
            </a:r>
          </a:p>
          <a:p>
            <a:endParaRPr lang="fr-FR" sz="1200" dirty="0">
              <a:solidFill>
                <a:srgbClr val="FFFFFF"/>
              </a:solidFill>
              <a:latin typeface="Courier"/>
              <a:cs typeface="Courier"/>
            </a:endParaRPr>
          </a:p>
          <a:p>
            <a:r>
              <a:rPr lang="fr-FR" sz="1200" dirty="0" err="1">
                <a:solidFill>
                  <a:srgbClr val="FFFFFF"/>
                </a:solidFill>
                <a:latin typeface="Courier"/>
                <a:cs typeface="Courier"/>
              </a:rPr>
              <a:t>Acc</a:t>
            </a:r>
            <a:r>
              <a:rPr lang="fr-FR" sz="1200" dirty="0">
                <a:solidFill>
                  <a:srgbClr val="FFFFFF"/>
                </a:solidFill>
                <a:latin typeface="Courier"/>
                <a:cs typeface="Courier"/>
              </a:rPr>
              <a:t>      0 </a:t>
            </a:r>
            <a:r>
              <a:rPr lang="fr-FR" sz="1200" dirty="0" err="1">
                <a:solidFill>
                  <a:srgbClr val="FFFFFF"/>
                </a:solidFill>
                <a:latin typeface="Courier"/>
                <a:cs typeface="Courier"/>
              </a:rPr>
              <a:t>adam</a:t>
            </a:r>
            <a:r>
              <a:rPr lang="fr-FR" sz="1200" dirty="0">
                <a:solidFill>
                  <a:srgbClr val="FFFFFF"/>
                </a:solidFill>
                <a:latin typeface="Courier"/>
                <a:cs typeface="Courier"/>
              </a:rPr>
              <a:t>                      165004                 1317                 5657  </a:t>
            </a:r>
          </a:p>
          <a:p>
            <a:r>
              <a:rPr lang="fr-FR" sz="1200" dirty="0">
                <a:solidFill>
                  <a:srgbClr val="FFFFFF"/>
                </a:solidFill>
                <a:latin typeface="Courier"/>
                <a:cs typeface="Courier"/>
              </a:rPr>
              <a:t>                                                         </a:t>
            </a:r>
            <a:r>
              <a:rPr lang="fr-FR" sz="1200" dirty="0" smtClean="0">
                <a:solidFill>
                  <a:srgbClr val="FFFFFF"/>
                </a:solidFill>
                <a:latin typeface="Courier"/>
                <a:cs typeface="Courier"/>
              </a:rPr>
              <a:t>   </a:t>
            </a:r>
            <a:r>
              <a:rPr lang="fr-FR" sz="1200" dirty="0">
                <a:solidFill>
                  <a:srgbClr val="FFFFFF"/>
                </a:solidFill>
                <a:latin typeface="Courier"/>
                <a:cs typeface="Courier"/>
              </a:rPr>
              <a:t>1245                93125    </a:t>
            </a:r>
          </a:p>
          <a:p>
            <a:r>
              <a:rPr lang="fr-FR" sz="1200" dirty="0" err="1">
                <a:solidFill>
                  <a:srgbClr val="FFFFFF"/>
                </a:solidFill>
                <a:latin typeface="Courier"/>
                <a:cs typeface="Courier"/>
              </a:rPr>
              <a:t>Acc</a:t>
            </a:r>
            <a:r>
              <a:rPr lang="fr-FR" sz="1200" dirty="0">
                <a:solidFill>
                  <a:srgbClr val="FFFFFF"/>
                </a:solidFill>
                <a:latin typeface="Courier"/>
                <a:cs typeface="Courier"/>
              </a:rPr>
              <a:t>      5 </a:t>
            </a:r>
            <a:r>
              <a:rPr lang="fr-FR" sz="1200" dirty="0" err="1">
                <a:solidFill>
                  <a:srgbClr val="FFFFFF"/>
                </a:solidFill>
                <a:latin typeface="Courier"/>
                <a:cs typeface="Courier"/>
              </a:rPr>
              <a:t>adam</a:t>
            </a:r>
            <a:r>
              <a:rPr lang="fr-FR" sz="1200" dirty="0">
                <a:solidFill>
                  <a:srgbClr val="FFFFFF"/>
                </a:solidFill>
                <a:latin typeface="Courier"/>
                <a:cs typeface="Courier"/>
              </a:rPr>
              <a:t>                           1                    0                    0  </a:t>
            </a:r>
            <a:endParaRPr lang="fr-FR" sz="1200" dirty="0" smtClean="0">
              <a:solidFill>
                <a:srgbClr val="FFFFFF"/>
              </a:solidFill>
              <a:latin typeface="Courier"/>
              <a:cs typeface="Courier"/>
            </a:endParaRPr>
          </a:p>
          <a:p>
            <a:r>
              <a:rPr lang="fr-FR" sz="1200" dirty="0" smtClean="0">
                <a:solidFill>
                  <a:srgbClr val="FFFFFF"/>
                </a:solidFill>
                <a:latin typeface="Courier"/>
                <a:cs typeface="Courier"/>
              </a:rPr>
              <a:t>                                                          191480                    6    </a:t>
            </a:r>
          </a:p>
          <a:p>
            <a:endParaRPr lang="fr-FR" sz="1200" dirty="0">
              <a:solidFill>
                <a:srgbClr val="FFFFFF"/>
              </a:solidFill>
              <a:latin typeface="Courier"/>
              <a:cs typeface="Courier"/>
            </a:endParaRPr>
          </a:p>
          <a:p>
            <a:r>
              <a:rPr lang="fr-FR" sz="1200" dirty="0" err="1">
                <a:solidFill>
                  <a:srgbClr val="FFFFFF"/>
                </a:solidFill>
                <a:latin typeface="Courier"/>
                <a:cs typeface="Courier"/>
              </a:rPr>
              <a:t>Acc</a:t>
            </a:r>
            <a:r>
              <a:rPr lang="fr-FR" sz="1200" dirty="0">
                <a:solidFill>
                  <a:srgbClr val="FFFFFF"/>
                </a:solidFill>
                <a:latin typeface="Courier"/>
                <a:cs typeface="Courier"/>
              </a:rPr>
              <a:t>      6 </a:t>
            </a:r>
            <a:r>
              <a:rPr lang="fr-FR" sz="1200" dirty="0" err="1">
                <a:solidFill>
                  <a:srgbClr val="FFFFFF"/>
                </a:solidFill>
                <a:latin typeface="Courier"/>
                <a:cs typeface="Courier"/>
              </a:rPr>
              <a:t>adam</a:t>
            </a:r>
            <a:r>
              <a:rPr lang="fr-FR" sz="1200" dirty="0">
                <a:solidFill>
                  <a:srgbClr val="FFFFFF"/>
                </a:solidFill>
                <a:latin typeface="Courier"/>
                <a:cs typeface="Courier"/>
              </a:rPr>
              <a:t>                           1                    0                    0  </a:t>
            </a:r>
            <a:endParaRPr lang="fr-FR" sz="1200" dirty="0" smtClean="0">
              <a:solidFill>
                <a:srgbClr val="FFFFFF"/>
              </a:solidFill>
              <a:latin typeface="Courier"/>
              <a:cs typeface="Courier"/>
            </a:endParaRPr>
          </a:p>
          <a:p>
            <a:r>
              <a:rPr lang="fr-FR" sz="1200" dirty="0" smtClean="0">
                <a:solidFill>
                  <a:srgbClr val="FFFFFF"/>
                </a:solidFill>
                <a:latin typeface="Courier"/>
                <a:cs typeface="Courier"/>
              </a:rPr>
              <a:t>                                                          184629                    7</a:t>
            </a:r>
          </a:p>
          <a:p>
            <a:endParaRPr lang="fr-FR" sz="1200" dirty="0">
              <a:solidFill>
                <a:srgbClr val="FFFFFF"/>
              </a:solidFill>
              <a:latin typeface="Courier"/>
              <a:cs typeface="Courier"/>
            </a:endParaRPr>
          </a:p>
          <a:p>
            <a:r>
              <a:rPr lang="it-IT" sz="1200" dirty="0" err="1">
                <a:solidFill>
                  <a:srgbClr val="FFFFFF"/>
                </a:solidFill>
                <a:latin typeface="Courier"/>
                <a:cs typeface="Courier"/>
              </a:rPr>
              <a:t>Acc</a:t>
            </a:r>
            <a:r>
              <a:rPr lang="it-IT" sz="1200" dirty="0">
                <a:solidFill>
                  <a:srgbClr val="FFFFFF"/>
                </a:solidFill>
                <a:latin typeface="Courier"/>
                <a:cs typeface="Courier"/>
              </a:rPr>
              <a:t>      7 </a:t>
            </a:r>
            <a:r>
              <a:rPr lang="it-IT" sz="1200" dirty="0" err="1">
                <a:solidFill>
                  <a:srgbClr val="FFFFFF"/>
                </a:solidFill>
                <a:latin typeface="Courier"/>
                <a:cs typeface="Courier"/>
              </a:rPr>
              <a:t>dbapprai</a:t>
            </a:r>
            <a:r>
              <a:rPr lang="it-IT" sz="1200" dirty="0">
                <a:solidFill>
                  <a:srgbClr val="FFFFFF"/>
                </a:solidFill>
                <a:latin typeface="Courier"/>
                <a:cs typeface="Courier"/>
              </a:rPr>
              <a:t>                 3549613                    1                    </a:t>
            </a:r>
            <a:r>
              <a:rPr lang="it-IT" sz="1200" dirty="0" smtClean="0">
                <a:solidFill>
                  <a:srgbClr val="FFFFFF"/>
                </a:solidFill>
                <a:latin typeface="Courier"/>
                <a:cs typeface="Courier"/>
              </a:rPr>
              <a:t>0</a:t>
            </a:r>
            <a:endParaRPr lang="it-IT" sz="1200" dirty="0">
              <a:solidFill>
                <a:srgbClr val="FFFFFF"/>
              </a:solidFill>
              <a:latin typeface="Courier"/>
              <a:cs typeface="Courier"/>
            </a:endParaRPr>
          </a:p>
          <a:p>
            <a:r>
              <a:rPr lang="it-IT" sz="1200" dirty="0">
                <a:solidFill>
                  <a:srgbClr val="FFFFFF"/>
                </a:solidFill>
                <a:latin typeface="Courier"/>
                <a:cs typeface="Courier"/>
              </a:rPr>
              <a:t>                                                             0                    </a:t>
            </a:r>
            <a:r>
              <a:rPr lang="it-IT" sz="1200" dirty="0" smtClean="0">
                <a:solidFill>
                  <a:srgbClr val="FFFFFF"/>
                </a:solidFill>
                <a:latin typeface="Courier"/>
                <a:cs typeface="Courier"/>
              </a:rPr>
              <a:t>  0</a:t>
            </a:r>
            <a:endParaRPr lang="it-IT" sz="1200" dirty="0">
              <a:solidFill>
                <a:srgbClr val="FFFFFF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881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Buffer Hit Percentage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Generally a good metric</a:t>
            </a:r>
          </a:p>
          <a:p>
            <a:r>
              <a:rPr lang="en-US" dirty="0" smtClean="0"/>
              <a:t>But …</a:t>
            </a:r>
          </a:p>
          <a:p>
            <a:pPr lvl="1"/>
            <a:r>
              <a:rPr lang="en-US" dirty="0" smtClean="0"/>
              <a:t>A single table small table scan can vastly skew results</a:t>
            </a:r>
          </a:p>
          <a:p>
            <a:pPr lvl="1"/>
            <a:r>
              <a:rPr lang="en-US" dirty="0" smtClean="0"/>
              <a:t>Low volume buffer hit percentage is nearly meaningless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545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Make </a:t>
            </a:r>
            <a:r>
              <a:rPr lang="en-US" dirty="0"/>
              <a:t>B</a:t>
            </a:r>
            <a:r>
              <a:rPr lang="en-US" dirty="0" smtClean="0"/>
              <a:t>uffer </a:t>
            </a:r>
            <a:r>
              <a:rPr lang="en-US" dirty="0"/>
              <a:t>H</a:t>
            </a:r>
            <a:r>
              <a:rPr lang="en-US" dirty="0" smtClean="0"/>
              <a:t>it </a:t>
            </a:r>
            <a:r>
              <a:rPr lang="en-US" dirty="0"/>
              <a:t>R</a:t>
            </a:r>
            <a:r>
              <a:rPr lang="en-US" dirty="0" smtClean="0"/>
              <a:t>ate Useful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which tables are being read</a:t>
            </a:r>
          </a:p>
          <a:p>
            <a:pPr lvl="1"/>
            <a:r>
              <a:rPr lang="en-US" dirty="0" smtClean="0"/>
              <a:t>Large tables</a:t>
            </a:r>
          </a:p>
          <a:p>
            <a:pPr lvl="1"/>
            <a:r>
              <a:rPr lang="en-US" dirty="0" smtClean="0"/>
              <a:t>Small tables</a:t>
            </a:r>
          </a:p>
          <a:p>
            <a:r>
              <a:rPr lang="en-US" dirty="0" smtClean="0"/>
              <a:t>Know what is “normal”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129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Make Buffer Hit Rate </a:t>
            </a:r>
            <a:br>
              <a:rPr lang="en-US" dirty="0" smtClean="0"/>
            </a:br>
            <a:r>
              <a:rPr lang="en-US" dirty="0" smtClean="0"/>
              <a:t>Less Useful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Bring up </a:t>
            </a:r>
            <a:r>
              <a:rPr lang="en-US" dirty="0" err="1" smtClean="0"/>
              <a:t>promon</a:t>
            </a:r>
            <a:r>
              <a:rPr lang="en-US" dirty="0" smtClean="0"/>
              <a:t> activity screen and only use the first sample</a:t>
            </a:r>
          </a:p>
          <a:p>
            <a:r>
              <a:rPr lang="en-US" dirty="0" smtClean="0"/>
              <a:t>Use really small sample sizes (seconds vs. minutes)</a:t>
            </a:r>
          </a:p>
          <a:p>
            <a:r>
              <a:rPr lang="en-US" dirty="0" smtClean="0"/>
              <a:t>Use really large sample sizes (hours vs. minutes)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627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Benchmarks </a:t>
            </a:r>
            <a:r>
              <a:rPr lang="en-US" dirty="0"/>
              <a:t>L</a:t>
            </a:r>
            <a:r>
              <a:rPr lang="en-US" dirty="0" smtClean="0"/>
              <a:t>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not test real-world</a:t>
            </a:r>
          </a:p>
          <a:p>
            <a:pPr lvl="1"/>
            <a:r>
              <a:rPr lang="en-US" dirty="0" smtClean="0"/>
              <a:t>All read (</a:t>
            </a:r>
            <a:r>
              <a:rPr lang="en-US" dirty="0" err="1" smtClean="0"/>
              <a:t>Readprobe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All write (ATM)</a:t>
            </a:r>
          </a:p>
          <a:p>
            <a:pPr lvl="1"/>
            <a:r>
              <a:rPr lang="en-US" dirty="0" smtClean="0"/>
              <a:t>Wrong mix of read and write</a:t>
            </a:r>
          </a:p>
          <a:p>
            <a:r>
              <a:rPr lang="en-US" dirty="0" smtClean="0"/>
              <a:t>Time slicing can make results more attractive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726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– Wait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CPU always blames everyone else</a:t>
            </a:r>
          </a:p>
          <a:p>
            <a:r>
              <a:rPr lang="en-US" dirty="0" smtClean="0"/>
              <a:t>If you have wait and idle it is generally no issue</a:t>
            </a:r>
          </a:p>
          <a:p>
            <a:r>
              <a:rPr lang="en-US" dirty="0" smtClean="0"/>
              <a:t>If you have wait and no idle you likely have an issue.  Look at disk first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6607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- Idle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have a single core then a single program can use 100% of the CPU</a:t>
            </a:r>
          </a:p>
          <a:p>
            <a:r>
              <a:rPr lang="en-US" dirty="0" smtClean="0"/>
              <a:t>This is a good thing.  The process will use it’s CPU and complete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126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network is never more than 10% busy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network admin in the world uses this line</a:t>
            </a:r>
          </a:p>
          <a:p>
            <a:r>
              <a:rPr lang="en-US" dirty="0" smtClean="0"/>
              <a:t>They get this from the manufacturers</a:t>
            </a:r>
          </a:p>
          <a:p>
            <a:r>
              <a:rPr lang="en-US" dirty="0" smtClean="0"/>
              <a:t>They sample and provide a single sample for a large time frame.</a:t>
            </a:r>
          </a:p>
          <a:p>
            <a:r>
              <a:rPr lang="en-US" dirty="0" smtClean="0"/>
              <a:t>How about 100% busy 10% of the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49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Setting –spin based on a calculation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Gus said that it should be …</a:t>
            </a:r>
          </a:p>
          <a:p>
            <a:r>
              <a:rPr lang="en-US" dirty="0" smtClean="0"/>
              <a:t>Unless Gus is at your site any calculation is wrong</a:t>
            </a:r>
          </a:p>
          <a:p>
            <a:r>
              <a:rPr lang="en-US" dirty="0" smtClean="0"/>
              <a:t>Gus said this some time ago and was misquoted at that time</a:t>
            </a:r>
          </a:p>
          <a:p>
            <a:r>
              <a:rPr lang="en-US" dirty="0" smtClean="0"/>
              <a:t>Generally stated as # * CPUs</a:t>
            </a:r>
          </a:p>
          <a:p>
            <a:r>
              <a:rPr lang="en-US" dirty="0" smtClean="0"/>
              <a:t>This is nearly always </a:t>
            </a:r>
            <a:r>
              <a:rPr lang="en-US" b="1" dirty="0" smtClean="0"/>
              <a:t>wrong</a:t>
            </a:r>
            <a:r>
              <a:rPr lang="en-US" dirty="0" smtClean="0"/>
              <a:t> (you could get lucky by accident)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289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Percentage full on extents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it 99% full or 327% full</a:t>
            </a:r>
          </a:p>
          <a:p>
            <a:r>
              <a:rPr lang="en-US" dirty="0" smtClean="0"/>
              <a:t>Important to look at allocated (actual growth) versus percentage fill of the last extent</a:t>
            </a:r>
          </a:p>
          <a:p>
            <a:r>
              <a:rPr lang="en-US" dirty="0" smtClean="0"/>
              <a:t>Hint it never shows 100% as it </a:t>
            </a:r>
            <a:r>
              <a:rPr lang="en-US" dirty="0" err="1" smtClean="0"/>
              <a:t>preallocates</a:t>
            </a:r>
            <a:r>
              <a:rPr lang="en-US" dirty="0" smtClean="0"/>
              <a:t> space for future extends of the area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1323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8966" y="2260344"/>
            <a:ext cx="645917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Now we know how people lie</a:t>
            </a:r>
          </a:p>
          <a:p>
            <a:r>
              <a:rPr lang="en-US" sz="4000" dirty="0" smtClean="0"/>
              <a:t> but how do I determine if our </a:t>
            </a:r>
          </a:p>
          <a:p>
            <a:r>
              <a:rPr lang="en-US" sz="4000" dirty="0"/>
              <a:t>p</a:t>
            </a:r>
            <a:r>
              <a:rPr lang="en-US" sz="4000" dirty="0" smtClean="0"/>
              <a:t>erformance is acceptable?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44538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6381" y="3072193"/>
            <a:ext cx="29485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Ask the users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979931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Method: </a:t>
            </a:r>
            <a:r>
              <a:rPr lang="en-US" dirty="0"/>
              <a:t>M</a:t>
            </a:r>
            <a:r>
              <a:rPr lang="en-US" dirty="0" smtClean="0"/>
              <a:t>easuring </a:t>
            </a:r>
            <a:r>
              <a:rPr lang="en-US" dirty="0"/>
              <a:t>P</a:t>
            </a:r>
            <a:r>
              <a:rPr lang="en-US" dirty="0" smtClean="0"/>
              <a:t>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 your 5-10 most time critical portions of the application</a:t>
            </a:r>
          </a:p>
          <a:p>
            <a:r>
              <a:rPr lang="en-US" dirty="0" smtClean="0"/>
              <a:t>Time them in isolation</a:t>
            </a:r>
          </a:p>
          <a:p>
            <a:r>
              <a:rPr lang="en-US" dirty="0" smtClean="0"/>
              <a:t>Time them during the day when everyone says performance is OK.  They will never say it’s good.</a:t>
            </a:r>
          </a:p>
          <a:p>
            <a:r>
              <a:rPr lang="en-US" dirty="0" smtClean="0"/>
              <a:t>These timings should be close if not exactly the same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5975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Method: Determine 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Customer visible</a:t>
            </a:r>
          </a:p>
          <a:p>
            <a:r>
              <a:rPr lang="en-US" dirty="0" smtClean="0"/>
              <a:t>Done many (thousands+) times a day</a:t>
            </a:r>
          </a:p>
          <a:p>
            <a:r>
              <a:rPr lang="en-US" dirty="0" smtClean="0"/>
              <a:t>Users “wait” for screen/output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6588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not be exact</a:t>
            </a:r>
          </a:p>
          <a:p>
            <a:r>
              <a:rPr lang="en-US" dirty="0" smtClean="0"/>
              <a:t>Wrist watch or cell phone timer is fine</a:t>
            </a:r>
          </a:p>
          <a:p>
            <a:r>
              <a:rPr lang="en-US" dirty="0" smtClean="0"/>
              <a:t>Keep track of these timings</a:t>
            </a:r>
          </a:p>
          <a:p>
            <a:r>
              <a:rPr lang="en-US" dirty="0" smtClean="0"/>
              <a:t>When people complain about performance redo the timings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537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the timings are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for bottlenecks</a:t>
            </a:r>
          </a:p>
          <a:p>
            <a:pPr lvl="1"/>
            <a:r>
              <a:rPr lang="en-US" dirty="0" smtClean="0"/>
              <a:t>Network</a:t>
            </a:r>
          </a:p>
          <a:p>
            <a:pPr lvl="1"/>
            <a:r>
              <a:rPr lang="en-US" dirty="0" smtClean="0"/>
              <a:t>Disk</a:t>
            </a:r>
          </a:p>
          <a:p>
            <a:pPr lvl="1"/>
            <a:r>
              <a:rPr lang="en-US" dirty="0" smtClean="0"/>
              <a:t>Memory</a:t>
            </a:r>
          </a:p>
          <a:p>
            <a:pPr lvl="1"/>
            <a:r>
              <a:rPr lang="en-US" dirty="0" smtClean="0"/>
              <a:t>CPU</a:t>
            </a:r>
          </a:p>
          <a:p>
            <a:r>
              <a:rPr lang="en-US" dirty="0" smtClean="0"/>
              <a:t>It will likely be one of the first two solved by using more of the second two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1858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the timings are good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Smack the users around for wasting your time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or</a:t>
            </a:r>
          </a:p>
          <a:p>
            <a:r>
              <a:rPr lang="en-US" dirty="0" smtClean="0"/>
              <a:t>Reevaluate timings, no really just smack the users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7700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Performance is perception</a:t>
            </a:r>
          </a:p>
          <a:p>
            <a:pPr lvl="1"/>
            <a:r>
              <a:rPr lang="en-US" dirty="0" smtClean="0"/>
              <a:t>Reason for “working …” </a:t>
            </a:r>
          </a:p>
          <a:p>
            <a:r>
              <a:rPr lang="en-US" dirty="0" smtClean="0"/>
              <a:t>Focus on user experience</a:t>
            </a:r>
          </a:p>
          <a:p>
            <a:r>
              <a:rPr lang="en-US" dirty="0" smtClean="0"/>
              <a:t>Know what is normal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 stored statistics</a:t>
            </a:r>
          </a:p>
          <a:p>
            <a:pPr lvl="1"/>
            <a:r>
              <a:rPr lang="en-US" dirty="0" smtClean="0"/>
              <a:t>In response times</a:t>
            </a:r>
          </a:p>
        </p:txBody>
      </p:sp>
    </p:spTree>
    <p:extLst>
      <p:ext uri="{BB962C8B-B14F-4D97-AF65-F5344CB8AC3E}">
        <p14:creationId xmlns:p14="http://schemas.microsoft.com/office/powerpoint/2010/main" val="31763200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Still more 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what is important</a:t>
            </a:r>
          </a:p>
          <a:p>
            <a:pPr lvl="1"/>
            <a:r>
              <a:rPr lang="en-US" dirty="0"/>
              <a:t>Customer facing</a:t>
            </a:r>
          </a:p>
          <a:p>
            <a:r>
              <a:rPr lang="en-US" dirty="0" smtClean="0"/>
              <a:t>Benchmarks lie</a:t>
            </a:r>
          </a:p>
          <a:p>
            <a:r>
              <a:rPr lang="en-US" dirty="0" smtClean="0"/>
              <a:t>Buffer Hit Rate</a:t>
            </a:r>
          </a:p>
          <a:p>
            <a:pPr lvl="1"/>
            <a:r>
              <a:rPr lang="en-US" dirty="0" smtClean="0"/>
              <a:t>You can make it whatever you want</a:t>
            </a:r>
          </a:p>
          <a:p>
            <a:pPr lvl="1"/>
            <a:r>
              <a:rPr lang="en-US" dirty="0" smtClean="0"/>
              <a:t>Need to understand how to make it useful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0446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7331075" y="1509713"/>
            <a:ext cx="1514475" cy="4435475"/>
          </a:xfrm>
          <a:prstGeom prst="rect">
            <a:avLst/>
          </a:prstGeom>
          <a:solidFill>
            <a:srgbClr val="E5E7B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5844" name="Picture 4" descr="j03155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08"/>
          <a:stretch>
            <a:fillRect/>
          </a:stretch>
        </p:blipFill>
        <p:spPr bwMode="auto">
          <a:xfrm>
            <a:off x="6134100" y="2911475"/>
            <a:ext cx="2552700" cy="281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1279525" y="1509713"/>
            <a:ext cx="62484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B2B2B2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b"/>
          <a:lstStyle/>
          <a:p>
            <a:pPr>
              <a:spcBef>
                <a:spcPct val="0"/>
              </a:spcBef>
            </a:pPr>
            <a:r>
              <a:rPr lang="en-US" sz="6000" b="0">
                <a:solidFill>
                  <a:srgbClr val="000066"/>
                </a:solidFill>
              </a:rPr>
              <a:t>Questions?</a:t>
            </a:r>
            <a:endParaRPr lang="en-US" sz="2400" b="0">
              <a:solidFill>
                <a:srgbClr val="000066"/>
              </a:solidFill>
            </a:endParaRP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1589088" y="3795713"/>
            <a:ext cx="2565400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Adam Backman</a:t>
            </a:r>
          </a:p>
          <a:p>
            <a:r>
              <a:rPr lang="en-US" sz="2400">
                <a:solidFill>
                  <a:schemeClr val="tx1"/>
                </a:solidFill>
              </a:rPr>
              <a:t>adam@wss.com</a:t>
            </a:r>
          </a:p>
        </p:txBody>
      </p:sp>
    </p:spTree>
    <p:extLst>
      <p:ext uri="{BB962C8B-B14F-4D97-AF65-F5344CB8AC3E}">
        <p14:creationId xmlns:p14="http://schemas.microsoft.com/office/powerpoint/2010/main" val="1667633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animBg="1"/>
      <p:bldP spid="35845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7343775" y="1509713"/>
            <a:ext cx="1489075" cy="4435475"/>
          </a:xfrm>
          <a:prstGeom prst="rect">
            <a:avLst/>
          </a:prstGeom>
          <a:solidFill>
            <a:srgbClr val="6B99C7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6868" name="Picture 4" descr="j03090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488" y="2708275"/>
            <a:ext cx="1992312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467544" y="2276872"/>
            <a:ext cx="62484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B2B2B2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b"/>
          <a:lstStyle/>
          <a:p>
            <a:pPr>
              <a:spcBef>
                <a:spcPct val="0"/>
              </a:spcBef>
            </a:pPr>
            <a:r>
              <a:rPr lang="en-US" sz="6000" b="0" dirty="0">
                <a:solidFill>
                  <a:srgbClr val="000066"/>
                </a:solidFill>
              </a:rPr>
              <a:t>Thank you for your time!</a:t>
            </a:r>
            <a:endParaRPr lang="en-US" sz="2400" b="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801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9" grpId="0" autoUpdateAnimBg="0"/>
    </p:bldLst>
  </p:timing>
</p:sld>
</file>

<file path=ppt/theme/theme1.xml><?xml version="1.0" encoding="utf-8"?>
<a:theme xmlns:a="http://schemas.openxmlformats.org/drawingml/2006/main" name="DBApprai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DBAppraise.thmx</Template>
  <TotalTime>1419</TotalTime>
  <Words>1443</Words>
  <Application>Microsoft Macintosh PowerPoint</Application>
  <PresentationFormat>On-screen Show (4:3)</PresentationFormat>
  <Paragraphs>232</Paragraphs>
  <Slides>34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DBAppraise</vt:lpstr>
      <vt:lpstr>Numbers, We don’t need no stinkin’ numbers</vt:lpstr>
      <vt:lpstr>About the Presenter</vt:lpstr>
      <vt:lpstr>Agenda</vt:lpstr>
      <vt:lpstr>Why is performance important?</vt:lpstr>
      <vt:lpstr>Put a value on performance</vt:lpstr>
      <vt:lpstr>Components of performance</vt:lpstr>
      <vt:lpstr>Network</vt:lpstr>
      <vt:lpstr>Disk</vt:lpstr>
      <vt:lpstr>Memory</vt:lpstr>
      <vt:lpstr>CPU</vt:lpstr>
      <vt:lpstr>Numbers are good but …</vt:lpstr>
      <vt:lpstr>First, look for record locks or other application issues</vt:lpstr>
      <vt:lpstr>ProTop: Blocked Sessions</vt:lpstr>
      <vt:lpstr>Promon: Block Access</vt:lpstr>
      <vt:lpstr>Buffer Hit Percentage</vt:lpstr>
      <vt:lpstr>How to Make Buffer Hit Rate Useful</vt:lpstr>
      <vt:lpstr>How to Make Buffer Hit Rate  Less Useful</vt:lpstr>
      <vt:lpstr>Benchmarks Lie</vt:lpstr>
      <vt:lpstr>CPU – Wait </vt:lpstr>
      <vt:lpstr>CPU - Idle</vt:lpstr>
      <vt:lpstr>The network is never more than 10% busy</vt:lpstr>
      <vt:lpstr>Setting –spin based on a calculation</vt:lpstr>
      <vt:lpstr>Percentage full on extents</vt:lpstr>
      <vt:lpstr>PowerPoint Presentation</vt:lpstr>
      <vt:lpstr>PowerPoint Presentation</vt:lpstr>
      <vt:lpstr>Method: Measuring Performance</vt:lpstr>
      <vt:lpstr>Method: Determine importance</vt:lpstr>
      <vt:lpstr>Timings</vt:lpstr>
      <vt:lpstr>If the timings are bad</vt:lpstr>
      <vt:lpstr>If the timings are good</vt:lpstr>
      <vt:lpstr>Conclusion</vt:lpstr>
      <vt:lpstr>Still more Conclusion</vt:lpstr>
      <vt:lpstr>PowerPoint Presentation</vt:lpstr>
      <vt:lpstr>PowerPoint Presentation</vt:lpstr>
    </vt:vector>
  </TitlesOfParts>
  <Company>White Star Software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Numbers, We don’t need no stinkin’ numbers</dc:title>
  <dc:creator>Adam Backman</dc:creator>
  <cp:lastModifiedBy>Adam Backman</cp:lastModifiedBy>
  <cp:revision>16</cp:revision>
  <dcterms:created xsi:type="dcterms:W3CDTF">2014-06-08T20:39:45Z</dcterms:created>
  <dcterms:modified xsi:type="dcterms:W3CDTF">2014-06-09T20:19:33Z</dcterms:modified>
</cp:coreProperties>
</file>