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0" r:id="rId4"/>
  </p:sldMasterIdLst>
  <p:notesMasterIdLst>
    <p:notesMasterId r:id="rId33"/>
  </p:notesMasterIdLst>
  <p:handoutMasterIdLst>
    <p:handoutMasterId r:id="rId34"/>
  </p:handoutMasterIdLst>
  <p:sldIdLst>
    <p:sldId id="1099" r:id="rId5"/>
    <p:sldId id="1240" r:id="rId6"/>
    <p:sldId id="1226" r:id="rId7"/>
    <p:sldId id="1235" r:id="rId8"/>
    <p:sldId id="1241" r:id="rId9"/>
    <p:sldId id="1152" r:id="rId10"/>
    <p:sldId id="1243" r:id="rId11"/>
    <p:sldId id="1267" r:id="rId12"/>
    <p:sldId id="1268" r:id="rId13"/>
    <p:sldId id="1238" r:id="rId14"/>
    <p:sldId id="1249" r:id="rId15"/>
    <p:sldId id="1264" r:id="rId16"/>
    <p:sldId id="1265" r:id="rId17"/>
    <p:sldId id="1250" r:id="rId18"/>
    <p:sldId id="1263" r:id="rId19"/>
    <p:sldId id="1174" r:id="rId20"/>
    <p:sldId id="1168" r:id="rId21"/>
    <p:sldId id="1248" r:id="rId22"/>
    <p:sldId id="1217" r:id="rId23"/>
    <p:sldId id="1256" r:id="rId24"/>
    <p:sldId id="1259" r:id="rId25"/>
    <p:sldId id="1258" r:id="rId26"/>
    <p:sldId id="1255" r:id="rId27"/>
    <p:sldId id="1252" r:id="rId28"/>
    <p:sldId id="1260" r:id="rId29"/>
    <p:sldId id="1266" r:id="rId30"/>
    <p:sldId id="1262" r:id="rId31"/>
    <p:sldId id="1104" r:id="rId32"/>
  </p:sldIdLst>
  <p:sldSz cx="12188825" cy="6858000"/>
  <p:notesSz cx="7027863" cy="9313863"/>
  <p:custDataLst>
    <p:tags r:id="rId35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DE8DD"/>
    <a:srgbClr val="B0D806"/>
    <a:srgbClr val="AAD204"/>
    <a:srgbClr val="24D997"/>
    <a:srgbClr val="23C78C"/>
    <a:srgbClr val="F199AE"/>
    <a:srgbClr val="A21636"/>
    <a:srgbClr val="FFD24F"/>
    <a:srgbClr val="FF82D4"/>
    <a:srgbClr val="FF818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38" autoAdjust="0"/>
    <p:restoredTop sz="91002" autoAdjust="0"/>
  </p:normalViewPr>
  <p:slideViewPr>
    <p:cSldViewPr snapToGrid="0" showGuides="1">
      <p:cViewPr varScale="1">
        <p:scale>
          <a:sx n="72" d="100"/>
          <a:sy n="72" d="100"/>
        </p:scale>
        <p:origin x="-120" y="-618"/>
      </p:cViewPr>
      <p:guideLst>
        <p:guide orient="horz" pos="437"/>
        <p:guide orient="horz" pos="756"/>
        <p:guide orient="horz" pos="1874"/>
        <p:guide orient="horz" pos="1792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(Westford)</a:t>
            </a:r>
            <a:r>
              <a:rPr lang="en-US" baseline="0" dirty="0" smtClean="0"/>
              <a:t> PUG Challenge Americas (June 9, 1014)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6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Construct </a:t>
            </a:r>
            <a:r>
              <a:rPr lang="en-US" dirty="0" err="1" smtClean="0"/>
              <a:t>rowids</a:t>
            </a:r>
            <a:r>
              <a:rPr lang="en-US" dirty="0" smtClean="0"/>
              <a:t> via new class… </a:t>
            </a:r>
            <a:r>
              <a:rPr lang="en-US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RowidGenerator:TableStart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(table,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min, max,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pid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),  </a:t>
            </a:r>
            <a:r>
              <a:rPr lang="en-US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GetNextRowid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(), 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Construct </a:t>
            </a:r>
            <a:r>
              <a:rPr lang="en-US" dirty="0" err="1" smtClean="0"/>
              <a:t>rowids</a:t>
            </a:r>
            <a:r>
              <a:rPr lang="en-US" dirty="0" smtClean="0"/>
              <a:t> via new class… </a:t>
            </a:r>
            <a:r>
              <a:rPr lang="en-US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RowidGenerator:TableStart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(table,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min, max,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pid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),  </a:t>
            </a:r>
            <a:r>
              <a:rPr lang="en-US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GetNextRowid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(), 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10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11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12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13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14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15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Might be helpful if you want to create your</a:t>
            </a:r>
            <a:r>
              <a:rPr lang="en-US" baseline="0" dirty="0" smtClean="0"/>
              <a:t> own .</a:t>
            </a:r>
            <a:r>
              <a:rPr lang="en-US" baseline="0" dirty="0" err="1" smtClean="0"/>
              <a:t>d’s</a:t>
            </a:r>
            <a:endParaRPr lang="en-US" baseline="0" dirty="0" smtClean="0"/>
          </a:p>
          <a:p>
            <a:r>
              <a:rPr lang="en-US" baseline="0" dirty="0" smtClean="0"/>
              <a:t>New .</a:t>
            </a:r>
            <a:r>
              <a:rPr lang="en-US" baseline="0" dirty="0" err="1" smtClean="0"/>
              <a:t>df</a:t>
            </a:r>
            <a:r>
              <a:rPr lang="en-US" baseline="0" dirty="0" smtClean="0"/>
              <a:t> syntax: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17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18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20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21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r>
              <a:rPr lang="en-GB" sz="800" dirty="0" smtClean="0"/>
              <a:t>Restricted</a:t>
            </a:r>
            <a:r>
              <a:rPr lang="en-GB" sz="800" baseline="0" dirty="0" smtClean="0"/>
              <a:t> access – No access from local index</a:t>
            </a:r>
          </a:p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r>
              <a:rPr lang="en-GB" sz="800" baseline="0" dirty="0" smtClean="0"/>
              <a:t>Full read access from global index (NOT all CRUD actions?)</a:t>
            </a:r>
            <a:endParaRPr lang="en-GB" sz="80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22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23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24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r>
              <a:rPr lang="en-GB" sz="800" dirty="0" smtClean="0"/>
              <a:t>Helpful for migration of</a:t>
            </a:r>
            <a:r>
              <a:rPr lang="en-GB" sz="800" baseline="0" dirty="0" smtClean="0"/>
              <a:t> existing data to a partitioned table.</a:t>
            </a:r>
          </a:p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r>
              <a:rPr lang="en-GB" sz="800" baseline="0" dirty="0" smtClean="0"/>
              <a:t>Can also be used to partition on region when only specific location exists.  For example, New England when only a State field exists.</a:t>
            </a:r>
            <a:endParaRPr lang="en-GB" sz="800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25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26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endParaRPr lang="en-GB" sz="800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2750" y="700088"/>
            <a:ext cx="6205538" cy="3492500"/>
          </a:xfrm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Change color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prstDash val="soli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BFDC1D26-4696-F644-9B88-8A310654F59B}" type="slidenum">
              <a:rPr lang="en-US" sz="1200" i="0"/>
              <a:pPr/>
              <a:t>28</a:t>
            </a:fld>
            <a:endParaRPr lang="en-US" sz="1200" i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43590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2014 Progress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3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unity.progress.com/technicalusers/f/18/t/9294.aspx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1312684"/>
            <a:ext cx="10511966" cy="738664"/>
          </a:xfrm>
        </p:spPr>
        <p:txBody>
          <a:bodyPr/>
          <a:lstStyle/>
          <a:p>
            <a:r>
              <a:rPr lang="en-US" dirty="0" smtClean="0"/>
              <a:t>A first look at table partitioning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dirty="0" smtClean="0"/>
              <a:t>PUG Challenge Americas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000000"/>
                </a:solidFill>
                <a:latin typeface="Arial" pitchFamily="34" charset="0"/>
              </a:rPr>
              <a:t>Richard Banville &amp; Havard Danielsen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000000"/>
                </a:solidFill>
                <a:latin typeface="Arial" pitchFamily="34" charset="0"/>
              </a:rPr>
              <a:t>OpenEdge Development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000000"/>
                </a:solidFill>
                <a:latin typeface="Arial" pitchFamily="34" charset="0"/>
              </a:rPr>
              <a:t>June 9, 2014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Steps To Table Partitioning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428756"/>
            <a:ext cx="10360501" cy="4308021"/>
          </a:xfrm>
        </p:spPr>
        <p:txBody>
          <a:bodyPr numCol="2"/>
          <a:lstStyle/>
          <a:p>
            <a:pPr marL="457200" indent="-457200">
              <a:buFont typeface="+mj-lt"/>
              <a:buAutoNum type="arabicParenR"/>
            </a:pPr>
            <a:r>
              <a:rPr lang="en-US" dirty="0" smtClean="0"/>
              <a:t>Why are you partitioning?</a:t>
            </a:r>
            <a:endParaRPr lang="en-US" dirty="0"/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Identify tables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Partitioning Strategy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See white paper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Preparation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Type II Storage Areas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err="1" smtClean="0"/>
              <a:t>Recid</a:t>
            </a:r>
            <a:r>
              <a:rPr lang="en-US" dirty="0" smtClean="0"/>
              <a:t>/rowid usage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Aligned field assignments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Partition aligned (local) indexes</a:t>
            </a:r>
          </a:p>
          <a:p>
            <a:pPr marL="457200" indent="-457200">
              <a:buFont typeface="+mj-lt"/>
              <a:buAutoNum type="arabicParenR"/>
            </a:pPr>
            <a:endParaRPr lang="en-US" dirty="0" smtClean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  <a:p>
            <a:pPr marL="457200" indent="-457200">
              <a:buFont typeface="+mj-lt"/>
              <a:buAutoNum type="arabicParenR"/>
            </a:pPr>
            <a:endParaRPr lang="en-US" dirty="0" smtClean="0"/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Migration / adoption strategy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Dump / Load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“In place” migration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Current backup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Enable partitioning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Database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 smtClean="0"/>
              <a:t>Tables / indexes / lobs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Split out existing data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Truncate / de-allocate “initial” partition</a:t>
            </a:r>
          </a:p>
          <a:p>
            <a:pPr marL="857250" lvl="1" indent="-457200">
              <a:buFont typeface="+mj-lt"/>
              <a:buAutoNum type="arabicParenR"/>
            </a:pPr>
            <a:endParaRPr lang="en-US" dirty="0" smtClean="0"/>
          </a:p>
          <a:p>
            <a:pPr marL="457200" indent="-457200">
              <a:buFont typeface="+mj-lt"/>
              <a:buAutoNum type="arabicParenR"/>
            </a:pPr>
            <a:endParaRPr lang="en-US" dirty="0" smtClean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3" y="1200150"/>
            <a:ext cx="9397452" cy="530352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This </a:t>
            </a:r>
            <a:r>
              <a:rPr lang="en-US" dirty="0" smtClean="0">
                <a:solidFill>
                  <a:schemeClr val="tx1"/>
                </a:solidFill>
              </a:rPr>
              <a:t>presentation </a:t>
            </a:r>
            <a:r>
              <a:rPr lang="en-US" dirty="0">
                <a:solidFill>
                  <a:schemeClr val="tx1"/>
                </a:solidFill>
              </a:rPr>
              <a:t>is for informational purposes only, and the reader is hereby cautioned that actual product development may vary significantly from </a:t>
            </a:r>
            <a:r>
              <a:rPr lang="en-US" dirty="0" smtClean="0">
                <a:solidFill>
                  <a:schemeClr val="tx1"/>
                </a:solidFill>
              </a:rPr>
              <a:t>it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This </a:t>
            </a:r>
            <a:r>
              <a:rPr lang="en-US" dirty="0" smtClean="0">
                <a:solidFill>
                  <a:schemeClr val="tx1"/>
                </a:solidFill>
              </a:rPr>
              <a:t>presentation </a:t>
            </a:r>
            <a:r>
              <a:rPr lang="en-US" dirty="0">
                <a:solidFill>
                  <a:schemeClr val="tx1"/>
                </a:solidFill>
              </a:rPr>
              <a:t>may not be interpreted as any commitment on behalf of Progress, and future development, timing and release of any features or functionality described in </a:t>
            </a:r>
            <a:r>
              <a:rPr lang="en-US">
                <a:solidFill>
                  <a:schemeClr val="tx1"/>
                </a:solidFill>
              </a:rPr>
              <a:t>this </a:t>
            </a:r>
            <a:r>
              <a:rPr lang="en-US" smtClean="0">
                <a:solidFill>
                  <a:schemeClr val="tx1"/>
                </a:solidFill>
              </a:rPr>
              <a:t>presentation remains </a:t>
            </a:r>
            <a:r>
              <a:rPr lang="en-US" dirty="0">
                <a:solidFill>
                  <a:schemeClr val="tx1"/>
                </a:solidFill>
              </a:rPr>
              <a:t>at our sole discretion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pPr marL="457200" indent="-457200">
              <a:buClr>
                <a:schemeClr val="accent1"/>
              </a:buClr>
              <a:buFont typeface="+mj-lt"/>
              <a:buAutoNum type="arabicParenR"/>
            </a:pPr>
            <a:r>
              <a:rPr lang="en-US" dirty="0" smtClean="0"/>
              <a:t>Why are you partitioning?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441" y="1137550"/>
            <a:ext cx="5385514" cy="639762"/>
          </a:xfrm>
        </p:spPr>
        <p:txBody>
          <a:bodyPr/>
          <a:lstStyle/>
          <a:p>
            <a:r>
              <a:rPr lang="en-US" dirty="0" smtClean="0"/>
              <a:t>Advantages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09441" y="1838785"/>
            <a:ext cx="5385514" cy="4238369"/>
          </a:xfrm>
        </p:spPr>
        <p:txBody>
          <a:bodyPr/>
          <a:lstStyle/>
          <a:p>
            <a:r>
              <a:rPr lang="en-US" dirty="0" smtClean="0"/>
              <a:t>Performance impact</a:t>
            </a:r>
          </a:p>
          <a:p>
            <a:pPr lvl="1"/>
            <a:r>
              <a:rPr lang="en-US" dirty="0" smtClean="0"/>
              <a:t>Partition elimination for queries (“pruning”)</a:t>
            </a:r>
          </a:p>
          <a:p>
            <a:pPr lvl="1"/>
            <a:r>
              <a:rPr lang="en-US" dirty="0" smtClean="0"/>
              <a:t>Improved concurrency</a:t>
            </a:r>
          </a:p>
          <a:p>
            <a:pPr lvl="2"/>
            <a:r>
              <a:rPr lang="en-US" dirty="0" smtClean="0"/>
              <a:t>For random activity</a:t>
            </a:r>
          </a:p>
          <a:p>
            <a:r>
              <a:rPr lang="en-US" dirty="0" smtClean="0"/>
              <a:t>Availability</a:t>
            </a:r>
          </a:p>
          <a:p>
            <a:r>
              <a:rPr lang="en-US" dirty="0" smtClean="0"/>
              <a:t>Maintenance advantages</a:t>
            </a:r>
          </a:p>
          <a:p>
            <a:pPr lvl="1"/>
            <a:r>
              <a:rPr lang="en-US" dirty="0" smtClean="0"/>
              <a:t>Purge, Archive</a:t>
            </a:r>
          </a:p>
          <a:p>
            <a:pPr lvl="1"/>
            <a:r>
              <a:rPr lang="en-US" dirty="0" smtClean="0"/>
              <a:t>Repair, rebuild, recover</a:t>
            </a:r>
          </a:p>
          <a:p>
            <a:pPr lvl="1"/>
            <a:r>
              <a:rPr lang="en-US" dirty="0" smtClean="0"/>
              <a:t>Partition level tuning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91754" y="1137550"/>
            <a:ext cx="5387630" cy="639762"/>
          </a:xfrm>
        </p:spPr>
        <p:txBody>
          <a:bodyPr/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91754" y="1838785"/>
            <a:ext cx="5387630" cy="4238369"/>
          </a:xfrm>
        </p:spPr>
        <p:txBody>
          <a:bodyPr/>
          <a:lstStyle/>
          <a:p>
            <a:r>
              <a:rPr lang="en-US" dirty="0" smtClean="0"/>
              <a:t>Partition alignment &amp; lookup        (insert / delete)</a:t>
            </a:r>
          </a:p>
          <a:p>
            <a:pPr lvl="1"/>
            <a:r>
              <a:rPr lang="en-US" dirty="0" smtClean="0"/>
              <a:t>Update of partition aligned key values</a:t>
            </a:r>
          </a:p>
          <a:p>
            <a:pPr lvl="1"/>
            <a:r>
              <a:rPr lang="en-US" dirty="0" smtClean="0"/>
              <a:t>Missing aligned columns in where clause or record creation</a:t>
            </a:r>
          </a:p>
          <a:p>
            <a:r>
              <a:rPr lang="en-US" dirty="0" smtClean="0"/>
              <a:t>Getting it right the first time</a:t>
            </a:r>
          </a:p>
          <a:p>
            <a:pPr lvl="1"/>
            <a:r>
              <a:rPr lang="en-US" dirty="0" smtClean="0"/>
              <a:t>Knowledge of application table definition &amp; physical layout</a:t>
            </a:r>
          </a:p>
          <a:p>
            <a:pPr lvl="1"/>
            <a:r>
              <a:rPr lang="en-US" dirty="0" smtClean="0"/>
              <a:t>Repartitioning costs</a:t>
            </a:r>
          </a:p>
          <a:p>
            <a:r>
              <a:rPr lang="en-US" dirty="0" smtClean="0"/>
              <a:t>More complex deployment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2"/>
            </a:pPr>
            <a:r>
              <a:rPr lang="en-US" dirty="0" smtClean="0"/>
              <a:t>Identify tables &amp; Partitioning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857250" lvl="1" indent="-457200">
              <a:buFont typeface="+mj-lt"/>
              <a:buAutoNum type="alphaLcParenR"/>
            </a:pPr>
            <a:endParaRPr lang="en-US" dirty="0" smtClean="0"/>
          </a:p>
          <a:p>
            <a:r>
              <a:rPr lang="en-US" dirty="0" smtClean="0"/>
              <a:t>“Stable” data logically grouped by</a:t>
            </a:r>
          </a:p>
          <a:p>
            <a:pPr lvl="1"/>
            <a:r>
              <a:rPr lang="en-US" dirty="0" smtClean="0"/>
              <a:t>Chronological events  (range partitions)</a:t>
            </a:r>
          </a:p>
          <a:p>
            <a:pPr lvl="1"/>
            <a:r>
              <a:rPr lang="en-US" dirty="0" smtClean="0"/>
              <a:t>Discrete list of values  (list partitions)</a:t>
            </a:r>
          </a:p>
          <a:p>
            <a:pPr lvl="1"/>
            <a:r>
              <a:rPr lang="en-US" dirty="0" smtClean="0"/>
              <a:t>Sub-partition </a:t>
            </a:r>
            <a:r>
              <a:rPr lang="en-US" dirty="0"/>
              <a:t>partitioning</a:t>
            </a:r>
          </a:p>
          <a:p>
            <a:pPr lvl="2"/>
            <a:r>
              <a:rPr lang="en-US" dirty="0" smtClean="0"/>
              <a:t>Partitioning the same table according to the values of more than one column</a:t>
            </a:r>
          </a:p>
          <a:p>
            <a:r>
              <a:rPr lang="en-US" dirty="0" smtClean="0"/>
              <a:t>Table / index maintenance too high</a:t>
            </a:r>
          </a:p>
          <a:p>
            <a:pPr lvl="1"/>
            <a:r>
              <a:rPr lang="en-US" dirty="0" smtClean="0"/>
              <a:t>Operational time</a:t>
            </a:r>
          </a:p>
          <a:p>
            <a:pPr lvl="1"/>
            <a:r>
              <a:rPr lang="en-US" dirty="0" smtClean="0"/>
              <a:t>Data availability</a:t>
            </a:r>
            <a:endParaRPr lang="en-US" dirty="0"/>
          </a:p>
          <a:p>
            <a:r>
              <a:rPr lang="en-US" dirty="0" smtClean="0"/>
              <a:t>See </a:t>
            </a:r>
            <a:r>
              <a:rPr lang="en-US" dirty="0"/>
              <a:t>white paper: </a:t>
            </a:r>
            <a:r>
              <a:rPr lang="en-US" u="sng" dirty="0">
                <a:hlinkClick r:id="rId2"/>
              </a:rPr>
              <a:t>//community.progress.com/</a:t>
            </a:r>
            <a:r>
              <a:rPr lang="en-US" u="sng" dirty="0" err="1">
                <a:hlinkClick r:id="rId2"/>
              </a:rPr>
              <a:t>technicalusers</a:t>
            </a:r>
            <a:r>
              <a:rPr lang="en-US" u="sng" dirty="0">
                <a:hlinkClick r:id="rId2"/>
              </a:rPr>
              <a:t>/f/18/t/9294.aspx</a:t>
            </a:r>
            <a:endParaRPr lang="en-US" dirty="0"/>
          </a:p>
          <a:p>
            <a:pPr marL="857250" lvl="1" indent="-457200">
              <a:buNone/>
            </a:pP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2"/>
            </a:pPr>
            <a:r>
              <a:rPr lang="en-US" dirty="0" smtClean="0"/>
              <a:t>Identify tables &amp; Partitioning strategy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96892" y="1335024"/>
            <a:ext cx="2807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Sub-partitioning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2648" y="1895610"/>
            <a:ext cx="303303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Strategy first!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9 partition example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{List, Range}</a:t>
            </a:r>
          </a:p>
        </p:txBody>
      </p:sp>
      <p:grpSp>
        <p:nvGrpSpPr>
          <p:cNvPr id="2" name="Group 67"/>
          <p:cNvGrpSpPr/>
          <p:nvPr/>
        </p:nvGrpSpPr>
        <p:grpSpPr>
          <a:xfrm>
            <a:off x="3000143" y="1353312"/>
            <a:ext cx="6753559" cy="3109621"/>
            <a:chOff x="3194818" y="1664413"/>
            <a:chExt cx="5066481" cy="3109621"/>
          </a:xfrm>
        </p:grpSpPr>
        <p:grpSp>
          <p:nvGrpSpPr>
            <p:cNvPr id="3" name="Group 14"/>
            <p:cNvGrpSpPr/>
            <p:nvPr/>
          </p:nvGrpSpPr>
          <p:grpSpPr>
            <a:xfrm>
              <a:off x="4341417" y="2054831"/>
              <a:ext cx="1226606" cy="2719203"/>
              <a:chOff x="4455509" y="2054831"/>
              <a:chExt cx="1810510" cy="2719203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4457769" y="2054831"/>
                <a:ext cx="1808249" cy="8424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" name="Group 50"/>
              <p:cNvGrpSpPr/>
              <p:nvPr/>
            </p:nvGrpSpPr>
            <p:grpSpPr>
              <a:xfrm>
                <a:off x="4455509" y="2998329"/>
                <a:ext cx="1810510" cy="842481"/>
                <a:chOff x="940333" y="2054831"/>
                <a:chExt cx="2291142" cy="842481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2" name="Rectangle 51"/>
                <p:cNvSpPr/>
                <p:nvPr/>
              </p:nvSpPr>
              <p:spPr>
                <a:xfrm>
                  <a:off x="940333" y="2054831"/>
                  <a:ext cx="2291142" cy="842481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Rectangle 210"/>
                <p:cNvSpPr>
                  <a:spLocks noChangeArrowheads="1"/>
                </p:cNvSpPr>
                <p:nvPr/>
              </p:nvSpPr>
              <p:spPr bwMode="auto">
                <a:xfrm>
                  <a:off x="1900638" y="2068030"/>
                  <a:ext cx="1330837" cy="223778"/>
                </a:xfrm>
                <a:prstGeom prst="round2SameRect">
                  <a:avLst>
                    <a:gd name="adj1" fmla="val 13332"/>
                    <a:gd name="adj2" fmla="val 0"/>
                  </a:avLst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63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0" tIns="0" rIns="45720" bIns="0" anchor="ctr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 smtClean="0">
                      <a:solidFill>
                        <a:srgbClr val="000000"/>
                      </a:solidFill>
                      <a:latin typeface="+mn-lt"/>
                    </a:rPr>
                    <a:t>12/31/2012</a:t>
                  </a:r>
                  <a:endParaRPr lang="en-US" sz="1400" dirty="0">
                    <a:solidFill>
                      <a:srgbClr val="000000"/>
                    </a:solidFill>
                    <a:latin typeface="+mn-lt"/>
                  </a:endParaRPr>
                </a:p>
              </p:txBody>
            </p:sp>
          </p:grpSp>
          <p:sp>
            <p:nvSpPr>
              <p:cNvPr id="57" name="Rectangle 56"/>
              <p:cNvSpPr/>
              <p:nvPr/>
            </p:nvSpPr>
            <p:spPr>
              <a:xfrm>
                <a:off x="4455509" y="3931553"/>
                <a:ext cx="1810510" cy="84248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9" name="Rectangle 210"/>
            <p:cNvSpPr>
              <a:spLocks noChangeArrowheads="1"/>
            </p:cNvSpPr>
            <p:nvPr/>
          </p:nvSpPr>
          <p:spPr bwMode="auto">
            <a:xfrm>
              <a:off x="4357849" y="1664413"/>
              <a:ext cx="3903450" cy="30754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Order Table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5" name="Group 25"/>
            <p:cNvGrpSpPr/>
            <p:nvPr/>
          </p:nvGrpSpPr>
          <p:grpSpPr>
            <a:xfrm>
              <a:off x="5676892" y="2053121"/>
              <a:ext cx="1226605" cy="2719203"/>
              <a:chOff x="4455510" y="2054831"/>
              <a:chExt cx="1810514" cy="2719203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4457773" y="2054831"/>
                <a:ext cx="1808251" cy="84248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455510" y="3931553"/>
                <a:ext cx="1810514" cy="84248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36"/>
            <p:cNvGrpSpPr/>
            <p:nvPr/>
          </p:nvGrpSpPr>
          <p:grpSpPr>
            <a:xfrm>
              <a:off x="7003540" y="2053121"/>
              <a:ext cx="1226607" cy="2719203"/>
              <a:chOff x="4455511" y="2054831"/>
              <a:chExt cx="1810512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57773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55512" y="2998329"/>
                <a:ext cx="1810511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5511" y="3931553"/>
                <a:ext cx="1810512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Rectangle 210"/>
            <p:cNvSpPr>
              <a:spLocks noChangeArrowheads="1"/>
            </p:cNvSpPr>
            <p:nvPr/>
          </p:nvSpPr>
          <p:spPr bwMode="auto">
            <a:xfrm>
              <a:off x="3207085" y="2373318"/>
              <a:ext cx="1814199" cy="27487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Western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9" name="Rectangle 210"/>
            <p:cNvSpPr>
              <a:spLocks noChangeArrowheads="1"/>
            </p:cNvSpPr>
            <p:nvPr/>
          </p:nvSpPr>
          <p:spPr bwMode="auto">
            <a:xfrm>
              <a:off x="3207085" y="3306543"/>
              <a:ext cx="1814175" cy="26792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Northern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0" name="Rectangle 210"/>
            <p:cNvSpPr>
              <a:spLocks noChangeArrowheads="1"/>
            </p:cNvSpPr>
            <p:nvPr/>
          </p:nvSpPr>
          <p:spPr bwMode="auto">
            <a:xfrm>
              <a:off x="3194818" y="4262025"/>
              <a:ext cx="1803473" cy="298100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Southern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0" name="Rectangle 210"/>
            <p:cNvSpPr>
              <a:spLocks noChangeArrowheads="1"/>
            </p:cNvSpPr>
            <p:nvPr/>
          </p:nvSpPr>
          <p:spPr bwMode="auto">
            <a:xfrm>
              <a:off x="4855536" y="3947485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12/31/2012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1" name="Rectangle 210"/>
            <p:cNvSpPr>
              <a:spLocks noChangeArrowheads="1"/>
            </p:cNvSpPr>
            <p:nvPr/>
          </p:nvSpPr>
          <p:spPr bwMode="auto">
            <a:xfrm>
              <a:off x="4855536" y="2062966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12/31/2012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2" name="Rectangle 210"/>
            <p:cNvSpPr>
              <a:spLocks noChangeArrowheads="1"/>
            </p:cNvSpPr>
            <p:nvPr/>
          </p:nvSpPr>
          <p:spPr bwMode="auto">
            <a:xfrm>
              <a:off x="6191008" y="3950420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3" name="Rectangle 210"/>
            <p:cNvSpPr>
              <a:spLocks noChangeArrowheads="1"/>
            </p:cNvSpPr>
            <p:nvPr/>
          </p:nvSpPr>
          <p:spPr bwMode="auto">
            <a:xfrm>
              <a:off x="6191008" y="2062945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4" name="Rectangle 210"/>
            <p:cNvSpPr>
              <a:spLocks noChangeArrowheads="1"/>
            </p:cNvSpPr>
            <p:nvPr/>
          </p:nvSpPr>
          <p:spPr bwMode="auto">
            <a:xfrm>
              <a:off x="6191008" y="3012257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7517658" y="3944513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12/31/2016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7517658" y="2067390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7517658" y="3011528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68896" y="4763150"/>
            <a:ext cx="917135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 algn="l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dirty="0" smtClean="0"/>
              <a:t>Only last partitioned column may be a range partition</a:t>
            </a:r>
          </a:p>
          <a:p>
            <a:pPr marL="234950" indent="-234950" algn="l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Range partition can be any “</a:t>
            </a:r>
            <a:r>
              <a:rPr lang="en-US" sz="2000" dirty="0" err="1" smtClean="0">
                <a:solidFill>
                  <a:srgbClr val="000000"/>
                </a:solidFill>
              </a:rPr>
              <a:t>indexable</a:t>
            </a:r>
            <a:r>
              <a:rPr lang="en-US" sz="2000" dirty="0" smtClean="0">
                <a:solidFill>
                  <a:srgbClr val="000000"/>
                </a:solidFill>
              </a:rPr>
              <a:t>” field type</a:t>
            </a:r>
          </a:p>
          <a:p>
            <a:pPr marL="234950" indent="-234950" algn="l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List / ranges must be inclusive, not necessarily symmetrical</a:t>
            </a:r>
          </a:p>
          <a:p>
            <a:pPr marL="234950" indent="-234950" algn="l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Storage considerations for new partitions</a:t>
            </a:r>
          </a:p>
        </p:txBody>
      </p:sp>
      <p:sp>
        <p:nvSpPr>
          <p:cNvPr id="36" name="Rounded Rectangle 35"/>
          <p:cNvSpPr/>
          <p:nvPr/>
        </p:nvSpPr>
        <p:spPr bwMode="auto">
          <a:xfrm>
            <a:off x="625478" y="1203156"/>
            <a:ext cx="1999735" cy="649705"/>
          </a:xfrm>
          <a:prstGeom prst="round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3"/>
            </a:pPr>
            <a:r>
              <a:rPr lang="en-US" dirty="0" smtClean="0"/>
              <a:t>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II Storage Areas</a:t>
            </a:r>
          </a:p>
          <a:p>
            <a:pPr lvl="1"/>
            <a:r>
              <a:rPr lang="en-US" dirty="0" smtClean="0"/>
              <a:t>All associated data (Table, indexes, lobs)</a:t>
            </a:r>
          </a:p>
          <a:p>
            <a:pPr lvl="1"/>
            <a:r>
              <a:rPr lang="en-US" dirty="0" smtClean="0"/>
              <a:t>Storage considerations</a:t>
            </a:r>
          </a:p>
          <a:p>
            <a:pPr lvl="2"/>
            <a:endParaRPr lang="en-US" dirty="0"/>
          </a:p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r>
              <a:rPr lang="en-US" dirty="0" smtClean="0"/>
              <a:t>Aligned field assignment</a:t>
            </a:r>
          </a:p>
          <a:p>
            <a:pPr lvl="1"/>
            <a:r>
              <a:rPr lang="en-US" dirty="0" smtClean="0"/>
              <a:t>Columns in partition definition cannot be UNKNOWN</a:t>
            </a:r>
          </a:p>
          <a:p>
            <a:pPr lvl="1"/>
            <a:r>
              <a:rPr lang="en-US" dirty="0" smtClean="0"/>
              <a:t>Avoid multiple assign statements</a:t>
            </a:r>
          </a:p>
          <a:p>
            <a:pPr lvl="1"/>
            <a:r>
              <a:rPr lang="en-US" dirty="0" smtClean="0"/>
              <a:t>Otherwise, use a partition defined default</a:t>
            </a:r>
          </a:p>
          <a:p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415143" y="2362199"/>
            <a:ext cx="5257800" cy="1045031"/>
          </a:xfrm>
          <a:prstGeom prst="rect">
            <a:avLst/>
          </a:prstGeom>
          <a:noFill/>
        </p:spPr>
        <p:txBody>
          <a:bodyPr wrap="square" numCol="2" rtlCol="0">
            <a:noAutofit/>
          </a:bodyPr>
          <a:lstStyle/>
          <a:p>
            <a:pPr marL="174625" lvl="2" indent="-174625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i="0" dirty="0" smtClean="0">
                <a:solidFill>
                  <a:srgbClr val="000000"/>
                </a:solidFill>
              </a:rPr>
              <a:t># Storage </a:t>
            </a:r>
            <a:r>
              <a:rPr lang="en-US" sz="1600" dirty="0" smtClean="0"/>
              <a:t>areas</a:t>
            </a:r>
          </a:p>
          <a:p>
            <a:pPr marL="174625" lvl="2" indent="-174625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smtClean="0"/>
              <a:t>Extent location</a:t>
            </a:r>
          </a:p>
          <a:p>
            <a:pPr marL="174625" lvl="2" indent="-174625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smtClean="0"/>
              <a:t>Cluster size</a:t>
            </a:r>
          </a:p>
          <a:p>
            <a:pPr marL="174625" lvl="2" indent="-174625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endParaRPr lang="en-US" sz="1600" dirty="0" smtClean="0"/>
          </a:p>
          <a:p>
            <a:pPr marL="174625" lvl="2" indent="-174625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smtClean="0"/>
              <a:t>Records per block</a:t>
            </a:r>
          </a:p>
          <a:p>
            <a:pPr marL="174625" lvl="2" indent="-174625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smtClean="0"/>
              <a:t>Toss limits</a:t>
            </a:r>
          </a:p>
          <a:p>
            <a:pPr marL="174625" lvl="2" indent="-174625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dirty="0" smtClean="0"/>
              <a:t>Buffer pool assignment</a:t>
            </a:r>
          </a:p>
          <a:p>
            <a:pPr marL="174625" indent="-174625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endParaRPr lang="en-US" sz="1600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3"/>
            </a:pPr>
            <a:r>
              <a:rPr lang="en-US" dirty="0" smtClean="0"/>
              <a:t>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Recid</a:t>
            </a:r>
            <a:r>
              <a:rPr lang="en-US" dirty="0" smtClean="0"/>
              <a:t> / Rowid usage</a:t>
            </a:r>
          </a:p>
          <a:p>
            <a:pPr lvl="1"/>
            <a:r>
              <a:rPr lang="en-US" dirty="0" err="1" smtClean="0"/>
              <a:t>Recids</a:t>
            </a:r>
            <a:r>
              <a:rPr lang="en-US" dirty="0" smtClean="0"/>
              <a:t> will NOT work</a:t>
            </a:r>
          </a:p>
          <a:p>
            <a:pPr lvl="1"/>
            <a:r>
              <a:rPr lang="en-US" dirty="0" err="1" smtClean="0"/>
              <a:t>Rowids</a:t>
            </a:r>
            <a:r>
              <a:rPr lang="en-US" dirty="0" smtClean="0"/>
              <a:t> can change at runtime</a:t>
            </a:r>
          </a:p>
          <a:p>
            <a:pPr lvl="2"/>
            <a:r>
              <a:rPr lang="en-US" dirty="0" smtClean="0"/>
              <a:t>Browser’s result sets updated internally</a:t>
            </a:r>
          </a:p>
          <a:p>
            <a:r>
              <a:rPr lang="en-US" dirty="0"/>
              <a:t>Rowid generation</a:t>
            </a:r>
          </a:p>
          <a:p>
            <a:pPr lvl="1"/>
            <a:r>
              <a:rPr lang="en-US" dirty="0"/>
              <a:t>USING </a:t>
            </a:r>
            <a:r>
              <a:rPr lang="en-US" dirty="0" err="1"/>
              <a:t>OpenEdge.DataAdmin.Util</a:t>
            </a:r>
            <a:r>
              <a:rPr lang="en-US" dirty="0"/>
              <a:t>.*.</a:t>
            </a:r>
          </a:p>
          <a:p>
            <a:pPr lvl="2"/>
            <a:r>
              <a:rPr lang="en-US" dirty="0" err="1">
                <a:solidFill>
                  <a:schemeClr val="tx1"/>
                </a:solidFill>
                <a:latin typeface="Arial" charset="0"/>
              </a:rPr>
              <a:t>RowidGenerator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TableStart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(table, min, max,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pid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lvl="2"/>
            <a:r>
              <a:rPr lang="en-US" dirty="0" err="1">
                <a:solidFill>
                  <a:schemeClr val="tx1"/>
                </a:solidFill>
                <a:latin typeface="Arial" charset="0"/>
              </a:rPr>
              <a:t>myROWID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=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RowidGenerator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:  </a:t>
            </a:r>
            <a:r>
              <a:rPr lang="en-US" dirty="0" err="1">
                <a:solidFill>
                  <a:schemeClr val="tx1"/>
                </a:solidFill>
                <a:latin typeface="Arial" charset="0"/>
              </a:rPr>
              <a:t>GetNextRowid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()</a:t>
            </a:r>
            <a:endParaRPr lang="en-US" dirty="0"/>
          </a:p>
          <a:p>
            <a:r>
              <a:rPr lang="en-US" dirty="0" smtClean="0"/>
              <a:t>Where’s my row?</a:t>
            </a:r>
          </a:p>
          <a:p>
            <a:pPr lvl="1"/>
            <a:r>
              <a:rPr lang="en-US" dirty="0" smtClean="0"/>
              <a:t>BUFFER-PARTITION-</a:t>
            </a:r>
            <a:r>
              <a:rPr lang="en-US" dirty="0" err="1" smtClean="0"/>
              <a:t>ID:getByHdl</a:t>
            </a:r>
            <a:r>
              <a:rPr lang="en-US" dirty="0" smtClean="0"/>
              <a:t>(handle)</a:t>
            </a:r>
          </a:p>
          <a:p>
            <a:pPr lvl="1"/>
            <a:r>
              <a:rPr lang="en-US" dirty="0" smtClean="0"/>
              <a:t>BUFFER-PARTITION-</a:t>
            </a:r>
            <a:r>
              <a:rPr lang="en-US" dirty="0" err="1" smtClean="0"/>
              <a:t>ID:getByRowid</a:t>
            </a:r>
            <a:r>
              <a:rPr lang="en-US" dirty="0" smtClean="0"/>
              <a:t>(rowid)</a:t>
            </a:r>
          </a:p>
          <a:p>
            <a:pPr lvl="1"/>
            <a:r>
              <a:rPr lang="en-US" dirty="0"/>
              <a:t>BUFFER-PARTITION-ID(buffer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Clr>
                <a:schemeClr val="accent1"/>
              </a:buClr>
            </a:pPr>
            <a:r>
              <a:rPr lang="en-US" dirty="0" smtClean="0"/>
              <a:t>Where’s my row?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345388" y="1312902"/>
            <a:ext cx="9347200" cy="4763434"/>
          </a:xfrm>
          <a:prstGeom prst="rect">
            <a:avLst/>
          </a:prstGeom>
          <a:solidFill>
            <a:srgbClr val="D2F5EC"/>
          </a:solidFill>
          <a:ln w="63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0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Find first order NO-LOCK.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Find _File where _File-name = “Order”  NO-LOCK.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Find _</a:t>
            </a: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StorageObject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where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_Object-Number = _File-num AND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_</a:t>
            </a: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PartitionId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= BUFFER-PARTITION-ID(Order)  AND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_Object-Type      = 1  NO-LOCK.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Find _Area of _</a:t>
            </a: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StorageObject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NO-LOCK.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Find _Partition-policy-detail where 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_Partition-policy-</a:t>
            </a: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detail._Partition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-id = BUFFER-PARTITION-ID(Order)  AND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_Partition-policy-</a:t>
            </a: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detail._Object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-Number = _File-num  NO-LOCK.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Display _Area-name _File-name _Partition-name.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3"/>
            </a:pPr>
            <a:r>
              <a:rPr lang="en-US" dirty="0" smtClean="0"/>
              <a:t>Preparation - Index Support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9801" y="1335024"/>
            <a:ext cx="1672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Composite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Partitioning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4048905" y="1448110"/>
            <a:ext cx="5547486" cy="3225993"/>
            <a:chOff x="4048905" y="1379286"/>
            <a:chExt cx="5547486" cy="3225993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4238268" y="1641637"/>
              <a:ext cx="3565073" cy="296364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2" name="Group 67"/>
            <p:cNvGrpSpPr/>
            <p:nvPr/>
          </p:nvGrpSpPr>
          <p:grpSpPr>
            <a:xfrm>
              <a:off x="4048905" y="1379286"/>
              <a:ext cx="5547486" cy="3109621"/>
              <a:chOff x="4099600" y="1664413"/>
              <a:chExt cx="4161699" cy="3109621"/>
            </a:xfrm>
          </p:grpSpPr>
          <p:grpSp>
            <p:nvGrpSpPr>
              <p:cNvPr id="3" name="Group 14"/>
              <p:cNvGrpSpPr/>
              <p:nvPr/>
            </p:nvGrpSpPr>
            <p:grpSpPr>
              <a:xfrm>
                <a:off x="4341416" y="2054831"/>
                <a:ext cx="2453537" cy="2719203"/>
                <a:chOff x="4455501" y="2054831"/>
                <a:chExt cx="3621495" cy="2719203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4455501" y="2054831"/>
                  <a:ext cx="3621495" cy="842481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4455502" y="2998329"/>
                  <a:ext cx="3621494" cy="842481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4455502" y="3931553"/>
                  <a:ext cx="3621494" cy="84248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9" name="Rectangle 210"/>
              <p:cNvSpPr>
                <a:spLocks noChangeArrowheads="1"/>
              </p:cNvSpPr>
              <p:nvPr/>
            </p:nvSpPr>
            <p:spPr bwMode="auto">
              <a:xfrm>
                <a:off x="4357849" y="1664413"/>
                <a:ext cx="3903450" cy="30754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Order Table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grpSp>
            <p:nvGrpSpPr>
              <p:cNvPr id="5" name="Group 36"/>
              <p:cNvGrpSpPr/>
              <p:nvPr/>
            </p:nvGrpSpPr>
            <p:grpSpPr>
              <a:xfrm>
                <a:off x="7003540" y="2053121"/>
                <a:ext cx="1226607" cy="2719203"/>
                <a:chOff x="4455511" y="2054831"/>
                <a:chExt cx="1810512" cy="2719203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4457773" y="2054831"/>
                  <a:ext cx="1808250" cy="842481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4455512" y="2998329"/>
                  <a:ext cx="1810511" cy="84248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455511" y="3931553"/>
                  <a:ext cx="1810512" cy="84248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8" name="Rectangle 210"/>
              <p:cNvSpPr>
                <a:spLocks noChangeArrowheads="1"/>
              </p:cNvSpPr>
              <p:nvPr/>
            </p:nvSpPr>
            <p:spPr bwMode="auto">
              <a:xfrm>
                <a:off x="4099600" y="2098022"/>
                <a:ext cx="1814202" cy="27487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Western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49" name="Rectangle 210"/>
              <p:cNvSpPr>
                <a:spLocks noChangeArrowheads="1"/>
              </p:cNvSpPr>
              <p:nvPr/>
            </p:nvSpPr>
            <p:spPr bwMode="auto">
              <a:xfrm>
                <a:off x="4099624" y="3031247"/>
                <a:ext cx="1814178" cy="26792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Northern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50" name="Rectangle 210"/>
              <p:cNvSpPr>
                <a:spLocks noChangeArrowheads="1"/>
              </p:cNvSpPr>
              <p:nvPr/>
            </p:nvSpPr>
            <p:spPr bwMode="auto">
              <a:xfrm>
                <a:off x="4110326" y="3967065"/>
                <a:ext cx="1803476" cy="298100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Southern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2" name="Rectangle 210"/>
              <p:cNvSpPr>
                <a:spLocks noChangeArrowheads="1"/>
              </p:cNvSpPr>
              <p:nvPr/>
            </p:nvSpPr>
            <p:spPr bwMode="auto">
              <a:xfrm>
                <a:off x="6082464" y="3966748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3" name="Rectangle 210"/>
              <p:cNvSpPr>
                <a:spLocks noChangeArrowheads="1"/>
              </p:cNvSpPr>
              <p:nvPr/>
            </p:nvSpPr>
            <p:spPr bwMode="auto">
              <a:xfrm>
                <a:off x="6082464" y="2079273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12/31/2013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4" name="Rectangle 210"/>
              <p:cNvSpPr>
                <a:spLocks noChangeArrowheads="1"/>
              </p:cNvSpPr>
              <p:nvPr/>
            </p:nvSpPr>
            <p:spPr bwMode="auto">
              <a:xfrm>
                <a:off x="6082464" y="3036749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12/31/2013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5" name="Rectangle 210"/>
              <p:cNvSpPr>
                <a:spLocks noChangeArrowheads="1"/>
              </p:cNvSpPr>
              <p:nvPr/>
            </p:nvSpPr>
            <p:spPr bwMode="auto">
              <a:xfrm>
                <a:off x="7517657" y="3944513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12/31/2016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6" name="Rectangle 210"/>
              <p:cNvSpPr>
                <a:spLocks noChangeArrowheads="1"/>
              </p:cNvSpPr>
              <p:nvPr/>
            </p:nvSpPr>
            <p:spPr bwMode="auto">
              <a:xfrm>
                <a:off x="7517657" y="2067390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7" name="Rectangle 210"/>
              <p:cNvSpPr>
                <a:spLocks noChangeArrowheads="1"/>
              </p:cNvSpPr>
              <p:nvPr/>
            </p:nvSpPr>
            <p:spPr bwMode="auto">
              <a:xfrm>
                <a:off x="7517657" y="3011528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</p:grpSp>
      </p:grpSp>
      <p:sp>
        <p:nvSpPr>
          <p:cNvPr id="36" name="Rounded Rectangle 35"/>
          <p:cNvSpPr/>
          <p:nvPr/>
        </p:nvSpPr>
        <p:spPr bwMode="auto">
          <a:xfrm>
            <a:off x="625478" y="1297858"/>
            <a:ext cx="1616277" cy="717754"/>
          </a:xfrm>
          <a:prstGeom prst="round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25560" y="2116130"/>
            <a:ext cx="303303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4 partition example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2723980" y="5010055"/>
          <a:ext cx="7216419" cy="1425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277"/>
                <a:gridCol w="2861187"/>
                <a:gridCol w="1936955"/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Index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Components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Partition</a:t>
                      </a:r>
                      <a:r>
                        <a:rPr lang="en-US" sz="1600" baseline="0" dirty="0" smtClean="0"/>
                        <a:t> Aligned</a:t>
                      </a:r>
                      <a:endParaRPr lang="en-US" sz="1600" dirty="0"/>
                    </a:p>
                  </a:txBody>
                  <a:tcPr marL="121888" marR="121888"/>
                </a:tc>
              </a:tr>
              <a:tr h="3632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Index #1 (local)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{Region, Order-Date, Name}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121888" marR="121888"/>
                </a:tc>
              </a:tr>
              <a:tr h="3632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Index #2 (local)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{Region, Order-Date,</a:t>
                      </a:r>
                      <a:r>
                        <a:rPr lang="en-US" sz="1600" baseline="0" dirty="0" smtClean="0"/>
                        <a:t> S-rep}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121888" marR="121888"/>
                </a:tc>
              </a:tr>
              <a:tr h="3632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Index #3 (global)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{</a:t>
                      </a:r>
                      <a:r>
                        <a:rPr lang="en-US" sz="1600" dirty="0" err="1" smtClean="0"/>
                        <a:t>Cust</a:t>
                      </a:r>
                      <a:r>
                        <a:rPr lang="en-US" sz="1600" dirty="0" smtClean="0"/>
                        <a:t>-num}</a:t>
                      </a:r>
                      <a:endParaRPr lang="en-US" sz="1600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 marL="121888" marR="121888"/>
                </a:tc>
              </a:tr>
            </a:tbl>
          </a:graphicData>
        </a:graphic>
      </p:graphicFrame>
      <p:grpSp>
        <p:nvGrpSpPr>
          <p:cNvPr id="95" name="Group 94"/>
          <p:cNvGrpSpPr/>
          <p:nvPr/>
        </p:nvGrpSpPr>
        <p:grpSpPr>
          <a:xfrm>
            <a:off x="11310257" y="1485021"/>
            <a:ext cx="785791" cy="3731270"/>
            <a:chOff x="11310257" y="1485021"/>
            <a:chExt cx="785791" cy="3731270"/>
          </a:xfrm>
        </p:grpSpPr>
        <p:sp>
          <p:nvSpPr>
            <p:cNvPr id="72" name="Right Brace 71"/>
            <p:cNvSpPr/>
            <p:nvPr/>
          </p:nvSpPr>
          <p:spPr>
            <a:xfrm>
              <a:off x="11310257" y="1858668"/>
              <a:ext cx="250308" cy="2941931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 rot="5400000">
              <a:off x="10081394" y="3201637"/>
              <a:ext cx="35060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Global indexes span partitions</a:t>
              </a:r>
              <a:br>
                <a:rPr lang="en-US" sz="1400" dirty="0" smtClean="0"/>
              </a:br>
              <a:r>
                <a:rPr lang="en-US" sz="1400" dirty="0" smtClean="0"/>
                <a:t>Indexed field need not be partition aligned</a:t>
              </a:r>
              <a:endParaRPr lang="en-US" sz="1400" dirty="0"/>
            </a:p>
          </p:txBody>
        </p:sp>
        <p:sp>
          <p:nvSpPr>
            <p:cNvPr id="75" name="Rectangle 210"/>
            <p:cNvSpPr>
              <a:spLocks noChangeArrowheads="1"/>
            </p:cNvSpPr>
            <p:nvPr/>
          </p:nvSpPr>
          <p:spPr bwMode="auto">
            <a:xfrm>
              <a:off x="11326560" y="1485021"/>
              <a:ext cx="646609" cy="287715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err="1" smtClean="0">
                  <a:solidFill>
                    <a:srgbClr val="000000"/>
                  </a:solidFill>
                  <a:latin typeface="+mn-lt"/>
                </a:rPr>
                <a:t>Idx</a:t>
              </a: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 #3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9659427" y="1476457"/>
            <a:ext cx="1532838" cy="3254376"/>
            <a:chOff x="9659427" y="1476457"/>
            <a:chExt cx="1532838" cy="3254376"/>
          </a:xfrm>
        </p:grpSpPr>
        <p:sp>
          <p:nvSpPr>
            <p:cNvPr id="68" name="Right Brace 67"/>
            <p:cNvSpPr/>
            <p:nvPr/>
          </p:nvSpPr>
          <p:spPr>
            <a:xfrm>
              <a:off x="9661707" y="1879218"/>
              <a:ext cx="219126" cy="81165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ight Brace 68"/>
            <p:cNvSpPr/>
            <p:nvPr/>
          </p:nvSpPr>
          <p:spPr>
            <a:xfrm>
              <a:off x="9659427" y="2832990"/>
              <a:ext cx="219126" cy="81165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ight Brace 69"/>
            <p:cNvSpPr/>
            <p:nvPr/>
          </p:nvSpPr>
          <p:spPr>
            <a:xfrm>
              <a:off x="9659427" y="3778198"/>
              <a:ext cx="219126" cy="81165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 rot="5400000">
              <a:off x="8692927" y="3101829"/>
              <a:ext cx="29449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 smtClean="0"/>
                <a:t>Local indexes on order-date, name</a:t>
              </a:r>
              <a:endParaRPr lang="en-US" sz="1400" dirty="0"/>
            </a:p>
          </p:txBody>
        </p:sp>
        <p:sp>
          <p:nvSpPr>
            <p:cNvPr id="74" name="Rectangle 210"/>
            <p:cNvSpPr>
              <a:spLocks noChangeArrowheads="1"/>
            </p:cNvSpPr>
            <p:nvPr/>
          </p:nvSpPr>
          <p:spPr bwMode="auto">
            <a:xfrm>
              <a:off x="9667022" y="1476457"/>
              <a:ext cx="646609" cy="287715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err="1" smtClean="0">
                  <a:solidFill>
                    <a:srgbClr val="000000"/>
                  </a:solidFill>
                  <a:latin typeface="+mn-lt"/>
                </a:rPr>
                <a:t>Idx</a:t>
              </a: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 #1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6" name="Right Brace 75"/>
            <p:cNvSpPr/>
            <p:nvPr/>
          </p:nvSpPr>
          <p:spPr>
            <a:xfrm>
              <a:off x="10534669" y="1886655"/>
              <a:ext cx="219126" cy="81165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ight Brace 76"/>
            <p:cNvSpPr/>
            <p:nvPr/>
          </p:nvSpPr>
          <p:spPr>
            <a:xfrm>
              <a:off x="10532389" y="2840427"/>
              <a:ext cx="219126" cy="81165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ight Brace 77"/>
            <p:cNvSpPr/>
            <p:nvPr/>
          </p:nvSpPr>
          <p:spPr>
            <a:xfrm>
              <a:off x="10532389" y="3785635"/>
              <a:ext cx="219126" cy="81165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 rot="5400000">
              <a:off x="9570699" y="3109267"/>
              <a:ext cx="29353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 smtClean="0"/>
                <a:t>Local indexes on order-date, S-rep</a:t>
              </a:r>
              <a:endParaRPr lang="en-US" sz="1400" dirty="0"/>
            </a:p>
          </p:txBody>
        </p:sp>
        <p:sp>
          <p:nvSpPr>
            <p:cNvPr id="80" name="Rectangle 210"/>
            <p:cNvSpPr>
              <a:spLocks noChangeArrowheads="1"/>
            </p:cNvSpPr>
            <p:nvPr/>
          </p:nvSpPr>
          <p:spPr bwMode="auto">
            <a:xfrm>
              <a:off x="10500656" y="1483895"/>
              <a:ext cx="646609" cy="287715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err="1" smtClean="0">
                  <a:solidFill>
                    <a:srgbClr val="000000"/>
                  </a:solidFill>
                  <a:latin typeface="+mn-lt"/>
                </a:rPr>
                <a:t>Idx</a:t>
              </a: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 #2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4848682" y="1059355"/>
            <a:ext cx="427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>9 B-trees supporting 3 index definitions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2720567" y="1442046"/>
            <a:ext cx="1480243" cy="3254376"/>
            <a:chOff x="3113847" y="1442046"/>
            <a:chExt cx="1480243" cy="3254376"/>
          </a:xfrm>
        </p:grpSpPr>
        <p:sp>
          <p:nvSpPr>
            <p:cNvPr id="84" name="TextBox 83"/>
            <p:cNvSpPr txBox="1"/>
            <p:nvPr/>
          </p:nvSpPr>
          <p:spPr>
            <a:xfrm rot="16200000">
              <a:off x="1893952" y="3067418"/>
              <a:ext cx="29449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 smtClean="0"/>
                <a:t>Local indexes on order-date, name</a:t>
              </a:r>
              <a:endParaRPr lang="en-US" sz="1400" dirty="0"/>
            </a:p>
          </p:txBody>
        </p:sp>
        <p:sp>
          <p:nvSpPr>
            <p:cNvPr id="85" name="Right Brace 84"/>
            <p:cNvSpPr/>
            <p:nvPr/>
          </p:nvSpPr>
          <p:spPr>
            <a:xfrm rot="10800000">
              <a:off x="4161105" y="1804594"/>
              <a:ext cx="246528" cy="2722652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210"/>
            <p:cNvSpPr>
              <a:spLocks noChangeArrowheads="1"/>
            </p:cNvSpPr>
            <p:nvPr/>
          </p:nvSpPr>
          <p:spPr bwMode="auto">
            <a:xfrm>
              <a:off x="3113847" y="1442046"/>
              <a:ext cx="646609" cy="287715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err="1" smtClean="0">
                  <a:solidFill>
                    <a:srgbClr val="000000"/>
                  </a:solidFill>
                  <a:latin typeface="+mn-lt"/>
                </a:rPr>
                <a:t>Idx</a:t>
              </a: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 #1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 rot="16200000">
              <a:off x="2584916" y="3074856"/>
              <a:ext cx="2935355" cy="30777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l"/>
              <a:r>
                <a:rPr lang="en-US" sz="1400" dirty="0" smtClean="0"/>
                <a:t>Local indexes on order-date, S-rep</a:t>
              </a:r>
              <a:endParaRPr lang="en-US" sz="1400" dirty="0"/>
            </a:p>
          </p:txBody>
        </p:sp>
        <p:sp>
          <p:nvSpPr>
            <p:cNvPr id="88" name="Rectangle 210"/>
            <p:cNvSpPr>
              <a:spLocks noChangeArrowheads="1"/>
            </p:cNvSpPr>
            <p:nvPr/>
          </p:nvSpPr>
          <p:spPr bwMode="auto">
            <a:xfrm>
              <a:off x="3947481" y="1449484"/>
              <a:ext cx="646609" cy="287715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err="1" smtClean="0">
                  <a:solidFill>
                    <a:srgbClr val="000000"/>
                  </a:solidFill>
                  <a:latin typeface="+mn-lt"/>
                </a:rPr>
                <a:t>Idx</a:t>
              </a: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 #2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89" name="Right Brace 88"/>
            <p:cNvSpPr/>
            <p:nvPr/>
          </p:nvSpPr>
          <p:spPr>
            <a:xfrm rot="10800000">
              <a:off x="3517094" y="1809510"/>
              <a:ext cx="246528" cy="2722652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1" name="Straight Connector 90"/>
          <p:cNvCxnSpPr/>
          <p:nvPr/>
        </p:nvCxnSpPr>
        <p:spPr bwMode="auto">
          <a:xfrm flipV="1">
            <a:off x="4256314" y="4789715"/>
            <a:ext cx="7032171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4"/>
            </a:pPr>
            <a:r>
              <a:rPr lang="en-US" dirty="0" smtClean="0"/>
              <a:t>Migration/adoption strategy – New tables (or Dump / Load)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96892" y="1335024"/>
            <a:ext cx="2807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Sub-partitioning</a:t>
            </a:r>
          </a:p>
        </p:txBody>
      </p:sp>
      <p:grpSp>
        <p:nvGrpSpPr>
          <p:cNvPr id="2" name="Group 67"/>
          <p:cNvGrpSpPr/>
          <p:nvPr/>
        </p:nvGrpSpPr>
        <p:grpSpPr>
          <a:xfrm>
            <a:off x="3000143" y="1353312"/>
            <a:ext cx="6731787" cy="3109621"/>
            <a:chOff x="3194818" y="1664413"/>
            <a:chExt cx="5050148" cy="3109621"/>
          </a:xfrm>
        </p:grpSpPr>
        <p:grpSp>
          <p:nvGrpSpPr>
            <p:cNvPr id="3" name="Group 14"/>
            <p:cNvGrpSpPr/>
            <p:nvPr/>
          </p:nvGrpSpPr>
          <p:grpSpPr>
            <a:xfrm>
              <a:off x="4341418" y="2054831"/>
              <a:ext cx="1226607" cy="2719203"/>
              <a:chOff x="4455506" y="2054831"/>
              <a:chExt cx="1810510" cy="2719203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4457767" y="2054831"/>
                <a:ext cx="1808248" cy="8424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" name="Group 50"/>
              <p:cNvGrpSpPr/>
              <p:nvPr/>
            </p:nvGrpSpPr>
            <p:grpSpPr>
              <a:xfrm>
                <a:off x="4455506" y="2998329"/>
                <a:ext cx="1810510" cy="842481"/>
                <a:chOff x="940329" y="2054831"/>
                <a:chExt cx="2291141" cy="842481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2" name="Rectangle 51"/>
                <p:cNvSpPr/>
                <p:nvPr/>
              </p:nvSpPr>
              <p:spPr>
                <a:xfrm>
                  <a:off x="940329" y="2054831"/>
                  <a:ext cx="2291140" cy="842481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Rectangle 210"/>
                <p:cNvSpPr>
                  <a:spLocks noChangeArrowheads="1"/>
                </p:cNvSpPr>
                <p:nvPr/>
              </p:nvSpPr>
              <p:spPr bwMode="auto">
                <a:xfrm>
                  <a:off x="1900634" y="2068030"/>
                  <a:ext cx="1330836" cy="223778"/>
                </a:xfrm>
                <a:prstGeom prst="round2SameRect">
                  <a:avLst>
                    <a:gd name="adj1" fmla="val 13332"/>
                    <a:gd name="adj2" fmla="val 0"/>
                  </a:avLst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6350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0" tIns="0" rIns="45720" bIns="0" anchor="ctr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 smtClean="0">
                      <a:solidFill>
                        <a:srgbClr val="000000"/>
                      </a:solidFill>
                      <a:latin typeface="+mn-lt"/>
                    </a:rPr>
                    <a:t>12/31/2012</a:t>
                  </a:r>
                  <a:endParaRPr lang="en-US" sz="1400" dirty="0">
                    <a:solidFill>
                      <a:srgbClr val="000000"/>
                    </a:solidFill>
                    <a:latin typeface="+mn-lt"/>
                  </a:endParaRPr>
                </a:p>
              </p:txBody>
            </p:sp>
          </p:grpSp>
          <p:sp>
            <p:nvSpPr>
              <p:cNvPr id="57" name="Rectangle 56"/>
              <p:cNvSpPr/>
              <p:nvPr/>
            </p:nvSpPr>
            <p:spPr>
              <a:xfrm>
                <a:off x="4455506" y="3931553"/>
                <a:ext cx="1810509" cy="84248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9" name="Rectangle 210"/>
            <p:cNvSpPr>
              <a:spLocks noChangeArrowheads="1"/>
            </p:cNvSpPr>
            <p:nvPr/>
          </p:nvSpPr>
          <p:spPr bwMode="auto">
            <a:xfrm>
              <a:off x="4341516" y="1664413"/>
              <a:ext cx="3903450" cy="30754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Order Table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5" name="Group 25"/>
            <p:cNvGrpSpPr/>
            <p:nvPr/>
          </p:nvGrpSpPr>
          <p:grpSpPr>
            <a:xfrm>
              <a:off x="5676892" y="2053121"/>
              <a:ext cx="1226605" cy="2719203"/>
              <a:chOff x="4455510" y="2054831"/>
              <a:chExt cx="1810514" cy="2719203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4457773" y="2054831"/>
                <a:ext cx="1808251" cy="84248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455510" y="3931553"/>
                <a:ext cx="1810514" cy="84248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36"/>
            <p:cNvGrpSpPr/>
            <p:nvPr/>
          </p:nvGrpSpPr>
          <p:grpSpPr>
            <a:xfrm>
              <a:off x="7003540" y="2053121"/>
              <a:ext cx="1226607" cy="2719203"/>
              <a:chOff x="4455511" y="2054831"/>
              <a:chExt cx="1810512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57773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55512" y="2998329"/>
                <a:ext cx="1810511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5511" y="3931553"/>
                <a:ext cx="1810512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Rectangle 210"/>
            <p:cNvSpPr>
              <a:spLocks noChangeArrowheads="1"/>
            </p:cNvSpPr>
            <p:nvPr/>
          </p:nvSpPr>
          <p:spPr bwMode="auto">
            <a:xfrm>
              <a:off x="3207085" y="2373318"/>
              <a:ext cx="1814199" cy="27487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Western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9" name="Rectangle 210"/>
            <p:cNvSpPr>
              <a:spLocks noChangeArrowheads="1"/>
            </p:cNvSpPr>
            <p:nvPr/>
          </p:nvSpPr>
          <p:spPr bwMode="auto">
            <a:xfrm>
              <a:off x="3207085" y="3306543"/>
              <a:ext cx="1814175" cy="26792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Northern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0" name="Rectangle 210"/>
            <p:cNvSpPr>
              <a:spLocks noChangeArrowheads="1"/>
            </p:cNvSpPr>
            <p:nvPr/>
          </p:nvSpPr>
          <p:spPr bwMode="auto">
            <a:xfrm>
              <a:off x="3194818" y="4262025"/>
              <a:ext cx="1803473" cy="298100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Southern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0" name="Rectangle 210"/>
            <p:cNvSpPr>
              <a:spLocks noChangeArrowheads="1"/>
            </p:cNvSpPr>
            <p:nvPr/>
          </p:nvSpPr>
          <p:spPr bwMode="auto">
            <a:xfrm>
              <a:off x="4855535" y="3947485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12/31/2012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1" name="Rectangle 210"/>
            <p:cNvSpPr>
              <a:spLocks noChangeArrowheads="1"/>
            </p:cNvSpPr>
            <p:nvPr/>
          </p:nvSpPr>
          <p:spPr bwMode="auto">
            <a:xfrm>
              <a:off x="4855535" y="2062966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12/31/2012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2" name="Rectangle 210"/>
            <p:cNvSpPr>
              <a:spLocks noChangeArrowheads="1"/>
            </p:cNvSpPr>
            <p:nvPr/>
          </p:nvSpPr>
          <p:spPr bwMode="auto">
            <a:xfrm>
              <a:off x="6191008" y="3950420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3" name="Rectangle 210"/>
            <p:cNvSpPr>
              <a:spLocks noChangeArrowheads="1"/>
            </p:cNvSpPr>
            <p:nvPr/>
          </p:nvSpPr>
          <p:spPr bwMode="auto">
            <a:xfrm>
              <a:off x="6191008" y="2062945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4" name="Rectangle 210"/>
            <p:cNvSpPr>
              <a:spLocks noChangeArrowheads="1"/>
            </p:cNvSpPr>
            <p:nvPr/>
          </p:nvSpPr>
          <p:spPr bwMode="auto">
            <a:xfrm>
              <a:off x="6191008" y="3012257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7517658" y="3944513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12/31/2016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7517658" y="2067390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7517658" y="3011528"/>
              <a:ext cx="71248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191409" y="5198593"/>
            <a:ext cx="9171350" cy="861774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282575" indent="-282575" algn="l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/>
              <a:t>Dump data*</a:t>
            </a:r>
          </a:p>
          <a:p>
            <a:pPr marL="282575" indent="-282575" algn="l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Delete table*</a:t>
            </a:r>
          </a:p>
          <a:p>
            <a:pPr marL="282575" indent="-282575" algn="l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Add table</a:t>
            </a:r>
          </a:p>
          <a:p>
            <a:pPr marL="282575" indent="-282575" algn="l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Define / Add partitions</a:t>
            </a:r>
          </a:p>
          <a:p>
            <a:pPr marL="282575" indent="-282575" algn="l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Load data</a:t>
            </a:r>
          </a:p>
          <a:p>
            <a:pPr marL="282575" indent="-282575" algn="l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Have a nice day</a:t>
            </a:r>
          </a:p>
        </p:txBody>
      </p:sp>
      <p:sp>
        <p:nvSpPr>
          <p:cNvPr id="36" name="Rounded Rectangle 35"/>
          <p:cNvSpPr/>
          <p:nvPr/>
        </p:nvSpPr>
        <p:spPr bwMode="auto">
          <a:xfrm>
            <a:off x="625478" y="1203156"/>
            <a:ext cx="1999735" cy="649705"/>
          </a:xfrm>
          <a:prstGeom prst="round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525560" y="2116130"/>
            <a:ext cx="303303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9 partition example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4"/>
            </a:pPr>
            <a:r>
              <a:rPr lang="en-US" dirty="0" smtClean="0"/>
              <a:t>Migration/adoption strategy – In place migration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9801" y="1335024"/>
            <a:ext cx="1672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Composite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Partitioning</a:t>
            </a:r>
          </a:p>
        </p:txBody>
      </p:sp>
      <p:grpSp>
        <p:nvGrpSpPr>
          <p:cNvPr id="2" name="Group 81"/>
          <p:cNvGrpSpPr/>
          <p:nvPr/>
        </p:nvGrpSpPr>
        <p:grpSpPr>
          <a:xfrm>
            <a:off x="4048904" y="1448110"/>
            <a:ext cx="3754437" cy="3225993"/>
            <a:chOff x="4048904" y="1379286"/>
            <a:chExt cx="3754437" cy="3225993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4238268" y="1641637"/>
              <a:ext cx="3565073" cy="296364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" name="Group 67"/>
            <p:cNvGrpSpPr/>
            <p:nvPr/>
          </p:nvGrpSpPr>
          <p:grpSpPr>
            <a:xfrm>
              <a:off x="4048904" y="1379286"/>
              <a:ext cx="3592867" cy="3109621"/>
              <a:chOff x="4099600" y="1664413"/>
              <a:chExt cx="2695353" cy="3109621"/>
            </a:xfrm>
          </p:grpSpPr>
          <p:grpSp>
            <p:nvGrpSpPr>
              <p:cNvPr id="4" name="Group 14"/>
              <p:cNvGrpSpPr/>
              <p:nvPr/>
            </p:nvGrpSpPr>
            <p:grpSpPr>
              <a:xfrm>
                <a:off x="4341416" y="2054831"/>
                <a:ext cx="2453536" cy="2719203"/>
                <a:chOff x="4455503" y="2054831"/>
                <a:chExt cx="3621494" cy="2719203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4467557" y="2054831"/>
                  <a:ext cx="3609440" cy="842481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4455503" y="2998329"/>
                  <a:ext cx="3621494" cy="842481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4455503" y="3931553"/>
                  <a:ext cx="3621494" cy="84248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9" name="Rectangle 210"/>
              <p:cNvSpPr>
                <a:spLocks noChangeArrowheads="1"/>
              </p:cNvSpPr>
              <p:nvPr/>
            </p:nvSpPr>
            <p:spPr bwMode="auto">
              <a:xfrm>
                <a:off x="4357849" y="1664413"/>
                <a:ext cx="2428937" cy="30754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Order Table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48" name="Rectangle 210"/>
              <p:cNvSpPr>
                <a:spLocks noChangeArrowheads="1"/>
              </p:cNvSpPr>
              <p:nvPr/>
            </p:nvSpPr>
            <p:spPr bwMode="auto">
              <a:xfrm>
                <a:off x="4099600" y="2098022"/>
                <a:ext cx="1814202" cy="27487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Western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49" name="Rectangle 210"/>
              <p:cNvSpPr>
                <a:spLocks noChangeArrowheads="1"/>
              </p:cNvSpPr>
              <p:nvPr/>
            </p:nvSpPr>
            <p:spPr bwMode="auto">
              <a:xfrm>
                <a:off x="4099624" y="3031247"/>
                <a:ext cx="1814178" cy="26792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Northern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50" name="Rectangle 210"/>
              <p:cNvSpPr>
                <a:spLocks noChangeArrowheads="1"/>
              </p:cNvSpPr>
              <p:nvPr/>
            </p:nvSpPr>
            <p:spPr bwMode="auto">
              <a:xfrm>
                <a:off x="4110326" y="3967065"/>
                <a:ext cx="1803476" cy="298100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Southern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2" name="Rectangle 210"/>
              <p:cNvSpPr>
                <a:spLocks noChangeArrowheads="1"/>
              </p:cNvSpPr>
              <p:nvPr/>
            </p:nvSpPr>
            <p:spPr bwMode="auto">
              <a:xfrm>
                <a:off x="6082463" y="3966748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3" name="Rectangle 210"/>
              <p:cNvSpPr>
                <a:spLocks noChangeArrowheads="1"/>
              </p:cNvSpPr>
              <p:nvPr/>
            </p:nvSpPr>
            <p:spPr bwMode="auto">
              <a:xfrm>
                <a:off x="6082463" y="2079273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4" name="Rectangle 210"/>
              <p:cNvSpPr>
                <a:spLocks noChangeArrowheads="1"/>
              </p:cNvSpPr>
              <p:nvPr/>
            </p:nvSpPr>
            <p:spPr bwMode="auto">
              <a:xfrm>
                <a:off x="6082463" y="3036749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</p:grpSp>
      </p:grpSp>
      <p:sp>
        <p:nvSpPr>
          <p:cNvPr id="36" name="Rounded Rectangle 35"/>
          <p:cNvSpPr/>
          <p:nvPr/>
        </p:nvSpPr>
        <p:spPr bwMode="auto">
          <a:xfrm>
            <a:off x="625478" y="1297858"/>
            <a:ext cx="1616277" cy="759542"/>
          </a:xfrm>
          <a:prstGeom prst="round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73929" y="4905297"/>
            <a:ext cx="9171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/>
              <a:t>Implemented for migration only</a:t>
            </a:r>
          </a:p>
          <a:p>
            <a:pPr marL="234950" lvl="1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Tool creates list of unique entries</a:t>
            </a:r>
          </a:p>
          <a:p>
            <a:pPr marL="234950" lvl="1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Can modify range of given list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52833" y="4906397"/>
            <a:ext cx="18843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Partition 0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Data logically segregated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560" y="2116130"/>
            <a:ext cx="23918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Single composite  partition example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4"/>
            </a:pPr>
            <a:r>
              <a:rPr lang="en-US" dirty="0" smtClean="0"/>
              <a:t>Migration/adoption strategy – In place migration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9801" y="1335024"/>
            <a:ext cx="1672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Composite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Partitioning</a:t>
            </a:r>
          </a:p>
        </p:txBody>
      </p:sp>
      <p:grpSp>
        <p:nvGrpSpPr>
          <p:cNvPr id="2" name="Group 81"/>
          <p:cNvGrpSpPr/>
          <p:nvPr/>
        </p:nvGrpSpPr>
        <p:grpSpPr>
          <a:xfrm>
            <a:off x="4048906" y="1448110"/>
            <a:ext cx="3754435" cy="3225993"/>
            <a:chOff x="4048906" y="1379286"/>
            <a:chExt cx="3754435" cy="3225993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4238268" y="1641637"/>
              <a:ext cx="3565073" cy="296364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" name="Group 67"/>
            <p:cNvGrpSpPr/>
            <p:nvPr/>
          </p:nvGrpSpPr>
          <p:grpSpPr>
            <a:xfrm>
              <a:off x="4048906" y="1379286"/>
              <a:ext cx="3581981" cy="2600752"/>
              <a:chOff x="4099600" y="1664413"/>
              <a:chExt cx="2687186" cy="2600752"/>
            </a:xfrm>
          </p:grpSpPr>
          <p:sp>
            <p:nvSpPr>
              <p:cNvPr id="59" name="Rectangle 210"/>
              <p:cNvSpPr>
                <a:spLocks noChangeArrowheads="1"/>
              </p:cNvSpPr>
              <p:nvPr/>
            </p:nvSpPr>
            <p:spPr bwMode="auto">
              <a:xfrm>
                <a:off x="4357849" y="1664413"/>
                <a:ext cx="2428937" cy="30754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Order Table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48" name="Rectangle 210"/>
              <p:cNvSpPr>
                <a:spLocks noChangeArrowheads="1"/>
              </p:cNvSpPr>
              <p:nvPr/>
            </p:nvSpPr>
            <p:spPr bwMode="auto">
              <a:xfrm>
                <a:off x="4099600" y="2098022"/>
                <a:ext cx="1814202" cy="27487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Western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49" name="Rectangle 210"/>
              <p:cNvSpPr>
                <a:spLocks noChangeArrowheads="1"/>
              </p:cNvSpPr>
              <p:nvPr/>
            </p:nvSpPr>
            <p:spPr bwMode="auto">
              <a:xfrm>
                <a:off x="4099624" y="3031247"/>
                <a:ext cx="1814178" cy="26792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Northern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50" name="Rectangle 210"/>
              <p:cNvSpPr>
                <a:spLocks noChangeArrowheads="1"/>
              </p:cNvSpPr>
              <p:nvPr/>
            </p:nvSpPr>
            <p:spPr bwMode="auto">
              <a:xfrm>
                <a:off x="4110326" y="3967065"/>
                <a:ext cx="1803476" cy="298100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Southern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2" name="Rectangle 210"/>
              <p:cNvSpPr>
                <a:spLocks noChangeArrowheads="1"/>
              </p:cNvSpPr>
              <p:nvPr/>
            </p:nvSpPr>
            <p:spPr bwMode="auto">
              <a:xfrm>
                <a:off x="6060361" y="3966748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3" name="Rectangle 210"/>
              <p:cNvSpPr>
                <a:spLocks noChangeArrowheads="1"/>
              </p:cNvSpPr>
              <p:nvPr/>
            </p:nvSpPr>
            <p:spPr bwMode="auto">
              <a:xfrm>
                <a:off x="6060361" y="2079273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4" name="Rectangle 210"/>
              <p:cNvSpPr>
                <a:spLocks noChangeArrowheads="1"/>
              </p:cNvSpPr>
              <p:nvPr/>
            </p:nvSpPr>
            <p:spPr bwMode="auto">
              <a:xfrm>
                <a:off x="6060361" y="3036749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</p:grpSp>
      </p:grpSp>
      <p:sp>
        <p:nvSpPr>
          <p:cNvPr id="36" name="Rounded Rectangle 35"/>
          <p:cNvSpPr/>
          <p:nvPr/>
        </p:nvSpPr>
        <p:spPr bwMode="auto">
          <a:xfrm>
            <a:off x="625478" y="1297858"/>
            <a:ext cx="1616277" cy="759542"/>
          </a:xfrm>
          <a:prstGeom prst="round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73929" y="4905297"/>
            <a:ext cx="9171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/>
              <a:t>Implemented for migration only</a:t>
            </a:r>
          </a:p>
          <a:p>
            <a:pPr marL="234950" lvl="1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Tool creates list of unique entries</a:t>
            </a:r>
          </a:p>
          <a:p>
            <a:pPr marL="234950" lvl="1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Can modify range of given list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52833" y="4906397"/>
            <a:ext cx="18843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Partition 0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Data logically segregated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5560" y="2116130"/>
            <a:ext cx="23918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Single composite  partition example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4"/>
            </a:pPr>
            <a:r>
              <a:rPr lang="en-US" dirty="0" smtClean="0"/>
              <a:t>Migration/adoption strategy – In place migration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9801" y="1335024"/>
            <a:ext cx="1672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Composite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Partitioning</a:t>
            </a:r>
          </a:p>
        </p:txBody>
      </p:sp>
      <p:grpSp>
        <p:nvGrpSpPr>
          <p:cNvPr id="2" name="Group 81"/>
          <p:cNvGrpSpPr/>
          <p:nvPr/>
        </p:nvGrpSpPr>
        <p:grpSpPr>
          <a:xfrm>
            <a:off x="4048905" y="1448110"/>
            <a:ext cx="5547486" cy="3225993"/>
            <a:chOff x="4048905" y="1379286"/>
            <a:chExt cx="5547486" cy="3225993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4238268" y="1641637"/>
              <a:ext cx="3565073" cy="296364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" name="Group 67"/>
            <p:cNvGrpSpPr/>
            <p:nvPr/>
          </p:nvGrpSpPr>
          <p:grpSpPr>
            <a:xfrm>
              <a:off x="4048905" y="1379286"/>
              <a:ext cx="5547486" cy="3107911"/>
              <a:chOff x="4099600" y="1664413"/>
              <a:chExt cx="4161699" cy="3107911"/>
            </a:xfrm>
          </p:grpSpPr>
          <p:sp>
            <p:nvSpPr>
              <p:cNvPr id="59" name="Rectangle 210"/>
              <p:cNvSpPr>
                <a:spLocks noChangeArrowheads="1"/>
              </p:cNvSpPr>
              <p:nvPr/>
            </p:nvSpPr>
            <p:spPr bwMode="auto">
              <a:xfrm>
                <a:off x="4357849" y="1664413"/>
                <a:ext cx="3903450" cy="30754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Order Table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grpSp>
            <p:nvGrpSpPr>
              <p:cNvPr id="6" name="Group 36"/>
              <p:cNvGrpSpPr/>
              <p:nvPr/>
            </p:nvGrpSpPr>
            <p:grpSpPr>
              <a:xfrm>
                <a:off x="7003540" y="2053121"/>
                <a:ext cx="1226607" cy="2719203"/>
                <a:chOff x="4455511" y="2054831"/>
                <a:chExt cx="1810512" cy="2719203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4457773" y="2054831"/>
                  <a:ext cx="1808250" cy="842481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4455512" y="2998329"/>
                  <a:ext cx="1810511" cy="84248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455511" y="3931553"/>
                  <a:ext cx="1810512" cy="84248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8" name="Rectangle 210"/>
              <p:cNvSpPr>
                <a:spLocks noChangeArrowheads="1"/>
              </p:cNvSpPr>
              <p:nvPr/>
            </p:nvSpPr>
            <p:spPr bwMode="auto">
              <a:xfrm>
                <a:off x="4099600" y="2098022"/>
                <a:ext cx="1814202" cy="27487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Western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49" name="Rectangle 210"/>
              <p:cNvSpPr>
                <a:spLocks noChangeArrowheads="1"/>
              </p:cNvSpPr>
              <p:nvPr/>
            </p:nvSpPr>
            <p:spPr bwMode="auto">
              <a:xfrm>
                <a:off x="4099624" y="3031247"/>
                <a:ext cx="1814178" cy="26792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Northern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50" name="Rectangle 210"/>
              <p:cNvSpPr>
                <a:spLocks noChangeArrowheads="1"/>
              </p:cNvSpPr>
              <p:nvPr/>
            </p:nvSpPr>
            <p:spPr bwMode="auto">
              <a:xfrm>
                <a:off x="4110326" y="3967065"/>
                <a:ext cx="1803476" cy="298100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Southern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2" name="Rectangle 210"/>
              <p:cNvSpPr>
                <a:spLocks noChangeArrowheads="1"/>
              </p:cNvSpPr>
              <p:nvPr/>
            </p:nvSpPr>
            <p:spPr bwMode="auto">
              <a:xfrm>
                <a:off x="6060363" y="3966748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3" name="Rectangle 210"/>
              <p:cNvSpPr>
                <a:spLocks noChangeArrowheads="1"/>
              </p:cNvSpPr>
              <p:nvPr/>
            </p:nvSpPr>
            <p:spPr bwMode="auto">
              <a:xfrm>
                <a:off x="6060363" y="2079273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4" name="Rectangle 210"/>
              <p:cNvSpPr>
                <a:spLocks noChangeArrowheads="1"/>
              </p:cNvSpPr>
              <p:nvPr/>
            </p:nvSpPr>
            <p:spPr bwMode="auto">
              <a:xfrm>
                <a:off x="6060363" y="3036749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5" name="Rectangle 210"/>
              <p:cNvSpPr>
                <a:spLocks noChangeArrowheads="1"/>
              </p:cNvSpPr>
              <p:nvPr/>
            </p:nvSpPr>
            <p:spPr bwMode="auto">
              <a:xfrm>
                <a:off x="7517657" y="3944513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6" name="Rectangle 210"/>
              <p:cNvSpPr>
                <a:spLocks noChangeArrowheads="1"/>
              </p:cNvSpPr>
              <p:nvPr/>
            </p:nvSpPr>
            <p:spPr bwMode="auto">
              <a:xfrm>
                <a:off x="7517657" y="2067390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7" name="Rectangle 210"/>
              <p:cNvSpPr>
                <a:spLocks noChangeArrowheads="1"/>
              </p:cNvSpPr>
              <p:nvPr/>
            </p:nvSpPr>
            <p:spPr bwMode="auto">
              <a:xfrm>
                <a:off x="7517657" y="3011528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</p:grpSp>
      </p:grpSp>
      <p:sp>
        <p:nvSpPr>
          <p:cNvPr id="36" name="Rounded Rectangle 35"/>
          <p:cNvSpPr/>
          <p:nvPr/>
        </p:nvSpPr>
        <p:spPr bwMode="auto">
          <a:xfrm>
            <a:off x="625478" y="1297858"/>
            <a:ext cx="1616277" cy="759542"/>
          </a:xfrm>
          <a:prstGeom prst="round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73929" y="4905297"/>
            <a:ext cx="9171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/>
              <a:t>Implemented for migration only</a:t>
            </a:r>
          </a:p>
          <a:p>
            <a:pPr marL="234950" lvl="1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Tool creates list of unique entries</a:t>
            </a:r>
          </a:p>
          <a:p>
            <a:pPr marL="234950" lvl="1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Can modify range of given list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52833" y="4906397"/>
            <a:ext cx="18843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Partition 0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Data logically segregated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910625" y="4922168"/>
            <a:ext cx="20367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Partitions 1-3</a:t>
            </a:r>
          </a:p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Data physically segregated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560" y="2116130"/>
            <a:ext cx="303303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4 partition example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4"/>
            </a:pPr>
            <a:r>
              <a:rPr lang="en-US" dirty="0" smtClean="0"/>
              <a:t>Migration/adoption strategy – In place migration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9801" y="1335024"/>
            <a:ext cx="1672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Composite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Partitioning</a:t>
            </a:r>
          </a:p>
        </p:txBody>
      </p:sp>
      <p:grpSp>
        <p:nvGrpSpPr>
          <p:cNvPr id="2" name="Group 81"/>
          <p:cNvGrpSpPr/>
          <p:nvPr/>
        </p:nvGrpSpPr>
        <p:grpSpPr>
          <a:xfrm>
            <a:off x="4048905" y="1448110"/>
            <a:ext cx="5547486" cy="3225993"/>
            <a:chOff x="4048905" y="1379286"/>
            <a:chExt cx="5547486" cy="3225993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4238268" y="1641637"/>
              <a:ext cx="3565073" cy="296364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" name="Group 67"/>
            <p:cNvGrpSpPr/>
            <p:nvPr/>
          </p:nvGrpSpPr>
          <p:grpSpPr>
            <a:xfrm>
              <a:off x="4048905" y="1379286"/>
              <a:ext cx="5547486" cy="3107911"/>
              <a:chOff x="4099600" y="1664413"/>
              <a:chExt cx="4161699" cy="3107911"/>
            </a:xfrm>
          </p:grpSpPr>
          <p:sp>
            <p:nvSpPr>
              <p:cNvPr id="59" name="Rectangle 210"/>
              <p:cNvSpPr>
                <a:spLocks noChangeArrowheads="1"/>
              </p:cNvSpPr>
              <p:nvPr/>
            </p:nvSpPr>
            <p:spPr bwMode="auto">
              <a:xfrm>
                <a:off x="4357849" y="1664413"/>
                <a:ext cx="3903450" cy="30754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Order Table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grpSp>
            <p:nvGrpSpPr>
              <p:cNvPr id="6" name="Group 36"/>
              <p:cNvGrpSpPr/>
              <p:nvPr/>
            </p:nvGrpSpPr>
            <p:grpSpPr>
              <a:xfrm>
                <a:off x="7003540" y="2053121"/>
                <a:ext cx="1226607" cy="2719203"/>
                <a:chOff x="4455511" y="2054831"/>
                <a:chExt cx="1810512" cy="2719203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4457773" y="2054831"/>
                  <a:ext cx="1808250" cy="842481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4455512" y="2998329"/>
                  <a:ext cx="1810511" cy="84248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455511" y="3931553"/>
                  <a:ext cx="1810512" cy="84248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8" name="Rectangle 210"/>
              <p:cNvSpPr>
                <a:spLocks noChangeArrowheads="1"/>
              </p:cNvSpPr>
              <p:nvPr/>
            </p:nvSpPr>
            <p:spPr bwMode="auto">
              <a:xfrm>
                <a:off x="4099600" y="2098022"/>
                <a:ext cx="1814202" cy="27487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Western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49" name="Rectangle 210"/>
              <p:cNvSpPr>
                <a:spLocks noChangeArrowheads="1"/>
              </p:cNvSpPr>
              <p:nvPr/>
            </p:nvSpPr>
            <p:spPr bwMode="auto">
              <a:xfrm>
                <a:off x="4099624" y="3031247"/>
                <a:ext cx="1814178" cy="267929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Northern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50" name="Rectangle 210"/>
              <p:cNvSpPr>
                <a:spLocks noChangeArrowheads="1"/>
              </p:cNvSpPr>
              <p:nvPr/>
            </p:nvSpPr>
            <p:spPr bwMode="auto">
              <a:xfrm>
                <a:off x="4110326" y="3967065"/>
                <a:ext cx="1803476" cy="298100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 smtClean="0">
                    <a:solidFill>
                      <a:srgbClr val="000000"/>
                    </a:solidFill>
                    <a:latin typeface="+mn-lt"/>
                  </a:rPr>
                  <a:t>Southern Region</a:t>
                </a:r>
                <a:endParaRPr lang="en-US" sz="18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2" name="Rectangle 210"/>
              <p:cNvSpPr>
                <a:spLocks noChangeArrowheads="1"/>
              </p:cNvSpPr>
              <p:nvPr/>
            </p:nvSpPr>
            <p:spPr bwMode="auto">
              <a:xfrm>
                <a:off x="6060363" y="3966748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3" name="Rectangle 210"/>
              <p:cNvSpPr>
                <a:spLocks noChangeArrowheads="1"/>
              </p:cNvSpPr>
              <p:nvPr/>
            </p:nvSpPr>
            <p:spPr bwMode="auto">
              <a:xfrm>
                <a:off x="6060363" y="2079273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4" name="Rectangle 210"/>
              <p:cNvSpPr>
                <a:spLocks noChangeArrowheads="1"/>
              </p:cNvSpPr>
              <p:nvPr/>
            </p:nvSpPr>
            <p:spPr bwMode="auto">
              <a:xfrm>
                <a:off x="6060363" y="3036749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06/30/2014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5" name="Rectangle 210"/>
              <p:cNvSpPr>
                <a:spLocks noChangeArrowheads="1"/>
              </p:cNvSpPr>
              <p:nvPr/>
            </p:nvSpPr>
            <p:spPr bwMode="auto">
              <a:xfrm>
                <a:off x="7517657" y="3944513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6" name="Rectangle 210"/>
              <p:cNvSpPr>
                <a:spLocks noChangeArrowheads="1"/>
              </p:cNvSpPr>
              <p:nvPr/>
            </p:nvSpPr>
            <p:spPr bwMode="auto">
              <a:xfrm>
                <a:off x="7517657" y="2067390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7" name="Rectangle 210"/>
              <p:cNvSpPr>
                <a:spLocks noChangeArrowheads="1"/>
              </p:cNvSpPr>
              <p:nvPr/>
            </p:nvSpPr>
            <p:spPr bwMode="auto">
              <a:xfrm>
                <a:off x="7517657" y="3011528"/>
                <a:ext cx="712490" cy="223778"/>
              </a:xfrm>
              <a:prstGeom prst="round2SameRect">
                <a:avLst>
                  <a:gd name="adj1" fmla="val 13332"/>
                  <a:gd name="adj2" fmla="val 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63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4572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12/31/2014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</p:grpSp>
      </p:grpSp>
      <p:sp>
        <p:nvSpPr>
          <p:cNvPr id="36" name="Rounded Rectangle 35"/>
          <p:cNvSpPr/>
          <p:nvPr/>
        </p:nvSpPr>
        <p:spPr bwMode="auto">
          <a:xfrm>
            <a:off x="625478" y="1297858"/>
            <a:ext cx="1616277" cy="759542"/>
          </a:xfrm>
          <a:prstGeom prst="round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73929" y="4905297"/>
            <a:ext cx="9171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/>
              <a:t>Implemented for migration only</a:t>
            </a:r>
          </a:p>
          <a:p>
            <a:pPr marL="234950" lvl="1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Tool creates list of unique entries</a:t>
            </a:r>
          </a:p>
          <a:p>
            <a:pPr marL="234950" lvl="1" indent="-234950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Can modify range of given list</a:t>
            </a:r>
          </a:p>
        </p:txBody>
      </p:sp>
      <p:grpSp>
        <p:nvGrpSpPr>
          <p:cNvPr id="37" name="Group 87"/>
          <p:cNvGrpSpPr/>
          <p:nvPr/>
        </p:nvGrpSpPr>
        <p:grpSpPr>
          <a:xfrm>
            <a:off x="4969792" y="4754397"/>
            <a:ext cx="2066154" cy="1029828"/>
            <a:chOff x="1806500" y="3345365"/>
            <a:chExt cx="1550019" cy="1029828"/>
          </a:xfrm>
        </p:grpSpPr>
        <p:sp>
          <p:nvSpPr>
            <p:cNvPr id="39" name="Flowchart: Connector 3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" name="Flowchart: Process 3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lowchart: Process 41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lowchart: Process 43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5"/>
            <p:cNvCxnSpPr>
              <a:stCxn id="39" idx="3"/>
              <a:endCxn id="4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7" name="Straight Arrow Connector 46"/>
            <p:cNvCxnSpPr>
              <a:stCxn id="39" idx="5"/>
              <a:endCxn id="44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1" name="Straight Arrow Connector 50"/>
            <p:cNvCxnSpPr>
              <a:stCxn id="39" idx="4"/>
              <a:endCxn id="42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806500" y="3345365"/>
              <a:ext cx="15500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 smtClean="0">
                  <a:solidFill>
                    <a:srgbClr val="000000"/>
                  </a:solidFill>
                </a:rPr>
                <a:t>Composite Index #10</a:t>
              </a:r>
              <a:br>
                <a:rPr lang="en-US" sz="1400" i="0" dirty="0" smtClean="0">
                  <a:solidFill>
                    <a:srgbClr val="000000"/>
                  </a:solidFill>
                </a:rPr>
              </a:br>
              <a:r>
                <a:rPr lang="en-US" sz="1400" i="0" dirty="0" smtClean="0">
                  <a:solidFill>
                    <a:srgbClr val="000000"/>
                  </a:solidFill>
                </a:rPr>
                <a:t>Partition #0</a:t>
              </a:r>
            </a:p>
          </p:txBody>
        </p:sp>
      </p:grpSp>
      <p:grpSp>
        <p:nvGrpSpPr>
          <p:cNvPr id="61" name="Group 97"/>
          <p:cNvGrpSpPr/>
          <p:nvPr/>
        </p:nvGrpSpPr>
        <p:grpSpPr>
          <a:xfrm>
            <a:off x="9698118" y="1799323"/>
            <a:ext cx="2066154" cy="914381"/>
            <a:chOff x="1806500" y="3476847"/>
            <a:chExt cx="1550019" cy="898346"/>
          </a:xfrm>
        </p:grpSpPr>
        <p:sp>
          <p:nvSpPr>
            <p:cNvPr id="68" name="Flowchart: Connector 67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9" name="Flowchart: Process 68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Flowchart: Process 69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lowchart: Process 70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/>
            <p:cNvCxnSpPr>
              <a:stCxn id="68" idx="3"/>
              <a:endCxn id="69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3" name="Straight Arrow Connector 72"/>
            <p:cNvCxnSpPr>
              <a:stCxn id="68" idx="5"/>
              <a:endCxn id="71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4" name="Straight Arrow Connector 73"/>
            <p:cNvCxnSpPr>
              <a:stCxn id="68" idx="4"/>
              <a:endCxn id="70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5" name="TextBox 74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#1</a:t>
              </a:r>
            </a:p>
          </p:txBody>
        </p:sp>
      </p:grpSp>
      <p:grpSp>
        <p:nvGrpSpPr>
          <p:cNvPr id="77" name="Group 107"/>
          <p:cNvGrpSpPr/>
          <p:nvPr/>
        </p:nvGrpSpPr>
        <p:grpSpPr>
          <a:xfrm>
            <a:off x="9693167" y="2743444"/>
            <a:ext cx="2066154" cy="914381"/>
            <a:chOff x="1806500" y="3476847"/>
            <a:chExt cx="1550019" cy="898346"/>
          </a:xfrm>
        </p:grpSpPr>
        <p:sp>
          <p:nvSpPr>
            <p:cNvPr id="78" name="Flowchart: Connector 77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lowchart: Process 78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lowchart: Process 79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lowchart: Process 80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/>
            <p:cNvCxnSpPr>
              <a:stCxn id="78" idx="3"/>
              <a:endCxn id="79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3" name="Straight Arrow Connector 82"/>
            <p:cNvCxnSpPr>
              <a:stCxn id="78" idx="5"/>
              <a:endCxn id="81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4" name="Straight Arrow Connector 83"/>
            <p:cNvCxnSpPr>
              <a:stCxn id="78" idx="4"/>
              <a:endCxn id="80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#2</a:t>
              </a:r>
            </a:p>
          </p:txBody>
        </p:sp>
      </p:grpSp>
      <p:grpSp>
        <p:nvGrpSpPr>
          <p:cNvPr id="87" name="Group 117"/>
          <p:cNvGrpSpPr/>
          <p:nvPr/>
        </p:nvGrpSpPr>
        <p:grpSpPr>
          <a:xfrm>
            <a:off x="9693167" y="3713581"/>
            <a:ext cx="2066154" cy="914381"/>
            <a:chOff x="1806500" y="3476847"/>
            <a:chExt cx="1550019" cy="898346"/>
          </a:xfrm>
        </p:grpSpPr>
        <p:sp>
          <p:nvSpPr>
            <p:cNvPr id="88" name="Flowchart: Connector 87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lowchart: Process 88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lowchart: Process 89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lowchart: Process 90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2" name="Straight Arrow Connector 91"/>
            <p:cNvCxnSpPr>
              <a:stCxn id="88" idx="3"/>
              <a:endCxn id="89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3" name="Straight Arrow Connector 92"/>
            <p:cNvCxnSpPr>
              <a:stCxn id="88" idx="5"/>
              <a:endCxn id="91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4" name="Straight Arrow Connector 93"/>
            <p:cNvCxnSpPr>
              <a:stCxn id="88" idx="4"/>
              <a:endCxn id="90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#3</a:t>
              </a: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525560" y="2116130"/>
            <a:ext cx="303303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4 partition example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6"/>
            </a:pPr>
            <a:r>
              <a:rPr lang="en-US" dirty="0" smtClean="0"/>
              <a:t>Enable partitioning – Database level     </a:t>
            </a:r>
            <a:r>
              <a:rPr lang="en-US" dirty="0" smtClean="0">
                <a:solidFill>
                  <a:schemeClr val="accent1"/>
                </a:solidFill>
              </a:rPr>
              <a:t>5)</a:t>
            </a:r>
            <a:r>
              <a:rPr lang="en-US" dirty="0" smtClean="0"/>
              <a:t> Have a good backup!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6549" y="2933028"/>
          <a:ext cx="3998743" cy="300889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63657"/>
                <a:gridCol w="1959429"/>
                <a:gridCol w="1175657"/>
              </a:tblGrid>
              <a:tr h="22191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chemeClr val="bg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Column</a:t>
                      </a:r>
                      <a:endParaRPr lang="en-US" sz="1000" baseline="0" dirty="0">
                        <a:solidFill>
                          <a:schemeClr val="bg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chemeClr val="bg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Name</a:t>
                      </a:r>
                      <a:endParaRPr lang="en-US" sz="1000" baseline="0" dirty="0">
                        <a:solidFill>
                          <a:schemeClr val="bg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chemeClr val="bg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Type</a:t>
                      </a:r>
                      <a:endParaRPr lang="en-US" sz="1000" baseline="0" dirty="0">
                        <a:solidFill>
                          <a:schemeClr val="bg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915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Partition-Policy-Name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15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_Object-Number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624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DataArea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-default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624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IndexArea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-default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15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LobArea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-default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0396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_Allocation-default</a:t>
                      </a:r>
                    </a:p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(None, immediate, delayed)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0533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_Num-Columns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0756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_Column-Name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character[16]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_Has-Range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logical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15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_Description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15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_Misc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character[16]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70190" y="2904453"/>
          <a:ext cx="4942115" cy="339120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25286"/>
                <a:gridCol w="1828800"/>
                <a:gridCol w="2188029"/>
              </a:tblGrid>
              <a:tr h="221912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chemeClr val="bg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Column</a:t>
                      </a:r>
                      <a:endParaRPr lang="en-US" sz="1000" baseline="0" dirty="0">
                        <a:solidFill>
                          <a:schemeClr val="bg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chemeClr val="bg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Name</a:t>
                      </a:r>
                      <a:endParaRPr lang="en-US" sz="1000" baseline="0" dirty="0">
                        <a:solidFill>
                          <a:schemeClr val="bg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chemeClr val="bg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Type</a:t>
                      </a:r>
                      <a:endParaRPr lang="en-US" sz="1000" baseline="0" dirty="0">
                        <a:solidFill>
                          <a:schemeClr val="bg2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0533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_Object-Number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15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Partition-Id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15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Partition-Name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0533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Partition-Column-Value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character[16]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624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_Partition-Internal-Value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raw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624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_Attributes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Logical[64]</a:t>
                      </a:r>
                    </a:p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[1] = 1 space allocated</a:t>
                      </a:r>
                    </a:p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[2] = 1 this is a sub-partition</a:t>
                      </a:r>
                    </a:p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[3] = 1 lowest level sub-partition</a:t>
                      </a:r>
                    </a:p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[4-63] unused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915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_Description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66739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ianum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-Data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0533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_ianum-Index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0756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_ianum-Lob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integer</a:t>
                      </a: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marL="0" marR="2057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91416" marR="914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_Misc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574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character[16]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1416" marR="9141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76656" y="1197864"/>
            <a:ext cx="4893827" cy="402336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enabletablepartitioning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751614" y="3907966"/>
            <a:ext cx="1475014" cy="304795"/>
            <a:chOff x="4321629" y="4103914"/>
            <a:chExt cx="1219200" cy="217715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>
              <a:off x="4321629" y="4212771"/>
              <a:ext cx="120831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5399314" y="4103914"/>
              <a:ext cx="141515" cy="9797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5388429" y="4201886"/>
              <a:ext cx="141514" cy="119743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4430487" y="4114799"/>
              <a:ext cx="0" cy="20682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4495799" y="4114795"/>
              <a:ext cx="0" cy="20682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6076601" y="1883664"/>
            <a:ext cx="4711152" cy="117522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_Partition-Policy-Detail (-353)</a:t>
            </a:r>
          </a:p>
          <a:p>
            <a: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Defines each individual partition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576581" y="1885950"/>
            <a:ext cx="5854152" cy="102053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_Partition-Policy (-352)</a:t>
            </a:r>
          </a:p>
          <a:p>
            <a:pPr marL="685800" lvl="1" indent="-228600" algn="l">
              <a:spcBef>
                <a:spcPts val="900"/>
              </a:spcBef>
              <a:buClr>
                <a:schemeClr val="accent1"/>
              </a:buClr>
              <a:buSzTx/>
              <a:buFont typeface="Arial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Describes partition at the “table” level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 bwMode="auto">
          <a:xfrm>
            <a:off x="4935004" y="2007220"/>
            <a:ext cx="3537732" cy="2854712"/>
          </a:xfrm>
          <a:prstGeom prst="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6"/>
            </a:pPr>
            <a:r>
              <a:rPr lang="en-US" dirty="0" smtClean="0"/>
              <a:t>Enable partitioning – Table and indexes</a:t>
            </a:r>
          </a:p>
        </p:txBody>
      </p:sp>
      <p:grpSp>
        <p:nvGrpSpPr>
          <p:cNvPr id="2" name="Group 35"/>
          <p:cNvGrpSpPr/>
          <p:nvPr/>
        </p:nvGrpSpPr>
        <p:grpSpPr>
          <a:xfrm>
            <a:off x="4997519" y="1664414"/>
            <a:ext cx="3482451" cy="3108309"/>
            <a:chOff x="4351284" y="1664413"/>
            <a:chExt cx="2612518" cy="3108309"/>
          </a:xfrm>
        </p:grpSpPr>
        <p:sp>
          <p:nvSpPr>
            <p:cNvPr id="33" name="Rectangle 32"/>
            <p:cNvSpPr/>
            <p:nvPr/>
          </p:nvSpPr>
          <p:spPr bwMode="auto">
            <a:xfrm>
              <a:off x="4351284" y="2051825"/>
              <a:ext cx="2553629" cy="27208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210"/>
            <p:cNvSpPr>
              <a:spLocks noChangeArrowheads="1"/>
            </p:cNvSpPr>
            <p:nvPr/>
          </p:nvSpPr>
          <p:spPr bwMode="auto">
            <a:xfrm>
              <a:off x="4357864" y="1664413"/>
              <a:ext cx="2605938" cy="30754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Order Table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8" name="Rectangle 210"/>
            <p:cNvSpPr>
              <a:spLocks noChangeArrowheads="1"/>
            </p:cNvSpPr>
            <p:nvPr/>
          </p:nvSpPr>
          <p:spPr bwMode="auto">
            <a:xfrm>
              <a:off x="4365061" y="2068510"/>
              <a:ext cx="1765769" cy="27487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Western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9" name="Rectangle 210"/>
            <p:cNvSpPr>
              <a:spLocks noChangeArrowheads="1"/>
            </p:cNvSpPr>
            <p:nvPr/>
          </p:nvSpPr>
          <p:spPr bwMode="auto">
            <a:xfrm>
              <a:off x="4365061" y="3001735"/>
              <a:ext cx="1765745" cy="26792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Northern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0" name="Rectangle 210"/>
            <p:cNvSpPr>
              <a:spLocks noChangeArrowheads="1"/>
            </p:cNvSpPr>
            <p:nvPr/>
          </p:nvSpPr>
          <p:spPr bwMode="auto">
            <a:xfrm>
              <a:off x="4365061" y="3957217"/>
              <a:ext cx="1755329" cy="298100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Southern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2" name="Rectangle 210"/>
            <p:cNvSpPr>
              <a:spLocks noChangeArrowheads="1"/>
            </p:cNvSpPr>
            <p:nvPr/>
          </p:nvSpPr>
          <p:spPr bwMode="auto">
            <a:xfrm>
              <a:off x="6192423" y="39177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3" name="Rectangle 210"/>
            <p:cNvSpPr>
              <a:spLocks noChangeArrowheads="1"/>
            </p:cNvSpPr>
            <p:nvPr/>
          </p:nvSpPr>
          <p:spPr bwMode="auto">
            <a:xfrm>
              <a:off x="6192422" y="2074977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4" name="Rectangle 210"/>
            <p:cNvSpPr>
              <a:spLocks noChangeArrowheads="1"/>
            </p:cNvSpPr>
            <p:nvPr/>
          </p:nvSpPr>
          <p:spPr bwMode="auto">
            <a:xfrm>
              <a:off x="6192423" y="299592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4" name="Group 87"/>
          <p:cNvGrpSpPr/>
          <p:nvPr/>
        </p:nvGrpSpPr>
        <p:grpSpPr>
          <a:xfrm>
            <a:off x="5797128" y="4917687"/>
            <a:ext cx="2066154" cy="1029828"/>
            <a:chOff x="1806500" y="3345365"/>
            <a:chExt cx="1550019" cy="1029828"/>
          </a:xfrm>
        </p:grpSpPr>
        <p:sp>
          <p:nvSpPr>
            <p:cNvPr id="89" name="Flowchart: Connector 8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lowchart: Process 8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lowchart: Process 9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lowchart: Process 9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3" name="Straight Arrow Connector 92"/>
            <p:cNvCxnSpPr>
              <a:stCxn id="89" idx="3"/>
              <a:endCxn id="9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4" name="Straight Arrow Connector 93"/>
            <p:cNvCxnSpPr>
              <a:stCxn id="89" idx="5"/>
              <a:endCxn id="9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89" idx="4"/>
              <a:endCxn id="9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6" name="TextBox 9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806500" y="3345365"/>
              <a:ext cx="15500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 smtClean="0">
                  <a:solidFill>
                    <a:srgbClr val="000000"/>
                  </a:solidFill>
                </a:rPr>
                <a:t>Composite Index #10</a:t>
              </a:r>
              <a:br>
                <a:rPr lang="en-US" sz="1400" i="0" dirty="0" smtClean="0">
                  <a:solidFill>
                    <a:srgbClr val="000000"/>
                  </a:solidFill>
                </a:rPr>
              </a:br>
              <a:r>
                <a:rPr lang="en-US" sz="1400" i="0" dirty="0" smtClean="0">
                  <a:solidFill>
                    <a:srgbClr val="000000"/>
                  </a:solidFill>
                </a:rPr>
                <a:t>Partition #0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41773" y="1078551"/>
            <a:ext cx="209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Migration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4420" y="1550058"/>
            <a:ext cx="245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Single composite  partition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Composite partition aligned “local” index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9338" y="5344889"/>
            <a:ext cx="471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>
                <a:solidFill>
                  <a:srgbClr val="000000"/>
                </a:solidFill>
              </a:rPr>
              <a:t>Storage considerations for new partitions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 bwMode="auto">
          <a:xfrm>
            <a:off x="4935004" y="2007220"/>
            <a:ext cx="3537732" cy="2854712"/>
          </a:xfrm>
          <a:prstGeom prst="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6"/>
            </a:pPr>
            <a:r>
              <a:rPr lang="en-US" dirty="0" smtClean="0"/>
              <a:t>Enable partitioning – Table and indexes</a:t>
            </a:r>
          </a:p>
        </p:txBody>
      </p:sp>
      <p:grpSp>
        <p:nvGrpSpPr>
          <p:cNvPr id="2" name="Group 35"/>
          <p:cNvGrpSpPr/>
          <p:nvPr/>
        </p:nvGrpSpPr>
        <p:grpSpPr>
          <a:xfrm>
            <a:off x="4997517" y="1664414"/>
            <a:ext cx="5212000" cy="3108309"/>
            <a:chOff x="4351282" y="1664413"/>
            <a:chExt cx="3910017" cy="3108309"/>
          </a:xfrm>
        </p:grpSpPr>
        <p:sp>
          <p:nvSpPr>
            <p:cNvPr id="33" name="Rectangle 32"/>
            <p:cNvSpPr/>
            <p:nvPr/>
          </p:nvSpPr>
          <p:spPr bwMode="auto">
            <a:xfrm>
              <a:off x="4351282" y="2051825"/>
              <a:ext cx="2553629" cy="27208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210"/>
            <p:cNvSpPr>
              <a:spLocks noChangeArrowheads="1"/>
            </p:cNvSpPr>
            <p:nvPr/>
          </p:nvSpPr>
          <p:spPr bwMode="auto">
            <a:xfrm>
              <a:off x="4357849" y="1664413"/>
              <a:ext cx="3903450" cy="30754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Order Table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3" name="Group 36"/>
            <p:cNvGrpSpPr/>
            <p:nvPr/>
          </p:nvGrpSpPr>
          <p:grpSpPr>
            <a:xfrm>
              <a:off x="7003541" y="2053121"/>
              <a:ext cx="1226607" cy="2719203"/>
              <a:chOff x="4455509" y="2054831"/>
              <a:chExt cx="1810511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57769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55509" y="2998329"/>
                <a:ext cx="1810510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5509" y="3931553"/>
                <a:ext cx="1810511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Rectangle 210"/>
            <p:cNvSpPr>
              <a:spLocks noChangeArrowheads="1"/>
            </p:cNvSpPr>
            <p:nvPr/>
          </p:nvSpPr>
          <p:spPr bwMode="auto">
            <a:xfrm>
              <a:off x="4365061" y="2068510"/>
              <a:ext cx="1765769" cy="27487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Western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9" name="Rectangle 210"/>
            <p:cNvSpPr>
              <a:spLocks noChangeArrowheads="1"/>
            </p:cNvSpPr>
            <p:nvPr/>
          </p:nvSpPr>
          <p:spPr bwMode="auto">
            <a:xfrm>
              <a:off x="4365061" y="3001735"/>
              <a:ext cx="1765745" cy="26792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Northern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0" name="Rectangle 210"/>
            <p:cNvSpPr>
              <a:spLocks noChangeArrowheads="1"/>
            </p:cNvSpPr>
            <p:nvPr/>
          </p:nvSpPr>
          <p:spPr bwMode="auto">
            <a:xfrm>
              <a:off x="4365061" y="3957217"/>
              <a:ext cx="1755329" cy="298100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Southern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2" name="Rectangle 210"/>
            <p:cNvSpPr>
              <a:spLocks noChangeArrowheads="1"/>
            </p:cNvSpPr>
            <p:nvPr/>
          </p:nvSpPr>
          <p:spPr bwMode="auto">
            <a:xfrm>
              <a:off x="6192421" y="39177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3" name="Rectangle 210"/>
            <p:cNvSpPr>
              <a:spLocks noChangeArrowheads="1"/>
            </p:cNvSpPr>
            <p:nvPr/>
          </p:nvSpPr>
          <p:spPr bwMode="auto">
            <a:xfrm>
              <a:off x="6192421" y="2074977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4" name="Rectangle 210"/>
            <p:cNvSpPr>
              <a:spLocks noChangeArrowheads="1"/>
            </p:cNvSpPr>
            <p:nvPr/>
          </p:nvSpPr>
          <p:spPr bwMode="auto">
            <a:xfrm>
              <a:off x="6192421" y="299592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7517658" y="393634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7517658" y="2071258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7517658" y="30033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4" name="Group 87"/>
          <p:cNvGrpSpPr/>
          <p:nvPr/>
        </p:nvGrpSpPr>
        <p:grpSpPr>
          <a:xfrm>
            <a:off x="5797128" y="4917687"/>
            <a:ext cx="2066154" cy="1029828"/>
            <a:chOff x="1806500" y="3345365"/>
            <a:chExt cx="1550019" cy="1029828"/>
          </a:xfrm>
        </p:grpSpPr>
        <p:sp>
          <p:nvSpPr>
            <p:cNvPr id="89" name="Flowchart: Connector 8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lowchart: Process 8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lowchart: Process 9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lowchart: Process 9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3" name="Straight Arrow Connector 92"/>
            <p:cNvCxnSpPr>
              <a:stCxn id="89" idx="3"/>
              <a:endCxn id="9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4" name="Straight Arrow Connector 93"/>
            <p:cNvCxnSpPr>
              <a:stCxn id="89" idx="5"/>
              <a:endCxn id="9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89" idx="4"/>
              <a:endCxn id="9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6" name="TextBox 9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806500" y="3345365"/>
              <a:ext cx="15500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 smtClean="0">
                  <a:solidFill>
                    <a:srgbClr val="000000"/>
                  </a:solidFill>
                </a:rPr>
                <a:t>Composite Index #10</a:t>
              </a:r>
              <a:br>
                <a:rPr lang="en-US" sz="1400" i="0" dirty="0" smtClean="0">
                  <a:solidFill>
                    <a:srgbClr val="000000"/>
                  </a:solidFill>
                </a:rPr>
              </a:br>
              <a:r>
                <a:rPr lang="en-US" sz="1400" i="0" dirty="0" smtClean="0">
                  <a:solidFill>
                    <a:srgbClr val="000000"/>
                  </a:solidFill>
                </a:rPr>
                <a:t>Partition #0</a:t>
              </a:r>
            </a:p>
          </p:txBody>
        </p:sp>
      </p:grpSp>
      <p:grpSp>
        <p:nvGrpSpPr>
          <p:cNvPr id="5" name="Group 97"/>
          <p:cNvGrpSpPr/>
          <p:nvPr/>
        </p:nvGrpSpPr>
        <p:grpSpPr>
          <a:xfrm>
            <a:off x="10122672" y="1962613"/>
            <a:ext cx="2066154" cy="914381"/>
            <a:chOff x="1806500" y="3476847"/>
            <a:chExt cx="1550019" cy="898346"/>
          </a:xfrm>
        </p:grpSpPr>
        <p:sp>
          <p:nvSpPr>
            <p:cNvPr id="99" name="Flowchart: Connector 9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0" name="Flowchart: Process 9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lowchart: Process 10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lowchart: Process 10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03" name="Straight Arrow Connector 102"/>
            <p:cNvCxnSpPr>
              <a:stCxn id="99" idx="3"/>
              <a:endCxn id="10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4" name="Straight Arrow Connector 103"/>
            <p:cNvCxnSpPr>
              <a:stCxn id="99" idx="5"/>
              <a:endCxn id="10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5" name="Straight Arrow Connector 104"/>
            <p:cNvCxnSpPr>
              <a:stCxn id="99" idx="4"/>
              <a:endCxn id="10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#1</a:t>
              </a:r>
            </a:p>
          </p:txBody>
        </p:sp>
      </p:grpSp>
      <p:grpSp>
        <p:nvGrpSpPr>
          <p:cNvPr id="6" name="Group 107"/>
          <p:cNvGrpSpPr/>
          <p:nvPr/>
        </p:nvGrpSpPr>
        <p:grpSpPr>
          <a:xfrm>
            <a:off x="10117721" y="2906734"/>
            <a:ext cx="2066154" cy="914381"/>
            <a:chOff x="1806500" y="3476847"/>
            <a:chExt cx="1550019" cy="898346"/>
          </a:xfrm>
        </p:grpSpPr>
        <p:sp>
          <p:nvSpPr>
            <p:cNvPr id="109" name="Flowchart: Connector 10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0" name="Flowchart: Process 10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Flowchart: Process 11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2" name="Flowchart: Process 11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13" name="Straight Arrow Connector 112"/>
            <p:cNvCxnSpPr>
              <a:stCxn id="109" idx="3"/>
              <a:endCxn id="11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4" name="Straight Arrow Connector 113"/>
            <p:cNvCxnSpPr>
              <a:stCxn id="109" idx="5"/>
              <a:endCxn id="11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5" name="Straight Arrow Connector 114"/>
            <p:cNvCxnSpPr>
              <a:stCxn id="109" idx="4"/>
              <a:endCxn id="11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6" name="TextBox 11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#2</a:t>
              </a:r>
            </a:p>
          </p:txBody>
        </p:sp>
      </p:grpSp>
      <p:grpSp>
        <p:nvGrpSpPr>
          <p:cNvPr id="7" name="Group 117"/>
          <p:cNvGrpSpPr/>
          <p:nvPr/>
        </p:nvGrpSpPr>
        <p:grpSpPr>
          <a:xfrm>
            <a:off x="10117721" y="3876871"/>
            <a:ext cx="2066154" cy="914381"/>
            <a:chOff x="1806500" y="3476847"/>
            <a:chExt cx="1550019" cy="898346"/>
          </a:xfrm>
        </p:grpSpPr>
        <p:sp>
          <p:nvSpPr>
            <p:cNvPr id="119" name="Flowchart: Connector 11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0" name="Flowchart: Process 11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lowchart: Process 12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Flowchart: Process 12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23" name="Straight Arrow Connector 122"/>
            <p:cNvCxnSpPr>
              <a:stCxn id="119" idx="3"/>
              <a:endCxn id="12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4" name="Straight Arrow Connector 123"/>
            <p:cNvCxnSpPr>
              <a:stCxn id="119" idx="5"/>
              <a:endCxn id="12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5" name="Straight Arrow Connector 124"/>
            <p:cNvCxnSpPr>
              <a:stCxn id="119" idx="4"/>
              <a:endCxn id="12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6" name="TextBox 12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#3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41773" y="1078551"/>
            <a:ext cx="209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Migration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4416" y="1528286"/>
            <a:ext cx="245712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Composite  partition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3 newly added partitions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Partition aligned indexed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29338" y="5344889"/>
            <a:ext cx="471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800" i="0" dirty="0" smtClean="0">
                <a:solidFill>
                  <a:srgbClr val="000000"/>
                </a:solidFill>
              </a:rPr>
              <a:t>Storage considerations for new partitions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7"/>
            </a:pPr>
            <a:r>
              <a:rPr lang="en-US" dirty="0" smtClean="0"/>
              <a:t>Split out existing data (optional)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1" y="1200150"/>
            <a:ext cx="10582511" cy="5303520"/>
          </a:xfrm>
        </p:spPr>
        <p:txBody>
          <a:bodyPr/>
          <a:lstStyle/>
          <a:p>
            <a:pPr lvl="1"/>
            <a:r>
              <a:rPr lang="en-US" dirty="0" smtClean="0"/>
              <a:t>Identify created partition as a “split target”</a:t>
            </a:r>
          </a:p>
          <a:p>
            <a:pPr lvl="1"/>
            <a:r>
              <a:rPr lang="en-US" dirty="0" smtClean="0"/>
              <a:t>Move data into target partitions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Transactional scoping by groups of record/index operations</a:t>
            </a:r>
          </a:p>
          <a:p>
            <a:pPr lvl="2"/>
            <a:r>
              <a:rPr lang="en-US" dirty="0" smtClean="0"/>
              <a:t>Data for same partition definition spans physical partitions</a:t>
            </a:r>
          </a:p>
          <a:p>
            <a:pPr lvl="2"/>
            <a:r>
              <a:rPr lang="en-US" dirty="0" smtClean="0"/>
              <a:t>Only ever one copy of the data</a:t>
            </a:r>
          </a:p>
          <a:p>
            <a:pPr lvl="1"/>
            <a:r>
              <a:rPr lang="en-US" dirty="0"/>
              <a:t>Recovery of operation restarts where </a:t>
            </a:r>
            <a:r>
              <a:rPr lang="en-US" dirty="0" smtClean="0"/>
              <a:t>it left </a:t>
            </a:r>
            <a:r>
              <a:rPr lang="en-US" dirty="0"/>
              <a:t>off</a:t>
            </a:r>
          </a:p>
          <a:p>
            <a:pPr lvl="1"/>
            <a:r>
              <a:rPr lang="en-US" dirty="0" smtClean="0"/>
              <a:t>Online operation with full access to non-split data</a:t>
            </a:r>
          </a:p>
          <a:p>
            <a:pPr lvl="2"/>
            <a:r>
              <a:rPr lang="en-US" dirty="0" smtClean="0"/>
              <a:t>New split transitional state for partitions</a:t>
            </a:r>
          </a:p>
          <a:p>
            <a:pPr lvl="1"/>
            <a:r>
              <a:rPr lang="en-US" dirty="0" smtClean="0"/>
              <a:t>Multiple concurrent operations allowed</a:t>
            </a:r>
          </a:p>
          <a:p>
            <a:pPr lvl="1"/>
            <a:r>
              <a:rPr lang="en-US" dirty="0" smtClean="0"/>
              <a:t>OpenEdge Replication fully supported</a:t>
            </a:r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451357" y="1985264"/>
            <a:ext cx="7248144" cy="1099022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partitionmanage</a:t>
            </a:r>
            <a:r>
              <a:rPr lang="en-US" sz="2000" b="1" i="0" dirty="0" smtClean="0">
                <a:solidFill>
                  <a:srgbClr val="BE005F"/>
                </a:solidFill>
              </a:rPr>
              <a:t> split table </a:t>
            </a:r>
            <a:r>
              <a:rPr lang="en-US" sz="2000" b="1" dirty="0" smtClean="0">
                <a:solidFill>
                  <a:schemeClr val="tx2"/>
                </a:solidFill>
              </a:rPr>
              <a:t>&lt;name&gt;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</a:t>
            </a:r>
            <a:r>
              <a:rPr lang="en-US" sz="2000" b="1" i="0" dirty="0" smtClean="0">
                <a:solidFill>
                  <a:srgbClr val="BE005F"/>
                </a:solidFill>
              </a:rPr>
              <a:t>partition</a:t>
            </a:r>
            <a:r>
              <a:rPr lang="en-US" sz="2000" b="1" dirty="0" smtClean="0">
                <a:solidFill>
                  <a:schemeClr val="tx2"/>
                </a:solidFill>
              </a:rPr>
              <a:t>  &lt;name&gt;  | </a:t>
            </a:r>
            <a:r>
              <a:rPr lang="en-US" sz="2000" b="1" i="0" dirty="0" smtClean="0">
                <a:solidFill>
                  <a:schemeClr val="accent4"/>
                </a:solidFill>
              </a:rPr>
              <a:t>composite</a:t>
            </a:r>
            <a:r>
              <a:rPr lang="en-US" sz="2000" b="1" dirty="0" smtClean="0">
                <a:solidFill>
                  <a:schemeClr val="tx2"/>
                </a:solidFill>
              </a:rPr>
              <a:t> "initial“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useindex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&lt;name&gt;   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recs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&lt;number&gt; 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 bwMode="auto">
          <a:xfrm>
            <a:off x="4935004" y="2344686"/>
            <a:ext cx="3537732" cy="2854712"/>
          </a:xfrm>
          <a:prstGeom prst="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7"/>
            </a:pPr>
            <a:r>
              <a:rPr lang="en-US" dirty="0" smtClean="0"/>
              <a:t>Split out existing data</a:t>
            </a:r>
          </a:p>
        </p:txBody>
      </p:sp>
      <p:grpSp>
        <p:nvGrpSpPr>
          <p:cNvPr id="2" name="Group 35"/>
          <p:cNvGrpSpPr/>
          <p:nvPr/>
        </p:nvGrpSpPr>
        <p:grpSpPr>
          <a:xfrm>
            <a:off x="4994443" y="1990994"/>
            <a:ext cx="5215074" cy="3108309"/>
            <a:chOff x="4348976" y="1664413"/>
            <a:chExt cx="3912323" cy="3108309"/>
          </a:xfrm>
        </p:grpSpPr>
        <p:sp>
          <p:nvSpPr>
            <p:cNvPr id="33" name="Rectangle 32"/>
            <p:cNvSpPr/>
            <p:nvPr/>
          </p:nvSpPr>
          <p:spPr bwMode="auto">
            <a:xfrm>
              <a:off x="4348976" y="2051825"/>
              <a:ext cx="2553629" cy="27208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210"/>
            <p:cNvSpPr>
              <a:spLocks noChangeArrowheads="1"/>
            </p:cNvSpPr>
            <p:nvPr/>
          </p:nvSpPr>
          <p:spPr bwMode="auto">
            <a:xfrm>
              <a:off x="4357849" y="1664413"/>
              <a:ext cx="3903450" cy="30754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Order Table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3" name="Group 36"/>
            <p:cNvGrpSpPr/>
            <p:nvPr/>
          </p:nvGrpSpPr>
          <p:grpSpPr>
            <a:xfrm>
              <a:off x="7003540" y="2053121"/>
              <a:ext cx="1226607" cy="2719203"/>
              <a:chOff x="4455511" y="2054831"/>
              <a:chExt cx="1810512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57772" y="2054831"/>
                <a:ext cx="1808251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55511" y="2998329"/>
                <a:ext cx="1810512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5511" y="3931553"/>
                <a:ext cx="1810512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Rectangle 210"/>
            <p:cNvSpPr>
              <a:spLocks noChangeArrowheads="1"/>
            </p:cNvSpPr>
            <p:nvPr/>
          </p:nvSpPr>
          <p:spPr bwMode="auto">
            <a:xfrm>
              <a:off x="4365061" y="2068510"/>
              <a:ext cx="1765769" cy="27487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Western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9" name="Rectangle 210"/>
            <p:cNvSpPr>
              <a:spLocks noChangeArrowheads="1"/>
            </p:cNvSpPr>
            <p:nvPr/>
          </p:nvSpPr>
          <p:spPr bwMode="auto">
            <a:xfrm>
              <a:off x="4365061" y="3001735"/>
              <a:ext cx="1765745" cy="26792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Northern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0" name="Rectangle 210"/>
            <p:cNvSpPr>
              <a:spLocks noChangeArrowheads="1"/>
            </p:cNvSpPr>
            <p:nvPr/>
          </p:nvSpPr>
          <p:spPr bwMode="auto">
            <a:xfrm>
              <a:off x="4365061" y="3957217"/>
              <a:ext cx="1755329" cy="298100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Southern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2" name="Rectangle 210"/>
            <p:cNvSpPr>
              <a:spLocks noChangeArrowheads="1"/>
            </p:cNvSpPr>
            <p:nvPr/>
          </p:nvSpPr>
          <p:spPr bwMode="auto">
            <a:xfrm>
              <a:off x="6190115" y="39177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3" name="Rectangle 210"/>
            <p:cNvSpPr>
              <a:spLocks noChangeArrowheads="1"/>
            </p:cNvSpPr>
            <p:nvPr/>
          </p:nvSpPr>
          <p:spPr bwMode="auto">
            <a:xfrm>
              <a:off x="6190115" y="2074977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4" name="Rectangle 210"/>
            <p:cNvSpPr>
              <a:spLocks noChangeArrowheads="1"/>
            </p:cNvSpPr>
            <p:nvPr/>
          </p:nvSpPr>
          <p:spPr bwMode="auto">
            <a:xfrm>
              <a:off x="6190115" y="299592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7517657" y="393634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7517657" y="2071258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7517657" y="30033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4" name="Group 87"/>
          <p:cNvGrpSpPr/>
          <p:nvPr/>
        </p:nvGrpSpPr>
        <p:grpSpPr>
          <a:xfrm>
            <a:off x="5797128" y="5244267"/>
            <a:ext cx="2066154" cy="1029828"/>
            <a:chOff x="1806500" y="3345365"/>
            <a:chExt cx="1550019" cy="1029828"/>
          </a:xfrm>
        </p:grpSpPr>
        <p:sp>
          <p:nvSpPr>
            <p:cNvPr id="89" name="Flowchart: Connector 8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lowchart: Process 8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lowchart: Process 9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lowchart: Process 9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3" name="Straight Arrow Connector 92"/>
            <p:cNvCxnSpPr>
              <a:stCxn id="89" idx="3"/>
              <a:endCxn id="9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4" name="Straight Arrow Connector 93"/>
            <p:cNvCxnSpPr>
              <a:stCxn id="89" idx="5"/>
              <a:endCxn id="9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89" idx="4"/>
              <a:endCxn id="9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6" name="TextBox 9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806500" y="3345365"/>
              <a:ext cx="15500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 smtClean="0">
                  <a:solidFill>
                    <a:srgbClr val="000000"/>
                  </a:solidFill>
                </a:rPr>
                <a:t>Composite Index #10</a:t>
              </a:r>
              <a:br>
                <a:rPr lang="en-US" sz="1400" i="0" dirty="0" smtClean="0">
                  <a:solidFill>
                    <a:srgbClr val="000000"/>
                  </a:solidFill>
                </a:rPr>
              </a:br>
              <a:r>
                <a:rPr lang="en-US" sz="1400" i="0" dirty="0" smtClean="0">
                  <a:solidFill>
                    <a:srgbClr val="000000"/>
                  </a:solidFill>
                </a:rPr>
                <a:t>Partition #0</a:t>
              </a:r>
            </a:p>
          </p:txBody>
        </p:sp>
      </p:grpSp>
      <p:grpSp>
        <p:nvGrpSpPr>
          <p:cNvPr id="5" name="Group 97"/>
          <p:cNvGrpSpPr/>
          <p:nvPr/>
        </p:nvGrpSpPr>
        <p:grpSpPr>
          <a:xfrm>
            <a:off x="10122672" y="2289193"/>
            <a:ext cx="2066154" cy="914381"/>
            <a:chOff x="1806500" y="3476847"/>
            <a:chExt cx="1550019" cy="898346"/>
          </a:xfrm>
        </p:grpSpPr>
        <p:sp>
          <p:nvSpPr>
            <p:cNvPr id="99" name="Flowchart: Connector 9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0" name="Flowchart: Process 9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lowchart: Process 10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lowchart: Process 10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03" name="Straight Arrow Connector 102"/>
            <p:cNvCxnSpPr>
              <a:stCxn id="99" idx="3"/>
              <a:endCxn id="10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4" name="Straight Arrow Connector 103"/>
            <p:cNvCxnSpPr>
              <a:stCxn id="99" idx="5"/>
              <a:endCxn id="10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5" name="Straight Arrow Connector 104"/>
            <p:cNvCxnSpPr>
              <a:stCxn id="99" idx="4"/>
              <a:endCxn id="10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#1</a:t>
              </a:r>
            </a:p>
          </p:txBody>
        </p:sp>
      </p:grpSp>
      <p:grpSp>
        <p:nvGrpSpPr>
          <p:cNvPr id="6" name="Group 107"/>
          <p:cNvGrpSpPr/>
          <p:nvPr/>
        </p:nvGrpSpPr>
        <p:grpSpPr>
          <a:xfrm>
            <a:off x="10117721" y="3233314"/>
            <a:ext cx="2066154" cy="914381"/>
            <a:chOff x="1806500" y="3476847"/>
            <a:chExt cx="1550019" cy="898346"/>
          </a:xfrm>
        </p:grpSpPr>
        <p:sp>
          <p:nvSpPr>
            <p:cNvPr id="109" name="Flowchart: Connector 10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0" name="Flowchart: Process 10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Flowchart: Process 11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2" name="Flowchart: Process 11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13" name="Straight Arrow Connector 112"/>
            <p:cNvCxnSpPr>
              <a:stCxn id="109" idx="3"/>
              <a:endCxn id="11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4" name="Straight Arrow Connector 113"/>
            <p:cNvCxnSpPr>
              <a:stCxn id="109" idx="5"/>
              <a:endCxn id="11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5" name="Straight Arrow Connector 114"/>
            <p:cNvCxnSpPr>
              <a:stCxn id="109" idx="4"/>
              <a:endCxn id="11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6" name="TextBox 11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#2</a:t>
              </a:r>
            </a:p>
          </p:txBody>
        </p:sp>
      </p:grpSp>
      <p:grpSp>
        <p:nvGrpSpPr>
          <p:cNvPr id="7" name="Group 117"/>
          <p:cNvGrpSpPr/>
          <p:nvPr/>
        </p:nvGrpSpPr>
        <p:grpSpPr>
          <a:xfrm>
            <a:off x="10117721" y="4203451"/>
            <a:ext cx="2066154" cy="914381"/>
            <a:chOff x="1806500" y="3476847"/>
            <a:chExt cx="1550019" cy="898346"/>
          </a:xfrm>
        </p:grpSpPr>
        <p:sp>
          <p:nvSpPr>
            <p:cNvPr id="119" name="Flowchart: Connector 11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0" name="Flowchart: Process 11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lowchart: Process 12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Flowchart: Process 12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23" name="Straight Arrow Connector 122"/>
            <p:cNvCxnSpPr>
              <a:stCxn id="119" idx="3"/>
              <a:endCxn id="12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4" name="Straight Arrow Connector 123"/>
            <p:cNvCxnSpPr>
              <a:stCxn id="119" idx="5"/>
              <a:endCxn id="12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5" name="Straight Arrow Connector 124"/>
            <p:cNvCxnSpPr>
              <a:stCxn id="119" idx="4"/>
              <a:endCxn id="12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6" name="TextBox 12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#3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41773" y="1078551"/>
            <a:ext cx="209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Migration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265684" y="1153880"/>
            <a:ext cx="5925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 algn="l">
              <a:spcBef>
                <a:spcPts val="0"/>
              </a:spcBef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Create new partitions</a:t>
            </a:r>
          </a:p>
          <a:p>
            <a:pPr marL="228600" indent="-228600" algn="l">
              <a:spcBef>
                <a:spcPts val="0"/>
              </a:spcBef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Mark as split target” via OpenEdge Management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34416" y="1528286"/>
            <a:ext cx="245712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Composite  partition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3 newly added partitions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Partition aligned indexed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Sub-partition by region &amp;</a:t>
            </a:r>
            <a:br>
              <a:rPr lang="en-US" sz="1400" i="0" dirty="0" smtClean="0">
                <a:solidFill>
                  <a:srgbClr val="000000"/>
                </a:solidFill>
              </a:rPr>
            </a:br>
            <a:r>
              <a:rPr lang="en-US" sz="1400" i="0" dirty="0" smtClean="0">
                <a:solidFill>
                  <a:srgbClr val="000000"/>
                </a:solidFill>
              </a:rPr>
              <a:t>order-date w/in region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 bwMode="auto">
          <a:xfrm>
            <a:off x="4935004" y="2344686"/>
            <a:ext cx="3537732" cy="2854712"/>
          </a:xfrm>
          <a:prstGeom prst="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7"/>
            </a:pPr>
            <a:r>
              <a:rPr lang="en-US" dirty="0" smtClean="0"/>
              <a:t>Split out existing data</a:t>
            </a:r>
          </a:p>
        </p:txBody>
      </p:sp>
      <p:grpSp>
        <p:nvGrpSpPr>
          <p:cNvPr id="2" name="Group 35"/>
          <p:cNvGrpSpPr/>
          <p:nvPr/>
        </p:nvGrpSpPr>
        <p:grpSpPr>
          <a:xfrm>
            <a:off x="3276600" y="1990994"/>
            <a:ext cx="6932916" cy="3108309"/>
            <a:chOff x="3060259" y="1664413"/>
            <a:chExt cx="5201040" cy="3108309"/>
          </a:xfrm>
        </p:grpSpPr>
        <p:sp>
          <p:nvSpPr>
            <p:cNvPr id="33" name="Rectangle 32"/>
            <p:cNvSpPr/>
            <p:nvPr/>
          </p:nvSpPr>
          <p:spPr bwMode="auto">
            <a:xfrm>
              <a:off x="4355001" y="2051825"/>
              <a:ext cx="2553629" cy="27208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210"/>
            <p:cNvSpPr>
              <a:spLocks noChangeArrowheads="1"/>
            </p:cNvSpPr>
            <p:nvPr/>
          </p:nvSpPr>
          <p:spPr bwMode="auto">
            <a:xfrm>
              <a:off x="3060259" y="1664413"/>
              <a:ext cx="5201040" cy="30754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Order Table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3" name="Group 36"/>
            <p:cNvGrpSpPr/>
            <p:nvPr/>
          </p:nvGrpSpPr>
          <p:grpSpPr>
            <a:xfrm>
              <a:off x="7011662" y="2053121"/>
              <a:ext cx="1226607" cy="2719203"/>
              <a:chOff x="4467497" y="2054831"/>
              <a:chExt cx="1810511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69206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67497" y="2998329"/>
                <a:ext cx="1810511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67497" y="3931553"/>
                <a:ext cx="1810511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Rectangle 210"/>
            <p:cNvSpPr>
              <a:spLocks noChangeArrowheads="1"/>
            </p:cNvSpPr>
            <p:nvPr/>
          </p:nvSpPr>
          <p:spPr bwMode="auto">
            <a:xfrm>
              <a:off x="4365061" y="2068510"/>
              <a:ext cx="1765769" cy="27487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Western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9" name="Rectangle 210"/>
            <p:cNvSpPr>
              <a:spLocks noChangeArrowheads="1"/>
            </p:cNvSpPr>
            <p:nvPr/>
          </p:nvSpPr>
          <p:spPr bwMode="auto">
            <a:xfrm>
              <a:off x="4365061" y="3001735"/>
              <a:ext cx="1765745" cy="26792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Northern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0" name="Rectangle 210"/>
            <p:cNvSpPr>
              <a:spLocks noChangeArrowheads="1"/>
            </p:cNvSpPr>
            <p:nvPr/>
          </p:nvSpPr>
          <p:spPr bwMode="auto">
            <a:xfrm>
              <a:off x="4365061" y="3957217"/>
              <a:ext cx="1755329" cy="298100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Southern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2" name="Rectangle 210"/>
            <p:cNvSpPr>
              <a:spLocks noChangeArrowheads="1"/>
            </p:cNvSpPr>
            <p:nvPr/>
          </p:nvSpPr>
          <p:spPr bwMode="auto">
            <a:xfrm>
              <a:off x="6196139" y="39177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3" name="Rectangle 210"/>
            <p:cNvSpPr>
              <a:spLocks noChangeArrowheads="1"/>
            </p:cNvSpPr>
            <p:nvPr/>
          </p:nvSpPr>
          <p:spPr bwMode="auto">
            <a:xfrm>
              <a:off x="6196139" y="2074977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4" name="Rectangle 210"/>
            <p:cNvSpPr>
              <a:spLocks noChangeArrowheads="1"/>
            </p:cNvSpPr>
            <p:nvPr/>
          </p:nvSpPr>
          <p:spPr bwMode="auto">
            <a:xfrm>
              <a:off x="6196139" y="299592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7525778" y="393634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7525778" y="2071258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7525778" y="30033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4" name="Group 87"/>
          <p:cNvGrpSpPr/>
          <p:nvPr/>
        </p:nvGrpSpPr>
        <p:grpSpPr>
          <a:xfrm>
            <a:off x="5797128" y="5244267"/>
            <a:ext cx="2066154" cy="1029828"/>
            <a:chOff x="1806500" y="3345365"/>
            <a:chExt cx="1550019" cy="1029828"/>
          </a:xfrm>
        </p:grpSpPr>
        <p:sp>
          <p:nvSpPr>
            <p:cNvPr id="89" name="Flowchart: Connector 8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lowchart: Process 8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lowchart: Process 9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lowchart: Process 9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3" name="Straight Arrow Connector 92"/>
            <p:cNvCxnSpPr>
              <a:stCxn id="89" idx="3"/>
              <a:endCxn id="9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4" name="Straight Arrow Connector 93"/>
            <p:cNvCxnSpPr>
              <a:stCxn id="89" idx="5"/>
              <a:endCxn id="9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89" idx="4"/>
              <a:endCxn id="9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6" name="TextBox 9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806500" y="3345365"/>
              <a:ext cx="15500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 smtClean="0">
                  <a:solidFill>
                    <a:srgbClr val="000000"/>
                  </a:solidFill>
                </a:rPr>
                <a:t>Composite Index #10</a:t>
              </a:r>
              <a:br>
                <a:rPr lang="en-US" sz="1400" i="0" dirty="0" smtClean="0">
                  <a:solidFill>
                    <a:srgbClr val="000000"/>
                  </a:solidFill>
                </a:rPr>
              </a:br>
              <a:r>
                <a:rPr lang="en-US" sz="1400" i="0" dirty="0" smtClean="0">
                  <a:solidFill>
                    <a:srgbClr val="000000"/>
                  </a:solidFill>
                </a:rPr>
                <a:t>Partition #0</a:t>
              </a:r>
            </a:p>
          </p:txBody>
        </p:sp>
      </p:grpSp>
      <p:grpSp>
        <p:nvGrpSpPr>
          <p:cNvPr id="5" name="Group 97"/>
          <p:cNvGrpSpPr/>
          <p:nvPr/>
        </p:nvGrpSpPr>
        <p:grpSpPr>
          <a:xfrm>
            <a:off x="10122672" y="2289193"/>
            <a:ext cx="2066154" cy="914381"/>
            <a:chOff x="1806500" y="3476847"/>
            <a:chExt cx="1550019" cy="898346"/>
          </a:xfrm>
        </p:grpSpPr>
        <p:sp>
          <p:nvSpPr>
            <p:cNvPr id="99" name="Flowchart: Connector 9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0" name="Flowchart: Process 9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lowchart: Process 10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lowchart: Process 10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03" name="Straight Arrow Connector 102"/>
            <p:cNvCxnSpPr>
              <a:stCxn id="99" idx="3"/>
              <a:endCxn id="10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4" name="Straight Arrow Connector 103"/>
            <p:cNvCxnSpPr>
              <a:stCxn id="99" idx="5"/>
              <a:endCxn id="10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5" name="Straight Arrow Connector 104"/>
            <p:cNvCxnSpPr>
              <a:stCxn id="99" idx="4"/>
              <a:endCxn id="10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#1</a:t>
              </a:r>
            </a:p>
          </p:txBody>
        </p:sp>
      </p:grpSp>
      <p:grpSp>
        <p:nvGrpSpPr>
          <p:cNvPr id="6" name="Group 107"/>
          <p:cNvGrpSpPr/>
          <p:nvPr/>
        </p:nvGrpSpPr>
        <p:grpSpPr>
          <a:xfrm>
            <a:off x="10117721" y="3233314"/>
            <a:ext cx="2066154" cy="914381"/>
            <a:chOff x="1806500" y="3476847"/>
            <a:chExt cx="1550019" cy="898346"/>
          </a:xfrm>
        </p:grpSpPr>
        <p:sp>
          <p:nvSpPr>
            <p:cNvPr id="109" name="Flowchart: Connector 10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0" name="Flowchart: Process 10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Flowchart: Process 11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2" name="Flowchart: Process 11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13" name="Straight Arrow Connector 112"/>
            <p:cNvCxnSpPr>
              <a:stCxn id="109" idx="3"/>
              <a:endCxn id="11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4" name="Straight Arrow Connector 113"/>
            <p:cNvCxnSpPr>
              <a:stCxn id="109" idx="5"/>
              <a:endCxn id="11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5" name="Straight Arrow Connector 114"/>
            <p:cNvCxnSpPr>
              <a:stCxn id="109" idx="4"/>
              <a:endCxn id="11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6" name="TextBox 11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#2</a:t>
              </a:r>
            </a:p>
          </p:txBody>
        </p:sp>
      </p:grpSp>
      <p:grpSp>
        <p:nvGrpSpPr>
          <p:cNvPr id="7" name="Group 117"/>
          <p:cNvGrpSpPr/>
          <p:nvPr/>
        </p:nvGrpSpPr>
        <p:grpSpPr>
          <a:xfrm>
            <a:off x="10117721" y="4203451"/>
            <a:ext cx="2066154" cy="914381"/>
            <a:chOff x="1806500" y="3476847"/>
            <a:chExt cx="1550019" cy="898346"/>
          </a:xfrm>
        </p:grpSpPr>
        <p:sp>
          <p:nvSpPr>
            <p:cNvPr id="119" name="Flowchart: Connector 11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0" name="Flowchart: Process 11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lowchart: Process 12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Flowchart: Process 12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23" name="Straight Arrow Connector 122"/>
            <p:cNvCxnSpPr>
              <a:stCxn id="119" idx="3"/>
              <a:endCxn id="12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4" name="Straight Arrow Connector 123"/>
            <p:cNvCxnSpPr>
              <a:stCxn id="119" idx="5"/>
              <a:endCxn id="12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5" name="Straight Arrow Connector 124"/>
            <p:cNvCxnSpPr>
              <a:stCxn id="119" idx="4"/>
              <a:endCxn id="12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6" name="TextBox 12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#3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41773" y="1078551"/>
            <a:ext cx="209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Migration</a:t>
            </a:r>
          </a:p>
        </p:txBody>
      </p:sp>
      <p:grpSp>
        <p:nvGrpSpPr>
          <p:cNvPr id="9" name="Group 69"/>
          <p:cNvGrpSpPr/>
          <p:nvPr/>
        </p:nvGrpSpPr>
        <p:grpSpPr>
          <a:xfrm>
            <a:off x="3264196" y="2379702"/>
            <a:ext cx="1635051" cy="2719203"/>
            <a:chOff x="8543767" y="2053122"/>
            <a:chExt cx="1635051" cy="2719203"/>
          </a:xfrm>
        </p:grpSpPr>
        <p:grpSp>
          <p:nvGrpSpPr>
            <p:cNvPr id="10" name="Group 36"/>
            <p:cNvGrpSpPr/>
            <p:nvPr/>
          </p:nvGrpSpPr>
          <p:grpSpPr>
            <a:xfrm>
              <a:off x="8543767" y="2053122"/>
              <a:ext cx="1635051" cy="2719203"/>
              <a:chOff x="4467497" y="2054831"/>
              <a:chExt cx="1810511" cy="2719203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4469758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4467497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467497" y="3931553"/>
                <a:ext cx="1810511" cy="84248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210"/>
            <p:cNvSpPr>
              <a:spLocks noChangeArrowheads="1"/>
            </p:cNvSpPr>
            <p:nvPr/>
          </p:nvSpPr>
          <p:spPr bwMode="auto">
            <a:xfrm>
              <a:off x="9229078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5" name="Rectangle 210"/>
            <p:cNvSpPr>
              <a:spLocks noChangeArrowheads="1"/>
            </p:cNvSpPr>
            <p:nvPr/>
          </p:nvSpPr>
          <p:spPr bwMode="auto">
            <a:xfrm>
              <a:off x="9229078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6" name="Rectangle 210"/>
            <p:cNvSpPr>
              <a:spLocks noChangeArrowheads="1"/>
            </p:cNvSpPr>
            <p:nvPr/>
          </p:nvSpPr>
          <p:spPr bwMode="auto">
            <a:xfrm>
              <a:off x="9229078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11" name="Group 97"/>
          <p:cNvGrpSpPr/>
          <p:nvPr/>
        </p:nvGrpSpPr>
        <p:grpSpPr>
          <a:xfrm>
            <a:off x="1098415" y="2278303"/>
            <a:ext cx="2066154" cy="914381"/>
            <a:chOff x="1806500" y="3476847"/>
            <a:chExt cx="1550019" cy="898346"/>
          </a:xfrm>
        </p:grpSpPr>
        <p:sp>
          <p:nvSpPr>
            <p:cNvPr id="81" name="Flowchart: Connector 80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lowchart: Process 81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lowchart: Process 82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lowchart: Process 83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5" name="Straight Arrow Connector 84"/>
            <p:cNvCxnSpPr>
              <a:stCxn id="81" idx="3"/>
              <a:endCxn id="82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Straight Arrow Connector 85"/>
            <p:cNvCxnSpPr>
              <a:stCxn id="81" idx="5"/>
              <a:endCxn id="84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7" name="Straight Arrow Connector 86"/>
            <p:cNvCxnSpPr>
              <a:stCxn id="81" idx="4"/>
              <a:endCxn id="83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8" name="TextBox 87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#4</a:t>
              </a:r>
            </a:p>
          </p:txBody>
        </p:sp>
      </p:grpSp>
      <p:grpSp>
        <p:nvGrpSpPr>
          <p:cNvPr id="12" name="Group 107"/>
          <p:cNvGrpSpPr/>
          <p:nvPr/>
        </p:nvGrpSpPr>
        <p:grpSpPr>
          <a:xfrm>
            <a:off x="1093464" y="3222424"/>
            <a:ext cx="2066154" cy="914381"/>
            <a:chOff x="1806500" y="3476847"/>
            <a:chExt cx="1550019" cy="898346"/>
          </a:xfrm>
        </p:grpSpPr>
        <p:sp>
          <p:nvSpPr>
            <p:cNvPr id="118" name="Flowchart: Connector 117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8" name="Flowchart: Process 127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Flowchart: Process 128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Flowchart: Process 129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31" name="Straight Arrow Connector 130"/>
            <p:cNvCxnSpPr>
              <a:stCxn id="118" idx="3"/>
              <a:endCxn id="128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2" name="Straight Arrow Connector 131"/>
            <p:cNvCxnSpPr>
              <a:stCxn id="118" idx="5"/>
              <a:endCxn id="130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3" name="Straight Arrow Connector 132"/>
            <p:cNvCxnSpPr>
              <a:stCxn id="118" idx="4"/>
              <a:endCxn id="129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34" name="TextBox 133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#5</a:t>
              </a:r>
            </a:p>
          </p:txBody>
        </p:sp>
      </p:grpSp>
      <p:grpSp>
        <p:nvGrpSpPr>
          <p:cNvPr id="13" name="Group 117"/>
          <p:cNvGrpSpPr/>
          <p:nvPr/>
        </p:nvGrpSpPr>
        <p:grpSpPr>
          <a:xfrm>
            <a:off x="1093464" y="4192561"/>
            <a:ext cx="2066154" cy="914381"/>
            <a:chOff x="1806500" y="3476847"/>
            <a:chExt cx="1550019" cy="898346"/>
          </a:xfrm>
        </p:grpSpPr>
        <p:sp>
          <p:nvSpPr>
            <p:cNvPr id="137" name="Flowchart: Connector 136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8" name="Flowchart: Process 137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9" name="Flowchart: Process 138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0" name="Flowchart: Process 139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41" name="Straight Arrow Connector 140"/>
            <p:cNvCxnSpPr>
              <a:stCxn id="137" idx="3"/>
              <a:endCxn id="138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2" name="Straight Arrow Connector 141"/>
            <p:cNvCxnSpPr>
              <a:stCxn id="137" idx="5"/>
              <a:endCxn id="140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3" name="Straight Arrow Connector 142"/>
            <p:cNvCxnSpPr>
              <a:stCxn id="137" idx="4"/>
              <a:endCxn id="139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44" name="TextBox 143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#6</a:t>
              </a:r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3265684" y="1153880"/>
            <a:ext cx="5925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 algn="l">
              <a:spcBef>
                <a:spcPts val="0"/>
              </a:spcBef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Create new partitions</a:t>
            </a:r>
          </a:p>
          <a:p>
            <a:pPr marL="228600" indent="-228600" algn="l">
              <a:spcBef>
                <a:spcPts val="0"/>
              </a:spcBef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Mark as split target” via OpenEdge Management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2960919" y="5290457"/>
            <a:ext cx="2242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i="0" dirty="0" smtClean="0">
                <a:solidFill>
                  <a:srgbClr val="000000"/>
                </a:solidFill>
              </a:rPr>
              <a:t>Data in this range now has restricted access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623529" y="1441198"/>
            <a:ext cx="268572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3 newly added “split target partitions</a:t>
            </a:r>
          </a:p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400" i="0" dirty="0" smtClean="0">
                <a:solidFill>
                  <a:srgbClr val="000000"/>
                </a:solidFill>
              </a:rPr>
              <a:t>New partition aligned indexes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 bwMode="auto">
          <a:xfrm>
            <a:off x="4935004" y="2344686"/>
            <a:ext cx="3537732" cy="2854712"/>
          </a:xfrm>
          <a:prstGeom prst="rect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eriod" startAt="7"/>
            </a:pPr>
            <a:r>
              <a:rPr lang="en-US" dirty="0" smtClean="0"/>
              <a:t>Split out existing data</a:t>
            </a:r>
          </a:p>
        </p:txBody>
      </p:sp>
      <p:grpSp>
        <p:nvGrpSpPr>
          <p:cNvPr id="2" name="Group 35"/>
          <p:cNvGrpSpPr/>
          <p:nvPr/>
        </p:nvGrpSpPr>
        <p:grpSpPr>
          <a:xfrm>
            <a:off x="3276600" y="1990994"/>
            <a:ext cx="6932916" cy="3108309"/>
            <a:chOff x="3060259" y="1664413"/>
            <a:chExt cx="5201040" cy="3108309"/>
          </a:xfrm>
        </p:grpSpPr>
        <p:sp>
          <p:nvSpPr>
            <p:cNvPr id="33" name="Rectangle 32"/>
            <p:cNvSpPr/>
            <p:nvPr/>
          </p:nvSpPr>
          <p:spPr bwMode="auto">
            <a:xfrm>
              <a:off x="4355001" y="2051825"/>
              <a:ext cx="2553629" cy="27208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210"/>
            <p:cNvSpPr>
              <a:spLocks noChangeArrowheads="1"/>
            </p:cNvSpPr>
            <p:nvPr/>
          </p:nvSpPr>
          <p:spPr bwMode="auto">
            <a:xfrm>
              <a:off x="3060259" y="1664413"/>
              <a:ext cx="5201040" cy="30754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Order Table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3" name="Group 36"/>
            <p:cNvGrpSpPr/>
            <p:nvPr/>
          </p:nvGrpSpPr>
          <p:grpSpPr>
            <a:xfrm>
              <a:off x="7011662" y="2053121"/>
              <a:ext cx="1226607" cy="2719203"/>
              <a:chOff x="4467497" y="2054831"/>
              <a:chExt cx="1810511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69758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67497" y="2998329"/>
                <a:ext cx="1810511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67497" y="3931553"/>
                <a:ext cx="1810511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Rectangle 210"/>
            <p:cNvSpPr>
              <a:spLocks noChangeArrowheads="1"/>
            </p:cNvSpPr>
            <p:nvPr/>
          </p:nvSpPr>
          <p:spPr bwMode="auto">
            <a:xfrm>
              <a:off x="4365061" y="2068510"/>
              <a:ext cx="1765769" cy="27487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Western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9" name="Rectangle 210"/>
            <p:cNvSpPr>
              <a:spLocks noChangeArrowheads="1"/>
            </p:cNvSpPr>
            <p:nvPr/>
          </p:nvSpPr>
          <p:spPr bwMode="auto">
            <a:xfrm>
              <a:off x="4365061" y="3001735"/>
              <a:ext cx="1765745" cy="267929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Northern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0" name="Rectangle 210"/>
            <p:cNvSpPr>
              <a:spLocks noChangeArrowheads="1"/>
            </p:cNvSpPr>
            <p:nvPr/>
          </p:nvSpPr>
          <p:spPr bwMode="auto">
            <a:xfrm>
              <a:off x="4365061" y="3957217"/>
              <a:ext cx="1755329" cy="298100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smtClean="0">
                  <a:solidFill>
                    <a:srgbClr val="000000"/>
                  </a:solidFill>
                  <a:latin typeface="+mn-lt"/>
                </a:rPr>
                <a:t>Southern Region</a:t>
              </a:r>
              <a:endParaRPr lang="en-US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2" name="Rectangle 210"/>
            <p:cNvSpPr>
              <a:spLocks noChangeArrowheads="1"/>
            </p:cNvSpPr>
            <p:nvPr/>
          </p:nvSpPr>
          <p:spPr bwMode="auto">
            <a:xfrm>
              <a:off x="6196139" y="39177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3" name="Rectangle 210"/>
            <p:cNvSpPr>
              <a:spLocks noChangeArrowheads="1"/>
            </p:cNvSpPr>
            <p:nvPr/>
          </p:nvSpPr>
          <p:spPr bwMode="auto">
            <a:xfrm>
              <a:off x="6196139" y="2074977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4" name="Rectangle 210"/>
            <p:cNvSpPr>
              <a:spLocks noChangeArrowheads="1"/>
            </p:cNvSpPr>
            <p:nvPr/>
          </p:nvSpPr>
          <p:spPr bwMode="auto">
            <a:xfrm>
              <a:off x="6196139" y="299592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7525778" y="3936349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7525778" y="2071258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7525778" y="3003364"/>
              <a:ext cx="712490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4" name="Group 87"/>
          <p:cNvGrpSpPr/>
          <p:nvPr/>
        </p:nvGrpSpPr>
        <p:grpSpPr>
          <a:xfrm>
            <a:off x="5797128" y="5244267"/>
            <a:ext cx="2066154" cy="1029828"/>
            <a:chOff x="1806500" y="3345365"/>
            <a:chExt cx="1550019" cy="1029828"/>
          </a:xfrm>
        </p:grpSpPr>
        <p:sp>
          <p:nvSpPr>
            <p:cNvPr id="89" name="Flowchart: Connector 8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lowchart: Process 8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lowchart: Process 9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lowchart: Process 9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3" name="Straight Arrow Connector 92"/>
            <p:cNvCxnSpPr>
              <a:stCxn id="89" idx="3"/>
              <a:endCxn id="9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4" name="Straight Arrow Connector 93"/>
            <p:cNvCxnSpPr>
              <a:stCxn id="89" idx="5"/>
              <a:endCxn id="9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89" idx="4"/>
              <a:endCxn id="9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6" name="TextBox 9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806500" y="3345365"/>
              <a:ext cx="15500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 smtClean="0">
                  <a:solidFill>
                    <a:srgbClr val="000000"/>
                  </a:solidFill>
                </a:rPr>
                <a:t>Composite Index #10</a:t>
              </a:r>
              <a:br>
                <a:rPr lang="en-US" sz="1400" i="0" dirty="0" smtClean="0">
                  <a:solidFill>
                    <a:srgbClr val="000000"/>
                  </a:solidFill>
                </a:rPr>
              </a:br>
              <a:r>
                <a:rPr lang="en-US" sz="1400" i="0" dirty="0" smtClean="0">
                  <a:solidFill>
                    <a:srgbClr val="000000"/>
                  </a:solidFill>
                </a:rPr>
                <a:t>Partition #0</a:t>
              </a:r>
            </a:p>
          </p:txBody>
        </p:sp>
      </p:grpSp>
      <p:grpSp>
        <p:nvGrpSpPr>
          <p:cNvPr id="5" name="Group 97"/>
          <p:cNvGrpSpPr/>
          <p:nvPr/>
        </p:nvGrpSpPr>
        <p:grpSpPr>
          <a:xfrm>
            <a:off x="10122672" y="2289193"/>
            <a:ext cx="2066154" cy="914381"/>
            <a:chOff x="1806500" y="3476847"/>
            <a:chExt cx="1550019" cy="898346"/>
          </a:xfrm>
        </p:grpSpPr>
        <p:sp>
          <p:nvSpPr>
            <p:cNvPr id="99" name="Flowchart: Connector 9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0" name="Flowchart: Process 9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lowchart: Process 10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lowchart: Process 10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03" name="Straight Arrow Connector 102"/>
            <p:cNvCxnSpPr>
              <a:stCxn id="99" idx="3"/>
              <a:endCxn id="10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4" name="Straight Arrow Connector 103"/>
            <p:cNvCxnSpPr>
              <a:stCxn id="99" idx="5"/>
              <a:endCxn id="10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5" name="Straight Arrow Connector 104"/>
            <p:cNvCxnSpPr>
              <a:stCxn id="99" idx="4"/>
              <a:endCxn id="10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#1</a:t>
              </a:r>
            </a:p>
          </p:txBody>
        </p:sp>
      </p:grpSp>
      <p:grpSp>
        <p:nvGrpSpPr>
          <p:cNvPr id="6" name="Group 107"/>
          <p:cNvGrpSpPr/>
          <p:nvPr/>
        </p:nvGrpSpPr>
        <p:grpSpPr>
          <a:xfrm>
            <a:off x="10117721" y="3233314"/>
            <a:ext cx="2066154" cy="914381"/>
            <a:chOff x="1806500" y="3476847"/>
            <a:chExt cx="1550019" cy="898346"/>
          </a:xfrm>
        </p:grpSpPr>
        <p:sp>
          <p:nvSpPr>
            <p:cNvPr id="109" name="Flowchart: Connector 10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0" name="Flowchart: Process 10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Flowchart: Process 11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2" name="Flowchart: Process 11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13" name="Straight Arrow Connector 112"/>
            <p:cNvCxnSpPr>
              <a:stCxn id="109" idx="3"/>
              <a:endCxn id="11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4" name="Straight Arrow Connector 113"/>
            <p:cNvCxnSpPr>
              <a:stCxn id="109" idx="5"/>
              <a:endCxn id="11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5" name="Straight Arrow Connector 114"/>
            <p:cNvCxnSpPr>
              <a:stCxn id="109" idx="4"/>
              <a:endCxn id="11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6" name="TextBox 11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#2</a:t>
              </a:r>
            </a:p>
          </p:txBody>
        </p:sp>
      </p:grpSp>
      <p:grpSp>
        <p:nvGrpSpPr>
          <p:cNvPr id="7" name="Group 117"/>
          <p:cNvGrpSpPr/>
          <p:nvPr/>
        </p:nvGrpSpPr>
        <p:grpSpPr>
          <a:xfrm>
            <a:off x="10117721" y="4203451"/>
            <a:ext cx="2066154" cy="914381"/>
            <a:chOff x="1806500" y="3476847"/>
            <a:chExt cx="1550019" cy="898346"/>
          </a:xfrm>
        </p:grpSpPr>
        <p:sp>
          <p:nvSpPr>
            <p:cNvPr id="119" name="Flowchart: Connector 118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0" name="Flowchart: Process 119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lowchart: Process 120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Flowchart: Process 121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23" name="Straight Arrow Connector 122"/>
            <p:cNvCxnSpPr>
              <a:stCxn id="119" idx="3"/>
              <a:endCxn id="120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4" name="Straight Arrow Connector 123"/>
            <p:cNvCxnSpPr>
              <a:stCxn id="119" idx="5"/>
              <a:endCxn id="122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5" name="Straight Arrow Connector 124"/>
            <p:cNvCxnSpPr>
              <a:stCxn id="119" idx="4"/>
              <a:endCxn id="121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6" name="TextBox 125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#3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41773" y="1078551"/>
            <a:ext cx="209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Migration</a:t>
            </a:r>
          </a:p>
        </p:txBody>
      </p:sp>
      <p:sp>
        <p:nvSpPr>
          <p:cNvPr id="69" name="AutoShape 3"/>
          <p:cNvSpPr>
            <a:spLocks noChangeArrowheads="1"/>
          </p:cNvSpPr>
          <p:nvPr/>
        </p:nvSpPr>
        <p:spPr bwMode="auto">
          <a:xfrm>
            <a:off x="3474293" y="1143434"/>
            <a:ext cx="6420830" cy="685365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partitionmanage</a:t>
            </a:r>
            <a:r>
              <a:rPr lang="en-US" sz="2000" b="1" i="0" dirty="0" smtClean="0">
                <a:solidFill>
                  <a:srgbClr val="BE005F"/>
                </a:solidFill>
              </a:rPr>
              <a:t> split  table </a:t>
            </a:r>
            <a:r>
              <a:rPr lang="en-US" sz="2000" b="1" dirty="0" smtClean="0">
                <a:solidFill>
                  <a:schemeClr val="tx2"/>
                </a:solidFill>
              </a:rPr>
              <a:t>order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</a:t>
            </a:r>
            <a:r>
              <a:rPr lang="en-US" sz="2000" b="1" i="0" dirty="0" smtClean="0">
                <a:solidFill>
                  <a:schemeClr val="accent4"/>
                </a:solidFill>
              </a:rPr>
              <a:t>composite</a:t>
            </a:r>
            <a:r>
              <a:rPr lang="en-US" sz="2000" b="1" dirty="0" smtClean="0">
                <a:solidFill>
                  <a:schemeClr val="tx2"/>
                </a:solidFill>
              </a:rPr>
              <a:t> "initial“ 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recs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1000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  <p:grpSp>
        <p:nvGrpSpPr>
          <p:cNvPr id="9" name="Group 69"/>
          <p:cNvGrpSpPr/>
          <p:nvPr/>
        </p:nvGrpSpPr>
        <p:grpSpPr>
          <a:xfrm>
            <a:off x="3264196" y="2379702"/>
            <a:ext cx="1635051" cy="2719203"/>
            <a:chOff x="8543767" y="2053122"/>
            <a:chExt cx="1635051" cy="2719203"/>
          </a:xfrm>
        </p:grpSpPr>
        <p:grpSp>
          <p:nvGrpSpPr>
            <p:cNvPr id="10" name="Group 36"/>
            <p:cNvGrpSpPr/>
            <p:nvPr/>
          </p:nvGrpSpPr>
          <p:grpSpPr>
            <a:xfrm>
              <a:off x="8543767" y="2053122"/>
              <a:ext cx="1635051" cy="2719203"/>
              <a:chOff x="4467497" y="2054831"/>
              <a:chExt cx="1810511" cy="2719203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4469758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4467497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467497" y="3931553"/>
                <a:ext cx="1810511" cy="84248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210"/>
            <p:cNvSpPr>
              <a:spLocks noChangeArrowheads="1"/>
            </p:cNvSpPr>
            <p:nvPr/>
          </p:nvSpPr>
          <p:spPr bwMode="auto">
            <a:xfrm>
              <a:off x="9229078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5" name="Rectangle 210"/>
            <p:cNvSpPr>
              <a:spLocks noChangeArrowheads="1"/>
            </p:cNvSpPr>
            <p:nvPr/>
          </p:nvSpPr>
          <p:spPr bwMode="auto">
            <a:xfrm>
              <a:off x="9229078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6" name="Rectangle 210"/>
            <p:cNvSpPr>
              <a:spLocks noChangeArrowheads="1"/>
            </p:cNvSpPr>
            <p:nvPr/>
          </p:nvSpPr>
          <p:spPr bwMode="auto">
            <a:xfrm>
              <a:off x="9229078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11" name="Group 97"/>
          <p:cNvGrpSpPr/>
          <p:nvPr/>
        </p:nvGrpSpPr>
        <p:grpSpPr>
          <a:xfrm>
            <a:off x="1098415" y="2278303"/>
            <a:ext cx="2066154" cy="914381"/>
            <a:chOff x="1806500" y="3476847"/>
            <a:chExt cx="1550019" cy="898346"/>
          </a:xfrm>
        </p:grpSpPr>
        <p:sp>
          <p:nvSpPr>
            <p:cNvPr id="81" name="Flowchart: Connector 80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lowchart: Process 81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lowchart: Process 82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lowchart: Process 83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5" name="Straight Arrow Connector 84"/>
            <p:cNvCxnSpPr>
              <a:stCxn id="81" idx="3"/>
              <a:endCxn id="82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Straight Arrow Connector 85"/>
            <p:cNvCxnSpPr>
              <a:stCxn id="81" idx="5"/>
              <a:endCxn id="84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7" name="Straight Arrow Connector 86"/>
            <p:cNvCxnSpPr>
              <a:stCxn id="81" idx="4"/>
              <a:endCxn id="83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8" name="TextBox 87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#4</a:t>
              </a:r>
            </a:p>
          </p:txBody>
        </p:sp>
      </p:grpSp>
      <p:grpSp>
        <p:nvGrpSpPr>
          <p:cNvPr id="12" name="Group 107"/>
          <p:cNvGrpSpPr/>
          <p:nvPr/>
        </p:nvGrpSpPr>
        <p:grpSpPr>
          <a:xfrm>
            <a:off x="1093464" y="3222424"/>
            <a:ext cx="2066154" cy="914381"/>
            <a:chOff x="1806500" y="3476847"/>
            <a:chExt cx="1550019" cy="898346"/>
          </a:xfrm>
        </p:grpSpPr>
        <p:sp>
          <p:nvSpPr>
            <p:cNvPr id="118" name="Flowchart: Connector 117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8" name="Flowchart: Process 127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Flowchart: Process 128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Flowchart: Process 129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31" name="Straight Arrow Connector 130"/>
            <p:cNvCxnSpPr>
              <a:stCxn id="118" idx="3"/>
              <a:endCxn id="128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2" name="Straight Arrow Connector 131"/>
            <p:cNvCxnSpPr>
              <a:stCxn id="118" idx="5"/>
              <a:endCxn id="130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3" name="Straight Arrow Connector 132"/>
            <p:cNvCxnSpPr>
              <a:stCxn id="118" idx="4"/>
              <a:endCxn id="129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34" name="TextBox 133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#5</a:t>
              </a:r>
            </a:p>
          </p:txBody>
        </p:sp>
      </p:grpSp>
      <p:grpSp>
        <p:nvGrpSpPr>
          <p:cNvPr id="13" name="Group 117"/>
          <p:cNvGrpSpPr/>
          <p:nvPr/>
        </p:nvGrpSpPr>
        <p:grpSpPr>
          <a:xfrm>
            <a:off x="1093464" y="4192561"/>
            <a:ext cx="2066154" cy="914381"/>
            <a:chOff x="1806500" y="3476847"/>
            <a:chExt cx="1550019" cy="898346"/>
          </a:xfrm>
        </p:grpSpPr>
        <p:sp>
          <p:nvSpPr>
            <p:cNvPr id="137" name="Flowchart: Connector 136"/>
            <p:cNvSpPr/>
            <p:nvPr/>
          </p:nvSpPr>
          <p:spPr bwMode="auto">
            <a:xfrm>
              <a:off x="2474821" y="3917991"/>
              <a:ext cx="227832" cy="216569"/>
            </a:xfrm>
            <a:prstGeom prst="flowChartConnector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8" name="Flowchart: Process 137"/>
            <p:cNvSpPr/>
            <p:nvPr/>
          </p:nvSpPr>
          <p:spPr bwMode="auto">
            <a:xfrm flipH="1">
              <a:off x="1992352" y="4278940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9" name="Flowchart: Process 138"/>
            <p:cNvSpPr/>
            <p:nvPr/>
          </p:nvSpPr>
          <p:spPr bwMode="auto">
            <a:xfrm flipH="1">
              <a:off x="2403350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0" name="Flowchart: Process 139"/>
            <p:cNvSpPr/>
            <p:nvPr/>
          </p:nvSpPr>
          <p:spPr bwMode="auto">
            <a:xfrm flipH="1">
              <a:off x="2818822" y="4274924"/>
              <a:ext cx="375254" cy="96253"/>
            </a:xfrm>
            <a:prstGeom prst="flowChartProcess">
              <a:avLst/>
            </a:prstGeom>
            <a:noFill/>
            <a:ln w="12700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41" name="Straight Arrow Connector 140"/>
            <p:cNvCxnSpPr>
              <a:stCxn id="137" idx="3"/>
              <a:endCxn id="138" idx="0"/>
            </p:cNvCxnSpPr>
            <p:nvPr/>
          </p:nvCxnSpPr>
          <p:spPr bwMode="auto">
            <a:xfrm flipH="1">
              <a:off x="2179979" y="4102844"/>
              <a:ext cx="328208" cy="1760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2" name="Straight Arrow Connector 141"/>
            <p:cNvCxnSpPr>
              <a:stCxn id="137" idx="5"/>
              <a:endCxn id="140" idx="0"/>
            </p:cNvCxnSpPr>
            <p:nvPr/>
          </p:nvCxnSpPr>
          <p:spPr bwMode="auto">
            <a:xfrm>
              <a:off x="2669287" y="4102844"/>
              <a:ext cx="337162" cy="1720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3" name="Straight Arrow Connector 142"/>
            <p:cNvCxnSpPr>
              <a:stCxn id="137" idx="4"/>
              <a:endCxn id="139" idx="0"/>
            </p:cNvCxnSpPr>
            <p:nvPr/>
          </p:nvCxnSpPr>
          <p:spPr bwMode="auto">
            <a:xfrm>
              <a:off x="2588737" y="4134560"/>
              <a:ext cx="2240" cy="1403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44" name="TextBox 143"/>
            <p:cNvSpPr txBox="1"/>
            <p:nvPr/>
          </p:nvSpPr>
          <p:spPr>
            <a:xfrm>
              <a:off x="2419815" y="3925229"/>
              <a:ext cx="3345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0" dirty="0" smtClean="0">
                  <a:solidFill>
                    <a:srgbClr val="000000"/>
                  </a:solidFill>
                </a:rPr>
                <a:t> 10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1806500" y="3476847"/>
              <a:ext cx="1550019" cy="45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0" dirty="0" smtClean="0">
                  <a:solidFill>
                    <a:srgbClr val="000000"/>
                  </a:solidFill>
                </a:rPr>
                <a:t>Local Index #10</a:t>
              </a:r>
              <a:br>
                <a:rPr lang="en-US" sz="1200" i="0" dirty="0" smtClean="0">
                  <a:solidFill>
                    <a:srgbClr val="000000"/>
                  </a:solidFill>
                </a:rPr>
              </a:br>
              <a:r>
                <a:rPr lang="en-US" sz="1200" i="0" dirty="0" smtClean="0">
                  <a:solidFill>
                    <a:srgbClr val="000000"/>
                  </a:solidFill>
                </a:rPr>
                <a:t>Partition #6</a:t>
              </a:r>
            </a:p>
          </p:txBody>
        </p:sp>
      </p:grpSp>
      <p:sp>
        <p:nvSpPr>
          <p:cNvPr id="108" name="Curved Down Arrow 107"/>
          <p:cNvSpPr/>
          <p:nvPr/>
        </p:nvSpPr>
        <p:spPr bwMode="auto">
          <a:xfrm rot="10800000">
            <a:off x="4158343" y="5279567"/>
            <a:ext cx="1491343" cy="664029"/>
          </a:xfrm>
          <a:prstGeom prst="curvedDownArrow">
            <a:avLst/>
          </a:prstGeom>
          <a:gradFill>
            <a:gsLst>
              <a:gs pos="0">
                <a:schemeClr val="accent1"/>
              </a:gs>
              <a:gs pos="100000">
                <a:srgbClr val="FFFFFF"/>
              </a:gs>
            </a:gsLst>
            <a:lin ang="108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/>
            <a:endParaRPr lang="en-US" i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7"/>
            </a:pPr>
            <a:r>
              <a:rPr lang="en-US" dirty="0" smtClean="0"/>
              <a:t>Split out existing data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994443" y="2378406"/>
            <a:ext cx="3403953" cy="27208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Rectangle 210"/>
          <p:cNvSpPr>
            <a:spLocks noChangeArrowheads="1"/>
          </p:cNvSpPr>
          <p:nvPr/>
        </p:nvSpPr>
        <p:spPr bwMode="auto">
          <a:xfrm>
            <a:off x="1513114" y="1990994"/>
            <a:ext cx="8696403" cy="307548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Order Table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8536444" y="2379702"/>
            <a:ext cx="1635051" cy="2719203"/>
            <a:chOff x="8536444" y="2053122"/>
            <a:chExt cx="1635051" cy="2719203"/>
          </a:xfrm>
        </p:grpSpPr>
        <p:grpSp>
          <p:nvGrpSpPr>
            <p:cNvPr id="3" name="Group 36"/>
            <p:cNvGrpSpPr/>
            <p:nvPr/>
          </p:nvGrpSpPr>
          <p:grpSpPr>
            <a:xfrm>
              <a:off x="8536444" y="2053122"/>
              <a:ext cx="1635051" cy="2719203"/>
              <a:chOff x="4459390" y="2054831"/>
              <a:chExt cx="1810512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61651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59391" y="2998329"/>
                <a:ext cx="1810511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9390" y="3931553"/>
                <a:ext cx="1810512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9221755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9221755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9221755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41773" y="1078551"/>
            <a:ext cx="209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Migration</a:t>
            </a:r>
          </a:p>
        </p:txBody>
      </p:sp>
      <p:grpSp>
        <p:nvGrpSpPr>
          <p:cNvPr id="4" name="Group 69"/>
          <p:cNvGrpSpPr/>
          <p:nvPr/>
        </p:nvGrpSpPr>
        <p:grpSpPr>
          <a:xfrm>
            <a:off x="3253371" y="2368816"/>
            <a:ext cx="1635051" cy="2719203"/>
            <a:chOff x="8532942" y="2053122"/>
            <a:chExt cx="1635051" cy="2719203"/>
          </a:xfrm>
        </p:grpSpPr>
        <p:grpSp>
          <p:nvGrpSpPr>
            <p:cNvPr id="5" name="Group 36"/>
            <p:cNvGrpSpPr/>
            <p:nvPr/>
          </p:nvGrpSpPr>
          <p:grpSpPr>
            <a:xfrm>
              <a:off x="8532942" y="2053122"/>
              <a:ext cx="1635051" cy="2719203"/>
              <a:chOff x="4455512" y="2054831"/>
              <a:chExt cx="1810512" cy="2719203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4457774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455512" y="3931553"/>
                <a:ext cx="1810512" cy="84248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210"/>
            <p:cNvSpPr>
              <a:spLocks noChangeArrowheads="1"/>
            </p:cNvSpPr>
            <p:nvPr/>
          </p:nvSpPr>
          <p:spPr bwMode="auto">
            <a:xfrm>
              <a:off x="9218254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  <p:sp>
          <p:nvSpPr>
            <p:cNvPr id="75" name="Rectangle 210"/>
            <p:cNvSpPr>
              <a:spLocks noChangeArrowheads="1"/>
            </p:cNvSpPr>
            <p:nvPr/>
          </p:nvSpPr>
          <p:spPr bwMode="auto">
            <a:xfrm>
              <a:off x="9218254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6" name="Rectangle 210"/>
            <p:cNvSpPr>
              <a:spLocks noChangeArrowheads="1"/>
            </p:cNvSpPr>
            <p:nvPr/>
          </p:nvSpPr>
          <p:spPr bwMode="auto">
            <a:xfrm>
              <a:off x="9218254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</p:grpSp>
      <p:grpSp>
        <p:nvGrpSpPr>
          <p:cNvPr id="6" name="Group 79"/>
          <p:cNvGrpSpPr/>
          <p:nvPr/>
        </p:nvGrpSpPr>
        <p:grpSpPr>
          <a:xfrm>
            <a:off x="1511656" y="2379702"/>
            <a:ext cx="1635051" cy="2719203"/>
            <a:chOff x="8532942" y="2053122"/>
            <a:chExt cx="1635051" cy="2719203"/>
          </a:xfrm>
        </p:grpSpPr>
        <p:grpSp>
          <p:nvGrpSpPr>
            <p:cNvPr id="7" name="Group 36"/>
            <p:cNvGrpSpPr/>
            <p:nvPr/>
          </p:nvGrpSpPr>
          <p:grpSpPr>
            <a:xfrm>
              <a:off x="8532942" y="2053122"/>
              <a:ext cx="1635051" cy="2719203"/>
              <a:chOff x="4455512" y="2054831"/>
              <a:chExt cx="1810512" cy="2719203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4457774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4455512" y="3931553"/>
                <a:ext cx="1810512" cy="84248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2" name="Rectangle 210"/>
            <p:cNvSpPr>
              <a:spLocks noChangeArrowheads="1"/>
            </p:cNvSpPr>
            <p:nvPr/>
          </p:nvSpPr>
          <p:spPr bwMode="auto">
            <a:xfrm>
              <a:off x="9218254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83" name="Rectangle 210"/>
            <p:cNvSpPr>
              <a:spLocks noChangeArrowheads="1"/>
            </p:cNvSpPr>
            <p:nvPr/>
          </p:nvSpPr>
          <p:spPr bwMode="auto">
            <a:xfrm>
              <a:off x="9218254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84" name="Rectangle 210"/>
            <p:cNvSpPr>
              <a:spLocks noChangeArrowheads="1"/>
            </p:cNvSpPr>
            <p:nvPr/>
          </p:nvSpPr>
          <p:spPr bwMode="auto">
            <a:xfrm>
              <a:off x="9218254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12/31/2013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sp>
        <p:nvSpPr>
          <p:cNvPr id="48" name="Rectangle 210"/>
          <p:cNvSpPr>
            <a:spLocks noChangeArrowheads="1"/>
          </p:cNvSpPr>
          <p:nvPr/>
        </p:nvSpPr>
        <p:spPr bwMode="auto">
          <a:xfrm>
            <a:off x="171725" y="2732549"/>
            <a:ext cx="2353746" cy="274879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Western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9" name="Rectangle 210"/>
          <p:cNvSpPr>
            <a:spLocks noChangeArrowheads="1"/>
          </p:cNvSpPr>
          <p:nvPr/>
        </p:nvSpPr>
        <p:spPr bwMode="auto">
          <a:xfrm>
            <a:off x="171725" y="3654890"/>
            <a:ext cx="2353714" cy="267929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Northern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0" name="Rectangle 210"/>
          <p:cNvSpPr>
            <a:spLocks noChangeArrowheads="1"/>
          </p:cNvSpPr>
          <p:nvPr/>
        </p:nvSpPr>
        <p:spPr bwMode="auto">
          <a:xfrm>
            <a:off x="171725" y="4577714"/>
            <a:ext cx="2339830" cy="298100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Southern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4" name="AutoShape 3"/>
          <p:cNvSpPr>
            <a:spLocks noChangeArrowheads="1"/>
          </p:cNvSpPr>
          <p:nvPr/>
        </p:nvSpPr>
        <p:spPr bwMode="auto">
          <a:xfrm>
            <a:off x="2723158" y="1143434"/>
            <a:ext cx="6355521" cy="685365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partitionmanage</a:t>
            </a:r>
            <a:r>
              <a:rPr lang="en-US" sz="2000" b="1" i="0" dirty="0" smtClean="0">
                <a:solidFill>
                  <a:srgbClr val="BE005F"/>
                </a:solidFill>
              </a:rPr>
              <a:t>  split  table </a:t>
            </a:r>
            <a:r>
              <a:rPr lang="en-US" sz="2000" b="1" dirty="0" smtClean="0">
                <a:solidFill>
                  <a:schemeClr val="tx2"/>
                </a:solidFill>
              </a:rPr>
              <a:t>order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</a:t>
            </a:r>
            <a:r>
              <a:rPr lang="en-US" sz="2000" b="1" i="0" dirty="0" smtClean="0">
                <a:solidFill>
                  <a:schemeClr val="accent4"/>
                </a:solidFill>
              </a:rPr>
              <a:t>composite</a:t>
            </a:r>
            <a:r>
              <a:rPr lang="en-US" sz="2000" b="1" dirty="0" smtClean="0">
                <a:solidFill>
                  <a:schemeClr val="tx2"/>
                </a:solidFill>
              </a:rPr>
              <a:t> "initial“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recs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1000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36" name="Curved Down Arrow 35"/>
          <p:cNvSpPr/>
          <p:nvPr/>
        </p:nvSpPr>
        <p:spPr bwMode="auto">
          <a:xfrm rot="10800000">
            <a:off x="4158343" y="5304967"/>
            <a:ext cx="1491343" cy="664029"/>
          </a:xfrm>
          <a:prstGeom prst="curvedDownArrow">
            <a:avLst/>
          </a:prstGeom>
          <a:gradFill>
            <a:gsLst>
              <a:gs pos="0">
                <a:schemeClr val="accent1"/>
              </a:gs>
              <a:gs pos="100000">
                <a:srgbClr val="FFFFFF"/>
              </a:gs>
            </a:gsLst>
            <a:lin ang="108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/>
            <a:endParaRPr lang="en-US" i="0" dirty="0" smtClean="0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94316" y="5052419"/>
            <a:ext cx="2090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l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1600" i="0" dirty="0" smtClean="0">
                <a:solidFill>
                  <a:srgbClr val="000000"/>
                </a:solidFill>
              </a:rPr>
              <a:t>Split target</a:t>
            </a:r>
          </a:p>
        </p:txBody>
      </p:sp>
      <p:sp>
        <p:nvSpPr>
          <p:cNvPr id="38" name="Rectangle 210"/>
          <p:cNvSpPr>
            <a:spLocks noChangeArrowheads="1"/>
          </p:cNvSpPr>
          <p:nvPr/>
        </p:nvSpPr>
        <p:spPr bwMode="auto">
          <a:xfrm>
            <a:off x="7456686" y="4244345"/>
            <a:ext cx="949740" cy="223778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4572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000000"/>
                </a:solidFill>
                <a:latin typeface="+mn-lt"/>
              </a:rPr>
              <a:t>06/30/2014</a:t>
            </a:r>
            <a:endParaRPr lang="en-US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9" name="Rectangle 210"/>
          <p:cNvSpPr>
            <a:spLocks noChangeArrowheads="1"/>
          </p:cNvSpPr>
          <p:nvPr/>
        </p:nvSpPr>
        <p:spPr bwMode="auto">
          <a:xfrm>
            <a:off x="7456686" y="2401558"/>
            <a:ext cx="949740" cy="223778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4572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000000"/>
                </a:solidFill>
                <a:latin typeface="+mn-lt"/>
              </a:rPr>
              <a:t>06/30/2014</a:t>
            </a:r>
            <a:endParaRPr lang="en-US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0" name="Rectangle 210"/>
          <p:cNvSpPr>
            <a:spLocks noChangeArrowheads="1"/>
          </p:cNvSpPr>
          <p:nvPr/>
        </p:nvSpPr>
        <p:spPr bwMode="auto">
          <a:xfrm>
            <a:off x="7456686" y="3322510"/>
            <a:ext cx="949740" cy="223778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4572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000000"/>
                </a:solidFill>
                <a:latin typeface="+mn-lt"/>
              </a:rPr>
              <a:t>06/30/2014</a:t>
            </a:r>
            <a:endParaRPr lang="en-US" sz="14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 animBg="1"/>
      <p:bldP spid="39" grpId="0" animBg="1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AutoShape 3"/>
          <p:cNvSpPr>
            <a:spLocks noChangeArrowheads="1"/>
          </p:cNvSpPr>
          <p:nvPr/>
        </p:nvSpPr>
        <p:spPr bwMode="auto">
          <a:xfrm>
            <a:off x="829060" y="1484483"/>
            <a:ext cx="9360148" cy="692665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partitionmanage</a:t>
            </a:r>
            <a:r>
              <a:rPr lang="en-US" sz="2000" b="1" i="0" dirty="0" smtClean="0">
                <a:solidFill>
                  <a:srgbClr val="BE005F"/>
                </a:solidFill>
              </a:rPr>
              <a:t> truncate partition </a:t>
            </a:r>
            <a:r>
              <a:rPr lang="en-US" sz="2000" b="1" dirty="0" smtClean="0">
                <a:solidFill>
                  <a:schemeClr val="tx2"/>
                </a:solidFill>
              </a:rPr>
              <a:t>&lt;</a:t>
            </a:r>
            <a:r>
              <a:rPr lang="en-US" sz="2000" b="1" dirty="0" err="1" smtClean="0">
                <a:solidFill>
                  <a:schemeClr val="tx2"/>
                </a:solidFill>
              </a:rPr>
              <a:t>pname</a:t>
            </a:r>
            <a:r>
              <a:rPr lang="en-US" sz="2000" b="1" dirty="0" smtClean="0">
                <a:solidFill>
                  <a:schemeClr val="tx2"/>
                </a:solidFill>
              </a:rPr>
              <a:t>&gt;  </a:t>
            </a:r>
            <a:r>
              <a:rPr lang="en-US" sz="2000" b="1" i="0" dirty="0" smtClean="0">
                <a:solidFill>
                  <a:srgbClr val="BE005F"/>
                </a:solidFill>
              </a:rPr>
              <a:t>table </a:t>
            </a:r>
            <a:r>
              <a:rPr lang="en-US" sz="2000" b="1" dirty="0" smtClean="0">
                <a:solidFill>
                  <a:schemeClr val="tx2"/>
                </a:solidFill>
              </a:rPr>
              <a:t>&lt;</a:t>
            </a:r>
            <a:r>
              <a:rPr lang="en-US" sz="2000" b="1" dirty="0" err="1" smtClean="0">
                <a:solidFill>
                  <a:schemeClr val="tx2"/>
                </a:solidFill>
              </a:rPr>
              <a:t>tname</a:t>
            </a:r>
            <a:r>
              <a:rPr lang="en-US" sz="2000" b="1" dirty="0" smtClean="0">
                <a:solidFill>
                  <a:schemeClr val="tx2"/>
                </a:solidFill>
              </a:rPr>
              <a:t>&gt;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recs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&lt;#</a:t>
            </a:r>
            <a:r>
              <a:rPr lang="en-US" sz="2000" b="1" dirty="0" err="1" smtClean="0">
                <a:solidFill>
                  <a:schemeClr val="tx2"/>
                </a:solidFill>
              </a:rPr>
              <a:t>recs</a:t>
            </a:r>
            <a:r>
              <a:rPr lang="en-US" sz="2000" b="1" dirty="0" smtClean="0">
                <a:solidFill>
                  <a:schemeClr val="tx2"/>
                </a:solidFill>
              </a:rPr>
              <a:t> per </a:t>
            </a:r>
            <a:r>
              <a:rPr lang="en-US" sz="2000" b="1" dirty="0" err="1" smtClean="0">
                <a:solidFill>
                  <a:schemeClr val="tx2"/>
                </a:solidFill>
              </a:rPr>
              <a:t>txn</a:t>
            </a:r>
            <a:r>
              <a:rPr lang="en-US" sz="2000" b="1" dirty="0" smtClean="0">
                <a:solidFill>
                  <a:schemeClr val="tx2"/>
                </a:solidFill>
              </a:rPr>
              <a:t>&gt;  </a:t>
            </a:r>
            <a:r>
              <a:rPr lang="en-US" sz="2000" b="1" i="0" dirty="0" smtClean="0">
                <a:solidFill>
                  <a:srgbClr val="BE005F"/>
                </a:solidFill>
              </a:rPr>
              <a:t>[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deallocate</a:t>
            </a:r>
            <a:r>
              <a:rPr lang="en-US" sz="2000" b="1" i="0" dirty="0" smtClean="0">
                <a:solidFill>
                  <a:srgbClr val="BE005F"/>
                </a:solidFill>
              </a:rPr>
              <a:t> ]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8"/>
            </a:pPr>
            <a:r>
              <a:rPr lang="en-US" dirty="0" smtClean="0"/>
              <a:t>Truncate / de-allocate “initial” partition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994443" y="2704986"/>
            <a:ext cx="3403953" cy="27208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Rectangle 210"/>
          <p:cNvSpPr>
            <a:spLocks noChangeArrowheads="1"/>
          </p:cNvSpPr>
          <p:nvPr/>
        </p:nvSpPr>
        <p:spPr bwMode="auto">
          <a:xfrm>
            <a:off x="1513114" y="2317574"/>
            <a:ext cx="8696403" cy="307548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Order Table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8536444" y="2706282"/>
            <a:ext cx="1635051" cy="2719203"/>
            <a:chOff x="8536444" y="2053122"/>
            <a:chExt cx="1635051" cy="2719203"/>
          </a:xfrm>
        </p:grpSpPr>
        <p:grpSp>
          <p:nvGrpSpPr>
            <p:cNvPr id="3" name="Group 36"/>
            <p:cNvGrpSpPr/>
            <p:nvPr/>
          </p:nvGrpSpPr>
          <p:grpSpPr>
            <a:xfrm>
              <a:off x="8536444" y="2053122"/>
              <a:ext cx="1635051" cy="2719203"/>
              <a:chOff x="4459390" y="2054831"/>
              <a:chExt cx="1810512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61651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59391" y="2998329"/>
                <a:ext cx="1810511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9390" y="3931553"/>
                <a:ext cx="1810512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9221755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9221755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9221755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41773" y="1303531"/>
            <a:ext cx="2096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Reclaiming Free Space</a:t>
            </a:r>
          </a:p>
        </p:txBody>
      </p:sp>
      <p:grpSp>
        <p:nvGrpSpPr>
          <p:cNvPr id="8" name="Group 69"/>
          <p:cNvGrpSpPr/>
          <p:nvPr/>
        </p:nvGrpSpPr>
        <p:grpSpPr>
          <a:xfrm>
            <a:off x="3253371" y="2695396"/>
            <a:ext cx="1635051" cy="2719203"/>
            <a:chOff x="8532942" y="2053122"/>
            <a:chExt cx="1635051" cy="2719203"/>
          </a:xfrm>
        </p:grpSpPr>
        <p:grpSp>
          <p:nvGrpSpPr>
            <p:cNvPr id="9" name="Group 36"/>
            <p:cNvGrpSpPr/>
            <p:nvPr/>
          </p:nvGrpSpPr>
          <p:grpSpPr>
            <a:xfrm>
              <a:off x="8532942" y="2053122"/>
              <a:ext cx="1635051" cy="2719203"/>
              <a:chOff x="4455512" y="2054831"/>
              <a:chExt cx="1810512" cy="2719203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4457774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455512" y="3931553"/>
                <a:ext cx="1810512" cy="84248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210"/>
            <p:cNvSpPr>
              <a:spLocks noChangeArrowheads="1"/>
            </p:cNvSpPr>
            <p:nvPr/>
          </p:nvSpPr>
          <p:spPr bwMode="auto">
            <a:xfrm>
              <a:off x="9218254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  <p:sp>
          <p:nvSpPr>
            <p:cNvPr id="75" name="Rectangle 210"/>
            <p:cNvSpPr>
              <a:spLocks noChangeArrowheads="1"/>
            </p:cNvSpPr>
            <p:nvPr/>
          </p:nvSpPr>
          <p:spPr bwMode="auto">
            <a:xfrm>
              <a:off x="9218254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  <p:sp>
          <p:nvSpPr>
            <p:cNvPr id="76" name="Rectangle 210"/>
            <p:cNvSpPr>
              <a:spLocks noChangeArrowheads="1"/>
            </p:cNvSpPr>
            <p:nvPr/>
          </p:nvSpPr>
          <p:spPr bwMode="auto">
            <a:xfrm>
              <a:off x="9218254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</p:grpSp>
      <p:grpSp>
        <p:nvGrpSpPr>
          <p:cNvPr id="10" name="Group 79"/>
          <p:cNvGrpSpPr/>
          <p:nvPr/>
        </p:nvGrpSpPr>
        <p:grpSpPr>
          <a:xfrm>
            <a:off x="1511656" y="2706282"/>
            <a:ext cx="1635051" cy="2719203"/>
            <a:chOff x="8532942" y="2053122"/>
            <a:chExt cx="1635051" cy="2719203"/>
          </a:xfrm>
        </p:grpSpPr>
        <p:grpSp>
          <p:nvGrpSpPr>
            <p:cNvPr id="11" name="Group 36"/>
            <p:cNvGrpSpPr/>
            <p:nvPr/>
          </p:nvGrpSpPr>
          <p:grpSpPr>
            <a:xfrm>
              <a:off x="8532942" y="2053122"/>
              <a:ext cx="1635051" cy="2719203"/>
              <a:chOff x="4455512" y="2054831"/>
              <a:chExt cx="1810512" cy="2719203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4457774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4455512" y="3931553"/>
                <a:ext cx="1810512" cy="84248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2" name="Rectangle 210"/>
            <p:cNvSpPr>
              <a:spLocks noChangeArrowheads="1"/>
            </p:cNvSpPr>
            <p:nvPr/>
          </p:nvSpPr>
          <p:spPr bwMode="auto">
            <a:xfrm>
              <a:off x="9218254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  <p:sp>
          <p:nvSpPr>
            <p:cNvPr id="83" name="Rectangle 210"/>
            <p:cNvSpPr>
              <a:spLocks noChangeArrowheads="1"/>
            </p:cNvSpPr>
            <p:nvPr/>
          </p:nvSpPr>
          <p:spPr bwMode="auto">
            <a:xfrm>
              <a:off x="9218254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  <p:sp>
          <p:nvSpPr>
            <p:cNvPr id="84" name="Rectangle 210"/>
            <p:cNvSpPr>
              <a:spLocks noChangeArrowheads="1"/>
            </p:cNvSpPr>
            <p:nvPr/>
          </p:nvSpPr>
          <p:spPr bwMode="auto">
            <a:xfrm>
              <a:off x="9218254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</p:grpSp>
      <p:sp>
        <p:nvSpPr>
          <p:cNvPr id="48" name="Rectangle 210"/>
          <p:cNvSpPr>
            <a:spLocks noChangeArrowheads="1"/>
          </p:cNvSpPr>
          <p:nvPr/>
        </p:nvSpPr>
        <p:spPr bwMode="auto">
          <a:xfrm>
            <a:off x="171725" y="3059129"/>
            <a:ext cx="2353746" cy="274879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Western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9" name="Rectangle 210"/>
          <p:cNvSpPr>
            <a:spLocks noChangeArrowheads="1"/>
          </p:cNvSpPr>
          <p:nvPr/>
        </p:nvSpPr>
        <p:spPr bwMode="auto">
          <a:xfrm>
            <a:off x="171725" y="3981470"/>
            <a:ext cx="2353714" cy="267929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Northern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0" name="Rectangle 210"/>
          <p:cNvSpPr>
            <a:spLocks noChangeArrowheads="1"/>
          </p:cNvSpPr>
          <p:nvPr/>
        </p:nvSpPr>
        <p:spPr bwMode="auto">
          <a:xfrm>
            <a:off x="171725" y="4904294"/>
            <a:ext cx="2339830" cy="298100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Southern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AutoShape 3"/>
          <p:cNvSpPr>
            <a:spLocks noChangeArrowheads="1"/>
          </p:cNvSpPr>
          <p:nvPr/>
        </p:nvSpPr>
        <p:spPr bwMode="auto">
          <a:xfrm>
            <a:off x="829060" y="1484483"/>
            <a:ext cx="9360148" cy="692665"/>
          </a:xfrm>
          <a:prstGeom prst="roundRect">
            <a:avLst>
              <a:gd name="adj" fmla="val 8326"/>
            </a:avLst>
          </a:prstGeom>
          <a:solidFill>
            <a:schemeClr val="accent5"/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algn="l"/>
            <a:r>
              <a:rPr lang="en-US" sz="2000" b="1" i="0" dirty="0" err="1" smtClean="0">
                <a:solidFill>
                  <a:schemeClr val="tx2"/>
                </a:solidFill>
              </a:rPr>
              <a:t>proutil</a:t>
            </a:r>
            <a:r>
              <a:rPr lang="en-US" sz="2000" b="1" i="0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&lt;db&gt; </a:t>
            </a:r>
            <a:r>
              <a:rPr lang="en-US" sz="2000" b="1" i="0" dirty="0" smtClean="0">
                <a:solidFill>
                  <a:schemeClr val="tx2"/>
                </a:solidFill>
              </a:rPr>
              <a:t>-C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partitionmanage</a:t>
            </a:r>
            <a:r>
              <a:rPr lang="en-US" sz="2000" b="1" i="0" dirty="0" smtClean="0">
                <a:solidFill>
                  <a:srgbClr val="BE005F"/>
                </a:solidFill>
              </a:rPr>
              <a:t> truncate partition </a:t>
            </a:r>
            <a:r>
              <a:rPr lang="en-US" sz="2000" b="1" dirty="0" smtClean="0">
                <a:solidFill>
                  <a:schemeClr val="tx2"/>
                </a:solidFill>
              </a:rPr>
              <a:t>&lt;</a:t>
            </a:r>
            <a:r>
              <a:rPr lang="en-US" sz="2000" b="1" dirty="0" err="1" smtClean="0">
                <a:solidFill>
                  <a:schemeClr val="tx2"/>
                </a:solidFill>
              </a:rPr>
              <a:t>pname</a:t>
            </a:r>
            <a:r>
              <a:rPr lang="en-US" sz="2000" b="1" dirty="0" smtClean="0">
                <a:solidFill>
                  <a:schemeClr val="tx2"/>
                </a:solidFill>
              </a:rPr>
              <a:t>&gt;  </a:t>
            </a:r>
            <a:r>
              <a:rPr lang="en-US" sz="2000" b="1" i="0" dirty="0" smtClean="0">
                <a:solidFill>
                  <a:srgbClr val="BE005F"/>
                </a:solidFill>
              </a:rPr>
              <a:t>table </a:t>
            </a:r>
            <a:r>
              <a:rPr lang="en-US" sz="2000" b="1" dirty="0" smtClean="0">
                <a:solidFill>
                  <a:schemeClr val="tx2"/>
                </a:solidFill>
              </a:rPr>
              <a:t>&lt;</a:t>
            </a:r>
            <a:r>
              <a:rPr lang="en-US" sz="2000" b="1" dirty="0" err="1" smtClean="0">
                <a:solidFill>
                  <a:schemeClr val="tx2"/>
                </a:solidFill>
              </a:rPr>
              <a:t>tname</a:t>
            </a:r>
            <a:r>
              <a:rPr lang="en-US" sz="2000" b="1" dirty="0" smtClean="0">
                <a:solidFill>
                  <a:schemeClr val="tx2"/>
                </a:solidFill>
              </a:rPr>
              <a:t>&gt;</a:t>
            </a:r>
            <a:br>
              <a:rPr lang="en-US" sz="2000" b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                          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recs</a:t>
            </a:r>
            <a:r>
              <a:rPr lang="en-US" sz="2000" b="1" i="0" dirty="0" smtClean="0">
                <a:solidFill>
                  <a:srgbClr val="BE005F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&lt;#</a:t>
            </a:r>
            <a:r>
              <a:rPr lang="en-US" sz="2000" b="1" dirty="0" err="1" smtClean="0">
                <a:solidFill>
                  <a:schemeClr val="tx2"/>
                </a:solidFill>
              </a:rPr>
              <a:t>recs</a:t>
            </a:r>
            <a:r>
              <a:rPr lang="en-US" sz="2000" b="1" dirty="0" smtClean="0">
                <a:solidFill>
                  <a:schemeClr val="tx2"/>
                </a:solidFill>
              </a:rPr>
              <a:t> per </a:t>
            </a:r>
            <a:r>
              <a:rPr lang="en-US" sz="2000" b="1" dirty="0" err="1" smtClean="0">
                <a:solidFill>
                  <a:schemeClr val="tx2"/>
                </a:solidFill>
              </a:rPr>
              <a:t>txn</a:t>
            </a:r>
            <a:r>
              <a:rPr lang="en-US" sz="2000" b="1" dirty="0" smtClean="0">
                <a:solidFill>
                  <a:schemeClr val="tx2"/>
                </a:solidFill>
              </a:rPr>
              <a:t>&gt;  </a:t>
            </a:r>
            <a:r>
              <a:rPr lang="en-US" sz="2000" b="1" i="0" dirty="0" smtClean="0">
                <a:solidFill>
                  <a:srgbClr val="BE005F"/>
                </a:solidFill>
              </a:rPr>
              <a:t>[ </a:t>
            </a:r>
            <a:r>
              <a:rPr lang="en-US" sz="2000" b="1" i="0" dirty="0" err="1" smtClean="0">
                <a:solidFill>
                  <a:srgbClr val="BE005F"/>
                </a:solidFill>
              </a:rPr>
              <a:t>deallocate</a:t>
            </a:r>
            <a:r>
              <a:rPr lang="en-US" sz="2000" b="1" i="0" dirty="0" smtClean="0">
                <a:solidFill>
                  <a:srgbClr val="BE005F"/>
                </a:solidFill>
              </a:rPr>
              <a:t> ]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8"/>
            </a:pPr>
            <a:r>
              <a:rPr lang="en-US" dirty="0" smtClean="0"/>
              <a:t>Truncate / de-allocate “initial” partition</a:t>
            </a:r>
          </a:p>
        </p:txBody>
      </p:sp>
      <p:sp>
        <p:nvSpPr>
          <p:cNvPr id="59" name="Rectangle 210"/>
          <p:cNvSpPr>
            <a:spLocks noChangeArrowheads="1"/>
          </p:cNvSpPr>
          <p:nvPr/>
        </p:nvSpPr>
        <p:spPr bwMode="auto">
          <a:xfrm>
            <a:off x="1513114" y="2317574"/>
            <a:ext cx="8696403" cy="307548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Order Table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8536444" y="2706282"/>
            <a:ext cx="1635051" cy="2719203"/>
            <a:chOff x="8536444" y="2053122"/>
            <a:chExt cx="1635051" cy="2719203"/>
          </a:xfrm>
        </p:grpSpPr>
        <p:grpSp>
          <p:nvGrpSpPr>
            <p:cNvPr id="3" name="Group 36"/>
            <p:cNvGrpSpPr/>
            <p:nvPr/>
          </p:nvGrpSpPr>
          <p:grpSpPr>
            <a:xfrm>
              <a:off x="8536444" y="2053122"/>
              <a:ext cx="1635051" cy="2719203"/>
              <a:chOff x="4459390" y="2054831"/>
              <a:chExt cx="1810512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61651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59391" y="2998329"/>
                <a:ext cx="1810511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9390" y="3931553"/>
                <a:ext cx="1810512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9221755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9221755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9221755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3253371" y="2695396"/>
            <a:ext cx="1635051" cy="2719203"/>
            <a:chOff x="8532942" y="2053122"/>
            <a:chExt cx="1635051" cy="2719203"/>
          </a:xfrm>
        </p:grpSpPr>
        <p:grpSp>
          <p:nvGrpSpPr>
            <p:cNvPr id="5" name="Group 36"/>
            <p:cNvGrpSpPr/>
            <p:nvPr/>
          </p:nvGrpSpPr>
          <p:grpSpPr>
            <a:xfrm>
              <a:off x="8532942" y="2053122"/>
              <a:ext cx="1635051" cy="2719203"/>
              <a:chOff x="4455512" y="2054831"/>
              <a:chExt cx="1810512" cy="2719203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4457774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455512" y="3931553"/>
                <a:ext cx="1810512" cy="84248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210"/>
            <p:cNvSpPr>
              <a:spLocks noChangeArrowheads="1"/>
            </p:cNvSpPr>
            <p:nvPr/>
          </p:nvSpPr>
          <p:spPr bwMode="auto">
            <a:xfrm>
              <a:off x="9218254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  <p:sp>
          <p:nvSpPr>
            <p:cNvPr id="75" name="Rectangle 210"/>
            <p:cNvSpPr>
              <a:spLocks noChangeArrowheads="1"/>
            </p:cNvSpPr>
            <p:nvPr/>
          </p:nvSpPr>
          <p:spPr bwMode="auto">
            <a:xfrm>
              <a:off x="9218254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6" name="Rectangle 210"/>
            <p:cNvSpPr>
              <a:spLocks noChangeArrowheads="1"/>
            </p:cNvSpPr>
            <p:nvPr/>
          </p:nvSpPr>
          <p:spPr bwMode="auto">
            <a:xfrm>
              <a:off x="9218254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</p:grpSp>
      <p:grpSp>
        <p:nvGrpSpPr>
          <p:cNvPr id="6" name="Group 79"/>
          <p:cNvGrpSpPr/>
          <p:nvPr/>
        </p:nvGrpSpPr>
        <p:grpSpPr>
          <a:xfrm>
            <a:off x="1511656" y="2706282"/>
            <a:ext cx="1635051" cy="2719203"/>
            <a:chOff x="8532942" y="2053122"/>
            <a:chExt cx="1635051" cy="2719203"/>
          </a:xfrm>
        </p:grpSpPr>
        <p:grpSp>
          <p:nvGrpSpPr>
            <p:cNvPr id="7" name="Group 36"/>
            <p:cNvGrpSpPr/>
            <p:nvPr/>
          </p:nvGrpSpPr>
          <p:grpSpPr>
            <a:xfrm>
              <a:off x="8532942" y="2053122"/>
              <a:ext cx="1635051" cy="2719203"/>
              <a:chOff x="4455512" y="2054831"/>
              <a:chExt cx="1810512" cy="2719203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4457774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4455512" y="3931553"/>
                <a:ext cx="1810512" cy="84248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2" name="Rectangle 210"/>
            <p:cNvSpPr>
              <a:spLocks noChangeArrowheads="1"/>
            </p:cNvSpPr>
            <p:nvPr/>
          </p:nvSpPr>
          <p:spPr bwMode="auto">
            <a:xfrm>
              <a:off x="9218254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  <p:sp>
          <p:nvSpPr>
            <p:cNvPr id="83" name="Rectangle 210"/>
            <p:cNvSpPr>
              <a:spLocks noChangeArrowheads="1"/>
            </p:cNvSpPr>
            <p:nvPr/>
          </p:nvSpPr>
          <p:spPr bwMode="auto">
            <a:xfrm>
              <a:off x="9218254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  <p:sp>
          <p:nvSpPr>
            <p:cNvPr id="84" name="Rectangle 210"/>
            <p:cNvSpPr>
              <a:spLocks noChangeArrowheads="1"/>
            </p:cNvSpPr>
            <p:nvPr/>
          </p:nvSpPr>
          <p:spPr bwMode="auto">
            <a:xfrm>
              <a:off x="9218254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</p:grpSp>
      <p:sp>
        <p:nvSpPr>
          <p:cNvPr id="48" name="Rectangle 210"/>
          <p:cNvSpPr>
            <a:spLocks noChangeArrowheads="1"/>
          </p:cNvSpPr>
          <p:nvPr/>
        </p:nvSpPr>
        <p:spPr bwMode="auto">
          <a:xfrm>
            <a:off x="171725" y="3059129"/>
            <a:ext cx="2353746" cy="274879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Western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9" name="Rectangle 210"/>
          <p:cNvSpPr>
            <a:spLocks noChangeArrowheads="1"/>
          </p:cNvSpPr>
          <p:nvPr/>
        </p:nvSpPr>
        <p:spPr bwMode="auto">
          <a:xfrm>
            <a:off x="171725" y="3981470"/>
            <a:ext cx="2353714" cy="267929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Northern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0" name="Rectangle 210"/>
          <p:cNvSpPr>
            <a:spLocks noChangeArrowheads="1"/>
          </p:cNvSpPr>
          <p:nvPr/>
        </p:nvSpPr>
        <p:spPr bwMode="auto">
          <a:xfrm>
            <a:off x="171725" y="4904294"/>
            <a:ext cx="2339830" cy="298100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Southern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 startAt="8"/>
            </a:pPr>
            <a:r>
              <a:rPr lang="en-US" dirty="0" smtClean="0"/>
              <a:t>Truncate / de-allocate “initial” partition</a:t>
            </a:r>
          </a:p>
        </p:txBody>
      </p:sp>
      <p:sp>
        <p:nvSpPr>
          <p:cNvPr id="59" name="Rectangle 210"/>
          <p:cNvSpPr>
            <a:spLocks noChangeArrowheads="1"/>
          </p:cNvSpPr>
          <p:nvPr/>
        </p:nvSpPr>
        <p:spPr bwMode="auto">
          <a:xfrm>
            <a:off x="3309257" y="2317574"/>
            <a:ext cx="5116286" cy="307548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Order Table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6805569" y="2706282"/>
            <a:ext cx="1635052" cy="2719203"/>
            <a:chOff x="8536443" y="2053122"/>
            <a:chExt cx="1635052" cy="2719203"/>
          </a:xfrm>
        </p:grpSpPr>
        <p:grpSp>
          <p:nvGrpSpPr>
            <p:cNvPr id="3" name="Group 36"/>
            <p:cNvGrpSpPr/>
            <p:nvPr/>
          </p:nvGrpSpPr>
          <p:grpSpPr>
            <a:xfrm>
              <a:off x="8536443" y="2053122"/>
              <a:ext cx="1635052" cy="2719203"/>
              <a:chOff x="4459389" y="2054831"/>
              <a:chExt cx="1810513" cy="2719203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461652" y="2054831"/>
                <a:ext cx="1808250" cy="84248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459391" y="2998329"/>
                <a:ext cx="1810511" cy="84248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459389" y="3931553"/>
                <a:ext cx="1810512" cy="84248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Rectangle 210"/>
            <p:cNvSpPr>
              <a:spLocks noChangeArrowheads="1"/>
            </p:cNvSpPr>
            <p:nvPr/>
          </p:nvSpPr>
          <p:spPr bwMode="auto">
            <a:xfrm>
              <a:off x="9221755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6" name="Rectangle 210"/>
            <p:cNvSpPr>
              <a:spLocks noChangeArrowheads="1"/>
            </p:cNvSpPr>
            <p:nvPr/>
          </p:nvSpPr>
          <p:spPr bwMode="auto">
            <a:xfrm>
              <a:off x="9221755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67" name="Rectangle 210"/>
            <p:cNvSpPr>
              <a:spLocks noChangeArrowheads="1"/>
            </p:cNvSpPr>
            <p:nvPr/>
          </p:nvSpPr>
          <p:spPr bwMode="auto">
            <a:xfrm>
              <a:off x="9221755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+mn-lt"/>
                </a:rPr>
                <a:t>12/31/2014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5060447" y="2695396"/>
            <a:ext cx="1635051" cy="2719203"/>
            <a:chOff x="8532942" y="2053122"/>
            <a:chExt cx="1635051" cy="2719203"/>
          </a:xfrm>
        </p:grpSpPr>
        <p:grpSp>
          <p:nvGrpSpPr>
            <p:cNvPr id="5" name="Group 36"/>
            <p:cNvGrpSpPr/>
            <p:nvPr/>
          </p:nvGrpSpPr>
          <p:grpSpPr>
            <a:xfrm>
              <a:off x="8532942" y="2053122"/>
              <a:ext cx="1635051" cy="2719203"/>
              <a:chOff x="4455512" y="2054831"/>
              <a:chExt cx="1810512" cy="2719203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4457774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455512" y="3931553"/>
                <a:ext cx="1810512" cy="84248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210"/>
            <p:cNvSpPr>
              <a:spLocks noChangeArrowheads="1"/>
            </p:cNvSpPr>
            <p:nvPr/>
          </p:nvSpPr>
          <p:spPr bwMode="auto">
            <a:xfrm>
              <a:off x="9218254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  <p:sp>
          <p:nvSpPr>
            <p:cNvPr id="75" name="Rectangle 210"/>
            <p:cNvSpPr>
              <a:spLocks noChangeArrowheads="1"/>
            </p:cNvSpPr>
            <p:nvPr/>
          </p:nvSpPr>
          <p:spPr bwMode="auto">
            <a:xfrm>
              <a:off x="9218254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  <a:endParaRPr lang="en-US" sz="14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6" name="Rectangle 210"/>
            <p:cNvSpPr>
              <a:spLocks noChangeArrowheads="1"/>
            </p:cNvSpPr>
            <p:nvPr/>
          </p:nvSpPr>
          <p:spPr bwMode="auto">
            <a:xfrm>
              <a:off x="9218254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06/30/2014</a:t>
              </a:r>
            </a:p>
          </p:txBody>
        </p:sp>
      </p:grpSp>
      <p:grpSp>
        <p:nvGrpSpPr>
          <p:cNvPr id="6" name="Group 79"/>
          <p:cNvGrpSpPr/>
          <p:nvPr/>
        </p:nvGrpSpPr>
        <p:grpSpPr>
          <a:xfrm>
            <a:off x="3318732" y="2706282"/>
            <a:ext cx="1635051" cy="2719203"/>
            <a:chOff x="8532942" y="2053122"/>
            <a:chExt cx="1635051" cy="2719203"/>
          </a:xfrm>
        </p:grpSpPr>
        <p:grpSp>
          <p:nvGrpSpPr>
            <p:cNvPr id="7" name="Group 36"/>
            <p:cNvGrpSpPr/>
            <p:nvPr/>
          </p:nvGrpSpPr>
          <p:grpSpPr>
            <a:xfrm>
              <a:off x="8532942" y="2053122"/>
              <a:ext cx="1635051" cy="2719203"/>
              <a:chOff x="4455512" y="2054831"/>
              <a:chExt cx="1810512" cy="2719203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4457774" y="2054831"/>
                <a:ext cx="1808250" cy="8424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455513" y="2998329"/>
                <a:ext cx="1810511" cy="84248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4455512" y="3931553"/>
                <a:ext cx="1810512" cy="84248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2" name="Rectangle 210"/>
            <p:cNvSpPr>
              <a:spLocks noChangeArrowheads="1"/>
            </p:cNvSpPr>
            <p:nvPr/>
          </p:nvSpPr>
          <p:spPr bwMode="auto">
            <a:xfrm>
              <a:off x="9218254" y="3936350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  <p:sp>
          <p:nvSpPr>
            <p:cNvPr id="83" name="Rectangle 210"/>
            <p:cNvSpPr>
              <a:spLocks noChangeArrowheads="1"/>
            </p:cNvSpPr>
            <p:nvPr/>
          </p:nvSpPr>
          <p:spPr bwMode="auto">
            <a:xfrm>
              <a:off x="9218254" y="2071259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  <p:sp>
          <p:nvSpPr>
            <p:cNvPr id="84" name="Rectangle 210"/>
            <p:cNvSpPr>
              <a:spLocks noChangeArrowheads="1"/>
            </p:cNvSpPr>
            <p:nvPr/>
          </p:nvSpPr>
          <p:spPr bwMode="auto">
            <a:xfrm>
              <a:off x="9218254" y="3003365"/>
              <a:ext cx="949739" cy="223778"/>
            </a:xfrm>
            <a:prstGeom prst="round2SameRect">
              <a:avLst>
                <a:gd name="adj1" fmla="val 13332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4572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</a:rPr>
                <a:t>12/31/2013</a:t>
              </a:r>
            </a:p>
          </p:txBody>
        </p:sp>
      </p:grpSp>
      <p:sp>
        <p:nvSpPr>
          <p:cNvPr id="48" name="Rectangle 210"/>
          <p:cNvSpPr>
            <a:spLocks noChangeArrowheads="1"/>
          </p:cNvSpPr>
          <p:nvPr/>
        </p:nvSpPr>
        <p:spPr bwMode="auto">
          <a:xfrm>
            <a:off x="1978801" y="3059129"/>
            <a:ext cx="2353746" cy="274879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Western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9" name="Rectangle 210"/>
          <p:cNvSpPr>
            <a:spLocks noChangeArrowheads="1"/>
          </p:cNvSpPr>
          <p:nvPr/>
        </p:nvSpPr>
        <p:spPr bwMode="auto">
          <a:xfrm>
            <a:off x="1978801" y="3981470"/>
            <a:ext cx="2353714" cy="267929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Northern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0" name="Rectangle 210"/>
          <p:cNvSpPr>
            <a:spLocks noChangeArrowheads="1"/>
          </p:cNvSpPr>
          <p:nvPr/>
        </p:nvSpPr>
        <p:spPr bwMode="auto">
          <a:xfrm>
            <a:off x="1978801" y="4904294"/>
            <a:ext cx="2339830" cy="298100"/>
          </a:xfrm>
          <a:prstGeom prst="round2SameRect">
            <a:avLst>
              <a:gd name="adj1" fmla="val 13332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+mn-lt"/>
              </a:rPr>
              <a:t>Southern Region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1773" y="1405131"/>
            <a:ext cx="2096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Reclaiming Free Space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30304" y="2706071"/>
            <a:ext cx="5928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It’s  Demo  Time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6079087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Sept 25 2013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/>
            </a:gs>
            <a:gs pos="100000">
              <a:srgbClr val="FFFFFF"/>
            </a:gs>
          </a:gsLst>
          <a:lin ang="10800000" scaled="0"/>
        </a:gradFill>
        <a:ln w="9525">
          <a:solidFill>
            <a:schemeClr val="tx1"/>
          </a:solidFill>
          <a:round/>
          <a:headEnd/>
          <a:tailEnd/>
        </a:ln>
        <a:effectLst/>
      </a:spPr>
      <a:bodyPr wrap="square" anchor="ctr"/>
      <a:lstStyle>
        <a:defPPr>
          <a:defRPr i="0" dirty="0" smtClean="0">
            <a:solidFill>
              <a:srgbClr val="00000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77" ma:contentTypeDescription="Create a new document." ma:contentTypeScope="" ma:versionID="94caf53eca1cada6ad71f226d4f43dce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97bacc91e82c4e25a328ee5bcb735fb9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MetaDescription" minOccurs="0"/>
                <xsd:element ref="ns3:Policy" minOccurs="0"/>
                <xsd:element ref="ns3:Industry_0" minOccurs="0"/>
                <xsd:element ref="ns2:Location1_0" minOccurs="0"/>
                <xsd:element ref="ns3:TaxCatchAll" minOccurs="0"/>
                <xsd:element ref="ns3:TaxCatchAllLabel" minOccurs="0"/>
                <xsd:element ref="ns3:Category1_0" minOccurs="0"/>
                <xsd:element ref="ns2:ContentType1_0" minOccurs="0"/>
                <xsd:element ref="ns3:kb2a064789314f00a60cb6c3cf784453" minOccurs="0"/>
                <xsd:element ref="ns3:Solution_0" minOccurs="0"/>
                <xsd:element ref="ns3:c60905045b3141dfb44ebee3a51fd0a7" minOccurs="0"/>
                <xsd:element ref="ns3:g7620f54b84d4877b8ce49e3874564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Location1_0" ma:index="13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Type1_0" ma:index="21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9" nillable="true" ma:displayName="Summary" ma:internalName="Summary">
      <xsd:simpleType>
        <xsd:restriction base="dms:Unknown"/>
      </xsd:simpleType>
    </xsd:element>
    <xsd:element name="MetaDescription" ma:index="10" nillable="true" ma:displayName="Meta Description" ma:hidden="true" ma:internalName="MetaDescription" ma:readOnly="false">
      <xsd:simpleType>
        <xsd:restriction base="dms:Note"/>
      </xsd:simpleType>
    </xsd:element>
    <xsd:element name="Policy" ma:index="11" nillable="true" ma:displayName="Policy" ma:internalName="Policy">
      <xsd:simpleType>
        <xsd:restriction base="dms:Boolean"/>
      </xsd:simpleType>
    </xsd:element>
    <xsd:element name="Industry_0" ma:index="12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19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kb2a064789314f00a60cb6c3cf784453" ma:index="22" nillable="true" ma:taxonomy="true" ma:internalName="kb2a064789314f00a60cb6c3cf784453" ma:taxonomyFieldName="GFOAudience" ma:displayName="GFO Audience" ma:default="" ma:fieldId="{4b2a0647-8931-4f00-a60c-b6c3cf784453}" ma:taxonomyMulti="true" ma:sspId="7b600b03-3399-40df-9d9c-caeefc5a4d97" ma:termSetId="7ee8fa4c-c075-492c-99fd-7a826c8a1f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lution_0" ma:index="24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25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7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kb2a064789314f00a60cb6c3cf784453 xmlns="7c69e624-827f-471b-adea-ac070ddc6867">
      <Terms xmlns="http://schemas.microsoft.com/office/infopath/2007/PartnerControls"/>
    </kb2a064789314f00a60cb6c3cf784453>
  </documentManagement>
</p:properties>
</file>

<file path=customXml/itemProps1.xml><?xml version="1.0" encoding="utf-8"?>
<ds:datastoreItem xmlns:ds="http://schemas.openxmlformats.org/officeDocument/2006/customXml" ds:itemID="{6146AF19-F549-4C4F-B9D8-4238DD1A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schemas.microsoft.com/office/2006/metadata/properties"/>
    <ds:schemaRef ds:uri="http://schemas.microsoft.com/office/infopath/2007/PartnerControls"/>
    <ds:schemaRef ds:uri="7c69e624-827f-471b-adea-ac070ddc6867"/>
    <ds:schemaRef ds:uri="efb4a6a7-40f5-4c55-b7cd-bfe5555b588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PROGRESS_Exchange_16x9_New Format</Template>
  <TotalTime>11221</TotalTime>
  <Words>1794</Words>
  <Application>Microsoft Office PowerPoint</Application>
  <PresentationFormat>Custom</PresentationFormat>
  <Paragraphs>596</Paragraphs>
  <Slides>28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PROGRESS_10-12_Template</vt:lpstr>
      <vt:lpstr>A first look at table partitioning</vt:lpstr>
      <vt:lpstr>The Steps To Table Partitioning</vt:lpstr>
      <vt:lpstr>Disclaimer</vt:lpstr>
      <vt:lpstr>Why are you partitioning?</vt:lpstr>
      <vt:lpstr>Identify tables &amp; Partitioning strategy</vt:lpstr>
      <vt:lpstr>Identify tables &amp; Partitioning strategy</vt:lpstr>
      <vt:lpstr>Preparation</vt:lpstr>
      <vt:lpstr>Preparation</vt:lpstr>
      <vt:lpstr>Where’s my row?</vt:lpstr>
      <vt:lpstr>Preparation - Index Support</vt:lpstr>
      <vt:lpstr>Migration/adoption strategy – New tables (or Dump / Load)</vt:lpstr>
      <vt:lpstr>Migration/adoption strategy – In place migration</vt:lpstr>
      <vt:lpstr>Migration/adoption strategy – In place migration</vt:lpstr>
      <vt:lpstr>Migration/adoption strategy – In place migration</vt:lpstr>
      <vt:lpstr>Migration/adoption strategy – In place migration</vt:lpstr>
      <vt:lpstr>Enable partitioning – Database level     5) Have a good backup!</vt:lpstr>
      <vt:lpstr>Enable partitioning – Table and indexes</vt:lpstr>
      <vt:lpstr>Enable partitioning – Table and indexes</vt:lpstr>
      <vt:lpstr>Split out existing data (optional)</vt:lpstr>
      <vt:lpstr>Split out existing data</vt:lpstr>
      <vt:lpstr>Split out existing data</vt:lpstr>
      <vt:lpstr>Split out existing data</vt:lpstr>
      <vt:lpstr>Split out existing data</vt:lpstr>
      <vt:lpstr>Truncate / de-allocate “initial” partition</vt:lpstr>
      <vt:lpstr>Truncate / de-allocate “initial” partition</vt:lpstr>
      <vt:lpstr>Truncate / de-allocate “initial” partition</vt:lpstr>
      <vt:lpstr>Slide 27</vt:lpstr>
      <vt:lpstr>Slide 28</vt:lpstr>
    </vt:vector>
  </TitlesOfParts>
  <Manager/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Table Partitioning</dc:title>
  <dc:subject/>
  <dc:creator>Progress Software Corporation</dc:creator>
  <cp:keywords/>
  <dc:description/>
  <cp:lastModifiedBy>richb</cp:lastModifiedBy>
  <cp:revision>1328</cp:revision>
  <cp:lastPrinted>2013-07-03T15:38:53Z</cp:lastPrinted>
  <dcterms:created xsi:type="dcterms:W3CDTF">2010-07-07T00:59:08Z</dcterms:created>
  <dcterms:modified xsi:type="dcterms:W3CDTF">2014-06-03T13:03:50Z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</Properties>
</file>