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56" r:id="rId2"/>
    <p:sldId id="375" r:id="rId3"/>
    <p:sldId id="356" r:id="rId4"/>
    <p:sldId id="367" r:id="rId5"/>
    <p:sldId id="374" r:id="rId6"/>
    <p:sldId id="357" r:id="rId7"/>
    <p:sldId id="418" r:id="rId8"/>
    <p:sldId id="359" r:id="rId9"/>
    <p:sldId id="360" r:id="rId10"/>
    <p:sldId id="361" r:id="rId11"/>
    <p:sldId id="365" r:id="rId12"/>
    <p:sldId id="372" r:id="rId13"/>
    <p:sldId id="373" r:id="rId14"/>
    <p:sldId id="371" r:id="rId15"/>
    <p:sldId id="362" r:id="rId16"/>
    <p:sldId id="410" r:id="rId17"/>
    <p:sldId id="411" r:id="rId18"/>
    <p:sldId id="419" r:id="rId19"/>
    <p:sldId id="412" r:id="rId20"/>
    <p:sldId id="366" r:id="rId21"/>
    <p:sldId id="376" r:id="rId22"/>
    <p:sldId id="417" r:id="rId23"/>
    <p:sldId id="416" r:id="rId24"/>
    <p:sldId id="377" r:id="rId25"/>
    <p:sldId id="364" r:id="rId26"/>
    <p:sldId id="378" r:id="rId27"/>
    <p:sldId id="351" r:id="rId28"/>
    <p:sldId id="379" r:id="rId29"/>
    <p:sldId id="354" r:id="rId30"/>
    <p:sldId id="290" r:id="rId31"/>
    <p:sldId id="407" r:id="rId32"/>
    <p:sldId id="388" r:id="rId33"/>
    <p:sldId id="408" r:id="rId34"/>
    <p:sldId id="406" r:id="rId35"/>
    <p:sldId id="382" r:id="rId36"/>
    <p:sldId id="387" r:id="rId37"/>
    <p:sldId id="386" r:id="rId38"/>
    <p:sldId id="389" r:id="rId39"/>
    <p:sldId id="355" r:id="rId40"/>
    <p:sldId id="390" r:id="rId41"/>
    <p:sldId id="400" r:id="rId42"/>
    <p:sldId id="401" r:id="rId43"/>
    <p:sldId id="402" r:id="rId44"/>
    <p:sldId id="394" r:id="rId45"/>
    <p:sldId id="277" r:id="rId46"/>
    <p:sldId id="409" r:id="rId47"/>
    <p:sldId id="396" r:id="rId48"/>
    <p:sldId id="397" r:id="rId49"/>
    <p:sldId id="398" r:id="rId50"/>
    <p:sldId id="420" r:id="rId51"/>
    <p:sldId id="421" r:id="rId52"/>
    <p:sldId id="363" r:id="rId53"/>
    <p:sldId id="368" r:id="rId54"/>
    <p:sldId id="399" r:id="rId55"/>
    <p:sldId id="403" r:id="rId56"/>
    <p:sldId id="404" r:id="rId57"/>
    <p:sldId id="391" r:id="rId58"/>
    <p:sldId id="392" r:id="rId59"/>
    <p:sldId id="393" r:id="rId60"/>
    <p:sldId id="395" r:id="rId61"/>
    <p:sldId id="405" r:id="rId62"/>
    <p:sldId id="312" r:id="rId63"/>
    <p:sldId id="413" r:id="rId64"/>
    <p:sldId id="414" r:id="rId65"/>
    <p:sldId id="313" r:id="rId66"/>
    <p:sldId id="265" r:id="rId67"/>
    <p:sldId id="278" r:id="rId68"/>
    <p:sldId id="296" r:id="rId6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77" autoAdjust="0"/>
  </p:normalViewPr>
  <p:slideViewPr>
    <p:cSldViewPr>
      <p:cViewPr varScale="1">
        <p:scale>
          <a:sx n="100" d="100"/>
          <a:sy n="100" d="100"/>
        </p:scale>
        <p:origin x="-19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6B58A-E238-463E-B54E-F836F88F912C}" type="datetimeFigureOut">
              <a:rPr lang="en-US" smtClean="0"/>
              <a:pPr/>
              <a:t>6/7/2014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BD63D-7A1B-43BF-BD3B-6E95E3787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4F1A810-F383-4753-9695-B721430064ED}" type="datetimeFigureOut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38C4E7B-8579-4C35-9DFD-53885E78EB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NoSQL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ACID" TargetMode="External"/><Relationship Id="rId4" Type="http://schemas.openxmlformats.org/officeDocument/2006/relationships/hyperlink" Target="http://en.wikipedia.org/wiki/Online_transaction_processing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NoSQL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ACID" TargetMode="External"/><Relationship Id="rId4" Type="http://schemas.openxmlformats.org/officeDocument/2006/relationships/hyperlink" Target="http://en.wikipedia.org/wiki/Online_transaction_processing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I will not talk about languages, i.e. 4GL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PL/SQL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T-SQL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MongoDB</a:t>
            </a:r>
            <a:r>
              <a:rPr lang="en-US" dirty="0" smtClean="0"/>
              <a:t>=Craigslist,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Ebay</a:t>
            </a:r>
            <a:endParaRPr lang="en-US" baseline="0" dirty="0" smtClean="0"/>
          </a:p>
          <a:p>
            <a:r>
              <a:rPr lang="en-US" baseline="0" dirty="0" smtClean="0"/>
              <a:t>Cassandra=</a:t>
            </a:r>
            <a:r>
              <a:rPr lang="en-US" baseline="0" dirty="0" err="1" smtClean="0"/>
              <a:t>facebook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Key-value stores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are the simplest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NoSQL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databases. Every single item in the database is stored as an attribute name (or "key"), together with its value. 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Wide-column stores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are optimized for queries over large datasets.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Graph stores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are used to store information about networks, such as social connections.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BigData</a:t>
            </a:r>
            <a:r>
              <a:rPr lang="en-US" dirty="0" smtClean="0"/>
              <a:t>= a lot of data</a:t>
            </a:r>
            <a:r>
              <a:rPr lang="en-US" baseline="0" dirty="0" smtClean="0"/>
              <a:t> streaming at top speed, no updates, only reads.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Transactions, i.e. “Fire and forget” </a:t>
            </a:r>
            <a:r>
              <a:rPr lang="en-US" dirty="0" err="1" smtClean="0"/>
              <a:t>vs</a:t>
            </a:r>
            <a:r>
              <a:rPr lang="en-US" dirty="0" smtClean="0"/>
              <a:t> “Safe” mode. Be default “Fire</a:t>
            </a:r>
            <a:r>
              <a:rPr lang="en-US" baseline="0" dirty="0" smtClean="0"/>
              <a:t> and forget”.</a:t>
            </a:r>
          </a:p>
          <a:p>
            <a:r>
              <a:rPr lang="en-US" baseline="0" dirty="0" smtClean="0"/>
              <a:t>No </a:t>
            </a:r>
            <a:r>
              <a:rPr lang="en-US" baseline="0" smtClean="0"/>
              <a:t>unique indexes.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NewSQL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is a class of modern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RDBMS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seek to provide the same scalable performance of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NoSQL"/>
              </a:rPr>
              <a:t>NoSQL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systems for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Online transaction processing"/>
              </a:rPr>
              <a:t>online transaction processing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(read-write) workloads while still maintaining the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ACID"/>
              </a:rPr>
              <a:t>ACID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guarantees of a traditional database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NewSQL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is a class of modern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RDBMS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seek to provide the same scalable performance of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NoSQL"/>
              </a:rPr>
              <a:t>NoSQL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systems for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Online transaction processing"/>
              </a:rPr>
              <a:t>online transaction processing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(read-write) workloads while still maintaining the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ACID"/>
              </a:rPr>
              <a:t>ACID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guarantees of a traditional database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I will not talk about languages, i.e. 4GL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PL/SQL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T-SQL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Progress and Oracle are quite different in transaction processing. No direct map of .bi and .</a:t>
            </a:r>
            <a:r>
              <a:rPr lang="en-US" dirty="0" err="1" smtClean="0"/>
              <a:t>ai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Alert Log: 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startup parameter, but no user connect/disconnect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Progress and Oracle are quite different in transaction processing. No direct map of .bi and .</a:t>
            </a:r>
            <a:r>
              <a:rPr lang="en-US" dirty="0" err="1" smtClean="0"/>
              <a:t>ai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Oracle alert Log: 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startup parameter, but no user connect/disconnect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 Server keeps by default 6 ERRORLOGs: ERRORLOG, ERRORLOG.1, etc.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Progress and Oracle are quite different in transaction processing. No direct map of .bi and .</a:t>
            </a:r>
            <a:r>
              <a:rPr lang="en-US" dirty="0" err="1" smtClean="0"/>
              <a:t>ai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Oracle alert Log: 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startup parameter, but no user connect/disconnect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 Server keeps by default 6 ERRORLOGs: ERRORLOG, ERRORLOG.1, etc.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Progress and Oracle are quite different in transaction processing. No direct map of .bi and .</a:t>
            </a:r>
            <a:r>
              <a:rPr lang="en-US" dirty="0" err="1" smtClean="0"/>
              <a:t>ai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Oracle alert Log: 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startup parameter, but no user connect/disconnect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 Server keeps by default 6 ERRORLOGs: ERRORLOG, ERRORLOG.1, etc.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C:\Program Files\Microsoft SQL Server\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MSSQL.</a:t>
            </a:r>
            <a:r>
              <a:rPr lang="en-US" sz="1200" b="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\MSSQL\LOG\ERRORLOG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proutil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db-name -C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increaseto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-B n -L n 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bibufs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 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aibufs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Static and dynamic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 Writer, like BIW is only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Progress table has _file record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Oracle view has DBA_VIEW record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backup necessary in Full Recovery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compress backup CPU</a:t>
            </a:r>
            <a:r>
              <a:rPr lang="en-US" baseline="0" dirty="0" smtClean="0"/>
              <a:t> usage increases and I/O decreases. So it could be faster or slower then regular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Six types of Flashback in 10g. They are designed to fix human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listener</a:t>
            </a:r>
            <a:r>
              <a:rPr lang="en-US" baseline="0" dirty="0" smtClean="0"/>
              <a:t> is down existing users will be fine. New users will not be able to connect.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Server, Listener port, db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29049-914E-45FD-BA85-4C4319E291B9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EF396-E383-496C-B2E8-E93C6865A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69D27-064C-4006-82A6-A7D2D36CB1FF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A7582-B467-44A1-ABE3-7498FDA76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47141-54F1-4F86-A430-5816878825CA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404A1-9098-4EF8-A3F8-756AB1A67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23B34-B320-4327-AFFD-8689D42A7FD4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322E-2DA1-4C56-AACB-EF08929FB2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3F985-13E3-44AF-A1E2-4DA19D2D3DA9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54ABA-80DF-4B24-B678-3A35CCDAE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E56BA-273D-41E2-A87F-B460C4970EA1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2BC7F-832A-48B8-9957-07911F591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4F565-D2B9-4E1B-A03F-1B25DC743646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C925B-8911-443D-A0FB-F0F68DC026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05325-25CA-4D3B-A307-F1BC5CCCBD17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CAEAE-7A41-4538-97BB-4C72B833A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2FCE1-45AD-4F85-81BD-1D99C64742FD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62434-8AF1-41A9-968E-BB7E26970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DAF7C-D78B-4A46-9246-9D9E67270037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14CF6-6C69-4C42-8D09-22F1B7205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6B4EB-5F0E-4C97-961E-2C8139F63ACB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06F6F-5E65-4CEE-BC29-2F66E16E52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F79610-33F4-4D75-B89E-80BD9D1AA8B2}" type="datetime1">
              <a:rPr lang="en-US" smtClean="0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9F2287-85E1-40B4-A797-B35995197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2838450"/>
          </a:xfrm>
        </p:spPr>
        <p:txBody>
          <a:bodyPr/>
          <a:lstStyle/>
          <a:p>
            <a:pPr eaLnBrk="1" hangingPunct="1"/>
            <a:r>
              <a:rPr lang="en-US" dirty="0" smtClean="0"/>
              <a:t>RDBMS Progress, Oracle </a:t>
            </a:r>
            <a:br>
              <a:rPr lang="en-US" dirty="0" smtClean="0"/>
            </a:br>
            <a:r>
              <a:rPr lang="en-US" dirty="0" smtClean="0"/>
              <a:t>and SQL Server</a:t>
            </a:r>
            <a:br>
              <a:rPr lang="en-US" dirty="0" smtClean="0"/>
            </a:br>
            <a:r>
              <a:rPr lang="en-US" dirty="0" smtClean="0"/>
              <a:t>in relationship with </a:t>
            </a:r>
            <a:br>
              <a:rPr lang="en-US" dirty="0" smtClean="0"/>
            </a:br>
            <a:r>
              <a:rPr lang="en-US" dirty="0" smtClean="0"/>
              <a:t>Big Brother/Big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Dmitri Levin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with Progress since 1992</a:t>
            </a:r>
          </a:p>
          <a:p>
            <a:r>
              <a:rPr lang="en-US" dirty="0" smtClean="0"/>
              <a:t>Work with Oracle since 2003</a:t>
            </a:r>
          </a:p>
          <a:p>
            <a:r>
              <a:rPr lang="en-US" dirty="0" smtClean="0"/>
              <a:t>MS SQL Server – not much</a:t>
            </a:r>
          </a:p>
          <a:p>
            <a:endParaRPr lang="en-US" dirty="0" smtClean="0"/>
          </a:p>
          <a:p>
            <a:r>
              <a:rPr lang="en-US" dirty="0" smtClean="0"/>
              <a:t>Microsoft Certified Professional (SQL-2012)</a:t>
            </a:r>
          </a:p>
          <a:p>
            <a:r>
              <a:rPr lang="en-US" dirty="0" smtClean="0"/>
              <a:t>Oracle Certified Associate (11g)</a:t>
            </a:r>
          </a:p>
          <a:p>
            <a:r>
              <a:rPr lang="en-US" dirty="0" smtClean="0"/>
              <a:t>Progress – not certified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533400"/>
            <a:ext cx="3214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Relational Databases</a:t>
            </a:r>
            <a:endParaRPr lang="en-US" sz="28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609600"/>
            <a:ext cx="2671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Big Data / </a:t>
            </a:r>
            <a:r>
              <a:rPr lang="en-US" sz="2800" dirty="0" err="1" smtClean="0">
                <a:latin typeface="+mj-lt"/>
              </a:rPr>
              <a:t>NoSQL</a:t>
            </a:r>
            <a:endParaRPr lang="en-US" sz="2800" dirty="0">
              <a:latin typeface="+mj-lt"/>
            </a:endParaRPr>
          </a:p>
        </p:txBody>
      </p:sp>
      <p:pic>
        <p:nvPicPr>
          <p:cNvPr id="11" name="Picture 10" descr="downl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1295400"/>
            <a:ext cx="3840480" cy="762000"/>
          </a:xfrm>
          <a:prstGeom prst="rect">
            <a:avLst/>
          </a:prstGeom>
        </p:spPr>
      </p:pic>
      <p:pic>
        <p:nvPicPr>
          <p:cNvPr id="12" name="Picture 11" descr="download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2209800"/>
            <a:ext cx="1889760" cy="1546860"/>
          </a:xfrm>
          <a:prstGeom prst="rect">
            <a:avLst/>
          </a:prstGeom>
        </p:spPr>
      </p:pic>
      <p:pic>
        <p:nvPicPr>
          <p:cNvPr id="13" name="Picture 12" descr="download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19400" y="2362200"/>
            <a:ext cx="2004060" cy="1463040"/>
          </a:xfrm>
          <a:prstGeom prst="rect">
            <a:avLst/>
          </a:prstGeom>
        </p:spPr>
      </p:pic>
      <p:pic>
        <p:nvPicPr>
          <p:cNvPr id="15" name="Picture 14" descr="download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3400" y="3886200"/>
            <a:ext cx="1920240" cy="1524000"/>
          </a:xfrm>
          <a:prstGeom prst="rect">
            <a:avLst/>
          </a:prstGeom>
        </p:spPr>
      </p:pic>
      <p:pic>
        <p:nvPicPr>
          <p:cNvPr id="16" name="Picture 15" descr="download (4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43200" y="3962400"/>
            <a:ext cx="3086100" cy="944880"/>
          </a:xfrm>
          <a:prstGeom prst="rect">
            <a:avLst/>
          </a:prstGeom>
        </p:spPr>
      </p:pic>
      <p:pic>
        <p:nvPicPr>
          <p:cNvPr id="20" name="Picture 19" descr="progress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86200" y="5181600"/>
            <a:ext cx="2270760" cy="1287780"/>
          </a:xfrm>
          <a:prstGeom prst="rect">
            <a:avLst/>
          </a:prstGeom>
        </p:spPr>
      </p:pic>
      <p:pic>
        <p:nvPicPr>
          <p:cNvPr id="23" name="Picture 22" descr="sybas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52600" y="5410200"/>
            <a:ext cx="2057400" cy="996696"/>
          </a:xfrm>
          <a:prstGeom prst="rect">
            <a:avLst/>
          </a:prstGeom>
        </p:spPr>
      </p:pic>
      <p:pic>
        <p:nvPicPr>
          <p:cNvPr id="25" name="Picture 24" descr="mongo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67400" y="1371600"/>
            <a:ext cx="2964180" cy="982980"/>
          </a:xfrm>
          <a:prstGeom prst="rect">
            <a:avLst/>
          </a:prstGeom>
        </p:spPr>
      </p:pic>
      <p:pic>
        <p:nvPicPr>
          <p:cNvPr id="27" name="Picture 26" descr="cassandra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2895600"/>
            <a:ext cx="1950720" cy="1272540"/>
          </a:xfrm>
          <a:prstGeom prst="rect">
            <a:avLst/>
          </a:prstGeom>
        </p:spPr>
      </p:pic>
      <p:pic>
        <p:nvPicPr>
          <p:cNvPr id="28" name="Picture 27" descr="hbase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705600" y="4648200"/>
            <a:ext cx="2072640" cy="1409700"/>
          </a:xfrm>
          <a:prstGeom prst="rect">
            <a:avLst/>
          </a:prstGeom>
        </p:spPr>
      </p:pic>
      <p:pic>
        <p:nvPicPr>
          <p:cNvPr id="29" name="Picture 28" descr="teradat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04800" y="5486400"/>
            <a:ext cx="1333500" cy="1013460"/>
          </a:xfrm>
          <a:prstGeom prst="rect">
            <a:avLst/>
          </a:prstGeom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705600" y="2209800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 humongous 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NoSQL</a:t>
            </a:r>
            <a:r>
              <a:rPr lang="en-US" dirty="0" smtClean="0"/>
              <a:t> Types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1447800"/>
          <a:ext cx="7924800" cy="2937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/>
                <a:gridCol w="3962400"/>
              </a:tblGrid>
              <a:tr h="70485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Key-value store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Amazon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DynamoDB</a:t>
                      </a:r>
                      <a:r>
                        <a:rPr lang="en-US" sz="2400" baseline="0" smtClean="0"/>
                        <a:t>, </a:t>
                      </a:r>
                      <a:br>
                        <a:rPr lang="en-US" sz="2400" baseline="0" smtClean="0"/>
                      </a:br>
                      <a:r>
                        <a:rPr lang="en-US" sz="2400" b="0" i="0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Oracle </a:t>
                      </a:r>
                      <a:r>
                        <a:rPr lang="en-US" sz="24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NoSQL</a:t>
                      </a:r>
                      <a:endParaRPr lang="en-US" sz="2400" dirty="0"/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Column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Cassandra, </a:t>
                      </a:r>
                      <a:r>
                        <a:rPr lang="en-US" sz="2400" dirty="0" err="1" smtClean="0"/>
                        <a:t>Hbase</a:t>
                      </a:r>
                      <a:r>
                        <a:rPr lang="en-US" sz="2400" dirty="0" smtClean="0"/>
                        <a:t>, </a:t>
                      </a:r>
                      <a:r>
                        <a:rPr lang="en-US" sz="2400" dirty="0" err="1" smtClean="0"/>
                        <a:t>BigTable</a:t>
                      </a:r>
                      <a:endParaRPr lang="en-US" sz="2400" dirty="0" smtClean="0"/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Document databases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MongoDB</a:t>
                      </a:r>
                      <a:r>
                        <a:rPr lang="en-US" sz="2400" dirty="0" smtClean="0"/>
                        <a:t> (JSON)</a:t>
                      </a:r>
                      <a:endParaRPr lang="en-US" sz="2400" dirty="0"/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Graph stores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Neo4j, </a:t>
                      </a:r>
                      <a:r>
                        <a:rPr lang="en-US" sz="2400" dirty="0" err="1" smtClean="0"/>
                        <a:t>HyperGraphDB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BigData</a:t>
            </a:r>
            <a:r>
              <a:rPr lang="en-US" dirty="0" smtClean="0"/>
              <a:t> ≈ Kind of </a:t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dirty="0" err="1" smtClean="0"/>
              <a:t>proutil</a:t>
            </a:r>
            <a:r>
              <a:rPr lang="en-US" dirty="0" smtClean="0"/>
              <a:t> db –C load –</a:t>
            </a:r>
            <a:r>
              <a:rPr lang="en-US" dirty="0" err="1" smtClean="0"/>
              <a:t>i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09800" y="2438400"/>
            <a:ext cx="40455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A top speed load</a:t>
            </a:r>
            <a:endParaRPr lang="en-US" sz="4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3505200"/>
            <a:ext cx="31547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No durability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397000"/>
          <a:ext cx="6857999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399"/>
                <a:gridCol w="16764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RDBMS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BigData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Relational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Basic unit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Row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Document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2971800"/>
          <a:ext cx="6857999" cy="553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399"/>
                <a:gridCol w="1676400"/>
                <a:gridCol w="2743200"/>
              </a:tblGrid>
              <a:tr h="5537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Schema</a:t>
                      </a:r>
                      <a:endParaRPr lang="en-US" sz="2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47800" y="838200"/>
          <a:ext cx="6096000" cy="103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RDBMS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NoSQL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Row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Document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213360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Document</a:t>
            </a:r>
          </a:p>
          <a:p>
            <a:r>
              <a:rPr lang="en-US" sz="2400" dirty="0" smtClean="0"/>
              <a:t>{ “name” : “Dmitri” , “last name” : “</a:t>
            </a:r>
            <a:r>
              <a:rPr lang="en-US" sz="2400" dirty="0" err="1" smtClean="0"/>
              <a:t>levin</a:t>
            </a:r>
            <a:r>
              <a:rPr lang="en-US" sz="2400" dirty="0" smtClean="0"/>
              <a:t>”, “date of birth” : 04/13/64 }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37338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Document</a:t>
            </a:r>
          </a:p>
          <a:p>
            <a:r>
              <a:rPr lang="en-US" sz="2400" dirty="0" smtClean="0"/>
              <a:t>{ “name” : “Dmitri” , “name” : “John” } </a:t>
            </a:r>
            <a:br>
              <a:rPr lang="en-US" sz="2400" dirty="0" smtClean="0"/>
            </a:b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209800" y="3581400"/>
            <a:ext cx="1524000" cy="14478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286000" y="3581400"/>
            <a:ext cx="1295400" cy="16002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47800" y="838200"/>
          <a:ext cx="6096000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RDBMS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NoSQL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Row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Document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Table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Collection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25908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Collection of Documents</a:t>
            </a:r>
          </a:p>
          <a:p>
            <a:r>
              <a:rPr lang="en-US" sz="2400" dirty="0" smtClean="0"/>
              <a:t>{ “name” : “Dmitri” , “</a:t>
            </a:r>
            <a:r>
              <a:rPr lang="en-US" sz="2400" dirty="0" err="1" smtClean="0"/>
              <a:t>lname</a:t>
            </a:r>
            <a:r>
              <a:rPr lang="en-US" sz="2400" dirty="0" smtClean="0"/>
              <a:t>” : “</a:t>
            </a:r>
            <a:r>
              <a:rPr lang="en-US" sz="2400" dirty="0" err="1" smtClean="0"/>
              <a:t>levin</a:t>
            </a:r>
            <a:r>
              <a:rPr lang="en-US" sz="2400" dirty="0" smtClean="0"/>
              <a:t>”, “dob” : 04/13/64 } </a:t>
            </a:r>
            <a:br>
              <a:rPr lang="en-US" sz="2400" dirty="0" smtClean="0"/>
            </a:br>
            <a:r>
              <a:rPr lang="en-US" sz="2400" dirty="0" smtClean="0"/>
              <a:t>{ “name” : “John” , “</a:t>
            </a:r>
            <a:r>
              <a:rPr lang="en-US" sz="2400" dirty="0" err="1" smtClean="0"/>
              <a:t>lname</a:t>
            </a:r>
            <a:r>
              <a:rPr lang="en-US" sz="2400" dirty="0" smtClean="0"/>
              <a:t>” : “Doe”} </a:t>
            </a:r>
            <a:br>
              <a:rPr lang="en-US" sz="2400" dirty="0" smtClean="0"/>
            </a:br>
            <a:r>
              <a:rPr lang="en-US" sz="2400" dirty="0" smtClean="0"/>
              <a:t>{ “</a:t>
            </a:r>
            <a:r>
              <a:rPr lang="en-US" sz="2400" dirty="0" err="1" smtClean="0"/>
              <a:t>foo</a:t>
            </a:r>
            <a:r>
              <a:rPr lang="en-US" sz="2400" dirty="0" smtClean="0"/>
              <a:t>” : 3 }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47800" y="838200"/>
          <a:ext cx="6477000" cy="3627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00"/>
                <a:gridCol w="3238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RDBMS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NoSQL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Database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Database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Table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Collection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Row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Document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Column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Field=key-value pair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Index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Index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Primary Key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_id field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990600"/>
            <a:ext cx="2895600" cy="502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9906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90600" y="1752600"/>
            <a:ext cx="1676400" cy="1676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1752600"/>
            <a:ext cx="8673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Table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2438400"/>
            <a:ext cx="1676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Row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2819400"/>
            <a:ext cx="1676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Row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800600" y="990600"/>
            <a:ext cx="3124200" cy="495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9906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486400" y="1752600"/>
            <a:ext cx="1676400" cy="1676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38800" y="1752600"/>
            <a:ext cx="13716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86400" y="2438400"/>
            <a:ext cx="1676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486400" y="2819400"/>
            <a:ext cx="1676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90600" y="3657600"/>
            <a:ext cx="1676400" cy="1676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71600" y="3657600"/>
            <a:ext cx="8673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Table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90600" y="4343400"/>
            <a:ext cx="1676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Row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0600" y="4724400"/>
            <a:ext cx="1676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Row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486400" y="3657600"/>
            <a:ext cx="1676400" cy="1676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638800" y="3657600"/>
            <a:ext cx="13716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486400" y="4343400"/>
            <a:ext cx="1676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86400" y="4724400"/>
            <a:ext cx="1676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143000" y="304800"/>
          <a:ext cx="739140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44710"/>
                <a:gridCol w="32466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RDBMS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NoSQL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3505200"/>
          <a:ext cx="6857999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399"/>
                <a:gridCol w="16764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Scaling</a:t>
                      </a:r>
                      <a:endParaRPr lang="en-US" sz="2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Up </a:t>
                      </a:r>
                      <a:endParaRPr lang="en-US" sz="2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Out </a:t>
                      </a:r>
                      <a:endParaRPr lang="en-US" sz="2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0" y="350520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$$</a:t>
            </a:r>
            <a:endParaRPr lang="en-US" sz="28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1905000"/>
            <a:ext cx="1382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(</a:t>
            </a:r>
            <a:r>
              <a:rPr lang="en-US" sz="2800" dirty="0" err="1" smtClean="0">
                <a:latin typeface="+mn-lt"/>
              </a:rPr>
              <a:t>NoSQL</a:t>
            </a:r>
            <a:r>
              <a:rPr lang="en-US" sz="2800" dirty="0" smtClean="0">
                <a:latin typeface="+mn-lt"/>
              </a:rPr>
              <a:t>)</a:t>
            </a:r>
          </a:p>
        </p:txBody>
      </p:sp>
      <p:pic>
        <p:nvPicPr>
          <p:cNvPr id="7" name="Picture 6" descr="hadoop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3352800"/>
            <a:ext cx="1013460" cy="7239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1371600"/>
          <a:ext cx="6857999" cy="210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399"/>
                <a:gridCol w="16764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RDBMS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BigData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Relational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Basic unit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Row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Document</a:t>
                      </a:r>
                      <a:endParaRPr lang="en-US" sz="2800" dirty="0"/>
                    </a:p>
                  </a:txBody>
                  <a:tcPr/>
                </a:tc>
              </a:tr>
              <a:tr h="5537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Schema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1447800"/>
            <a:ext cx="236603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600" dirty="0" smtClean="0">
                <a:latin typeface="+mn-lt"/>
              </a:rPr>
              <a:t>Partitioning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1447800"/>
            <a:ext cx="182146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600" dirty="0" err="1" smtClean="0">
                <a:latin typeface="+mn-lt"/>
              </a:rPr>
              <a:t>Sharding</a:t>
            </a:r>
            <a:endParaRPr lang="en-US" sz="3600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2362200"/>
            <a:ext cx="28956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Magnetic Disk 9"/>
          <p:cNvSpPr/>
          <p:nvPr/>
        </p:nvSpPr>
        <p:spPr>
          <a:xfrm>
            <a:off x="762000" y="2514600"/>
            <a:ext cx="2209800" cy="22098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3505200"/>
            <a:ext cx="1752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95400" y="3505200"/>
            <a:ext cx="128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Partition_1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0600" y="3810000"/>
            <a:ext cx="1752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95400" y="3810000"/>
            <a:ext cx="128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Partition_2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33800" y="2438400"/>
            <a:ext cx="2209800" cy="190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Magnetic Disk 16"/>
          <p:cNvSpPr/>
          <p:nvPr/>
        </p:nvSpPr>
        <p:spPr>
          <a:xfrm>
            <a:off x="4038600" y="2514600"/>
            <a:ext cx="1752600" cy="16002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114800" y="3276600"/>
            <a:ext cx="1524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267200" y="3276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Shard_1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48400" y="2438400"/>
            <a:ext cx="2209800" cy="190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Magnetic Disk 22"/>
          <p:cNvSpPr/>
          <p:nvPr/>
        </p:nvSpPr>
        <p:spPr>
          <a:xfrm>
            <a:off x="6553200" y="2514600"/>
            <a:ext cx="1752600" cy="16002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629400" y="3276600"/>
            <a:ext cx="1524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781800" y="3276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Shard_2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0" grpId="0" animBg="1"/>
      <p:bldP spid="12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  <p:bldP spid="19" grpId="0"/>
      <p:bldP spid="22" grpId="0" animBg="1"/>
      <p:bldP spid="23" grpId="0" animBg="1"/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 with </a:t>
            </a:r>
            <a:r>
              <a:rPr lang="en-US" dirty="0" err="1" smtClean="0"/>
              <a:t>Sharding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581400" y="2514600"/>
            <a:ext cx="2209800" cy="190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Magnetic Disk 16"/>
          <p:cNvSpPr/>
          <p:nvPr/>
        </p:nvSpPr>
        <p:spPr>
          <a:xfrm>
            <a:off x="3810000" y="2590800"/>
            <a:ext cx="1752600" cy="16002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962400" y="3124200"/>
            <a:ext cx="1524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858000" y="3429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Shard_2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2400" y="3505200"/>
            <a:ext cx="1524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114800" y="3505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Shard_1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33400" y="2514600"/>
            <a:ext cx="2209800" cy="190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owchart: Magnetic Disk 27"/>
          <p:cNvSpPr/>
          <p:nvPr/>
        </p:nvSpPr>
        <p:spPr>
          <a:xfrm>
            <a:off x="838200" y="2590800"/>
            <a:ext cx="1752600" cy="16002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914400" y="3200400"/>
            <a:ext cx="1524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066800" y="3200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Shard_1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3581400"/>
            <a:ext cx="1524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066800" y="3581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Shard_3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24600" y="2438400"/>
            <a:ext cx="2209800" cy="190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Magnetic Disk 33"/>
          <p:cNvSpPr/>
          <p:nvPr/>
        </p:nvSpPr>
        <p:spPr>
          <a:xfrm>
            <a:off x="6629400" y="2514600"/>
            <a:ext cx="1752600" cy="16002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705600" y="3124200"/>
            <a:ext cx="1524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858000" y="3124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Shard_3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05600" y="3505200"/>
            <a:ext cx="1524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114800" y="3124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Shard_2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71600" y="1676400"/>
            <a:ext cx="561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A</a:t>
            </a:r>
            <a:endParaRPr lang="en-US" sz="4400" dirty="0"/>
          </a:p>
        </p:txBody>
      </p:sp>
      <p:sp>
        <p:nvSpPr>
          <p:cNvPr id="48" name="TextBox 47"/>
          <p:cNvSpPr txBox="1"/>
          <p:nvPr/>
        </p:nvSpPr>
        <p:spPr>
          <a:xfrm>
            <a:off x="4343400" y="1676400"/>
            <a:ext cx="561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B</a:t>
            </a:r>
            <a:endParaRPr lang="en-US" sz="4400" dirty="0"/>
          </a:p>
        </p:txBody>
      </p:sp>
      <p:sp>
        <p:nvSpPr>
          <p:cNvPr id="49" name="TextBox 48"/>
          <p:cNvSpPr txBox="1"/>
          <p:nvPr/>
        </p:nvSpPr>
        <p:spPr>
          <a:xfrm>
            <a:off x="7086600" y="1600200"/>
            <a:ext cx="5918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C</a:t>
            </a:r>
            <a:endParaRPr lang="en-US" sz="4400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3886200" y="2209800"/>
            <a:ext cx="1600200" cy="25908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3962400" y="2286000"/>
            <a:ext cx="1676400" cy="25146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1" grpId="0" animBg="1"/>
      <p:bldP spid="26" grpId="0"/>
      <p:bldP spid="29" grpId="0" animBg="1"/>
      <p:bldP spid="30" grpId="0"/>
      <p:bldP spid="31" grpId="0" animBg="1"/>
      <p:bldP spid="32" grpId="0"/>
      <p:bldP spid="35" grpId="0" animBg="1"/>
      <p:bldP spid="36" grpId="0"/>
      <p:bldP spid="37" grpId="0" animBg="1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762000"/>
          <a:ext cx="8153400" cy="5217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00"/>
                <a:gridCol w="1676400"/>
                <a:gridCol w="26670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RDBMS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BigData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Relational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Basic unit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Row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Document</a:t>
                      </a:r>
                      <a:endParaRPr lang="en-US" sz="2800" dirty="0"/>
                    </a:p>
                  </a:txBody>
                  <a:tcPr/>
                </a:tc>
              </a:tr>
              <a:tr h="5537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Schema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Scaling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Up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Out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Normalization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Referential Integrity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Transactions/Durability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Row Locks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Joins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289560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$$</a:t>
            </a:r>
            <a:endParaRPr lang="en-US" sz="28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1295400"/>
            <a:ext cx="1382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(</a:t>
            </a:r>
            <a:r>
              <a:rPr lang="en-US" sz="2800" dirty="0" err="1" smtClean="0">
                <a:latin typeface="+mn-lt"/>
              </a:rPr>
              <a:t>NoSQL</a:t>
            </a:r>
            <a:r>
              <a:rPr lang="en-US" sz="2800" dirty="0" smtClean="0">
                <a:latin typeface="+mn-lt"/>
              </a:rPr>
              <a:t>)</a:t>
            </a:r>
          </a:p>
        </p:txBody>
      </p:sp>
      <p:pic>
        <p:nvPicPr>
          <p:cNvPr id="7" name="Picture 6" descr="hadoop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2743200"/>
            <a:ext cx="1013460" cy="7239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71800" y="685800"/>
            <a:ext cx="2343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Examples</a:t>
            </a:r>
            <a:endParaRPr lang="en-US" sz="4400" dirty="0"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397000"/>
          <a:ext cx="8229600" cy="3037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0"/>
                <a:gridCol w="4876800"/>
              </a:tblGrid>
              <a:tr h="5080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Progress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mongoDB</a:t>
                      </a:r>
                      <a:endParaRPr lang="en-US" sz="2000" dirty="0"/>
                    </a:p>
                  </a:txBody>
                  <a:tcPr/>
                </a:tc>
              </a:tr>
              <a:tr h="139328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Create Customer.</a:t>
                      </a:r>
                    </a:p>
                    <a:p>
                      <a:r>
                        <a:rPr lang="en-US" sz="2000" dirty="0" smtClean="0"/>
                        <a:t>Assign</a:t>
                      </a:r>
                    </a:p>
                    <a:p>
                      <a:r>
                        <a:rPr lang="en-US" sz="2000" dirty="0" smtClean="0"/>
                        <a:t>  name =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2000" dirty="0" smtClean="0"/>
                        <a:t>Lift Line Skiing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  country = “USA”</a:t>
                      </a:r>
                    </a:p>
                    <a:p>
                      <a:r>
                        <a:rPr lang="en-US" sz="2000" dirty="0" smtClean="0"/>
                        <a:t>  address =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en-US" sz="2000" dirty="0" smtClean="0"/>
                        <a:t>276 North Street” </a:t>
                      </a:r>
                    </a:p>
                    <a:p>
                      <a:r>
                        <a:rPr lang="en-US" sz="2000" dirty="0" smtClean="0"/>
                        <a:t>  city = ” Boston”</a:t>
                      </a:r>
                    </a:p>
                    <a:p>
                      <a:r>
                        <a:rPr lang="en-US" sz="2000" dirty="0" smtClean="0"/>
                        <a:t>  state = ” MA”</a:t>
                      </a:r>
                    </a:p>
                    <a:p>
                      <a:r>
                        <a:rPr lang="en-US" sz="2000" dirty="0" smtClean="0"/>
                        <a:t>  postal-Code</a:t>
                      </a:r>
                      <a:r>
                        <a:rPr lang="en-US" sz="2000" baseline="0" dirty="0" smtClean="0"/>
                        <a:t> = </a:t>
                      </a:r>
                      <a:r>
                        <a:rPr lang="en-US" sz="2000" dirty="0" smtClean="0"/>
                        <a:t>02114.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db.customer.insert</a:t>
                      </a:r>
                      <a:r>
                        <a:rPr lang="en-US" sz="2000" dirty="0" smtClean="0"/>
                        <a:t>(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{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name: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2000" dirty="0" smtClean="0"/>
                        <a:t>Lift Line Skiing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2000" dirty="0" smtClean="0"/>
                        <a:t>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country:</a:t>
                      </a:r>
                      <a:r>
                        <a:rPr lang="en-US" sz="2000" dirty="0" smtClean="0"/>
                        <a:t> “USA”,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address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en-US" sz="2000" dirty="0" smtClean="0"/>
                        <a:t>276 North Street”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City:” Boston”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State:” MA”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Postal-Code:02114}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);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71800" y="685800"/>
            <a:ext cx="2343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Examples</a:t>
            </a:r>
            <a:endParaRPr lang="en-US" sz="4400" dirty="0"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397000"/>
          <a:ext cx="8229600" cy="45104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0"/>
                <a:gridCol w="4876800"/>
              </a:tblGrid>
              <a:tr h="4632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Progress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mongoDB</a:t>
                      </a:r>
                      <a:endParaRPr lang="en-US" sz="2000" dirty="0"/>
                    </a:p>
                  </a:txBody>
                  <a:tcPr/>
                </a:tc>
              </a:tr>
              <a:tr h="127055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For each Customer no-lock:</a:t>
                      </a:r>
                    </a:p>
                    <a:p>
                      <a:r>
                        <a:rPr lang="en-US" sz="2000" dirty="0" smtClean="0"/>
                        <a:t>Display </a:t>
                      </a:r>
                      <a:r>
                        <a:rPr lang="en-US" sz="2000" dirty="0" err="1" smtClean="0"/>
                        <a:t>Cust</a:t>
                      </a:r>
                      <a:r>
                        <a:rPr lang="en-US" sz="2000" dirty="0" smtClean="0"/>
                        <a:t>-Num name country address city state Postal-Code.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db.customer.find</a:t>
                      </a:r>
                      <a:r>
                        <a:rPr lang="en-US" sz="2000" dirty="0" smtClean="0"/>
                        <a:t>();</a:t>
                      </a:r>
                      <a:endParaRPr lang="en-US" sz="2000" dirty="0"/>
                    </a:p>
                  </a:txBody>
                  <a:tcPr/>
                </a:tc>
              </a:tr>
              <a:tr h="273658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 </a:t>
                      </a:r>
                    </a:p>
                    <a:p>
                      <a:r>
                        <a:rPr lang="en-US" sz="2000" dirty="0" smtClean="0"/>
                        <a:t>Lift Line Skiing     </a:t>
                      </a:r>
                    </a:p>
                    <a:p>
                      <a:r>
                        <a:rPr lang="en-US" sz="2000" dirty="0" smtClean="0"/>
                        <a:t>USA</a:t>
                      </a:r>
                    </a:p>
                    <a:p>
                      <a:r>
                        <a:rPr lang="en-US" sz="2000" dirty="0" smtClean="0"/>
                        <a:t>276 North Street</a:t>
                      </a:r>
                    </a:p>
                    <a:p>
                      <a:r>
                        <a:rPr lang="en-US" sz="2000" dirty="0" smtClean="0"/>
                        <a:t>Boston</a:t>
                      </a:r>
                    </a:p>
                    <a:p>
                      <a:r>
                        <a:rPr lang="en-US" sz="2000" dirty="0" smtClean="0"/>
                        <a:t>MA</a:t>
                      </a:r>
                    </a:p>
                    <a:p>
                      <a:r>
                        <a:rPr lang="en-US" sz="2000" dirty="0" smtClean="0"/>
                        <a:t>02114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{ _id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ObjectID</a:t>
                      </a:r>
                      <a:r>
                        <a:rPr lang="en-US" sz="2000" dirty="0" smtClean="0"/>
                        <a:t>(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"509a8fb2f3f4948bd2f983a0"</a:t>
                      </a:r>
                      <a:r>
                        <a:rPr lang="en-US" sz="2000" dirty="0" smtClean="0"/>
                        <a:t>), 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name: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2000" dirty="0" smtClean="0"/>
                        <a:t>Lift Line Skiing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2000" dirty="0" smtClean="0"/>
                        <a:t>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country:</a:t>
                      </a:r>
                      <a:r>
                        <a:rPr lang="en-US" sz="2000" dirty="0" smtClean="0"/>
                        <a:t> “USA”,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address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en-US" sz="2000" dirty="0" smtClean="0"/>
                        <a:t>276 North Street”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City: ”Boston”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State: ”MA”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Postal-Code: 02114}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5867400"/>
          <a:ext cx="6705600" cy="396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0"/>
                <a:gridCol w="3352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Find first customer no-lock.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db.customer.findOne</a:t>
                      </a:r>
                      <a:r>
                        <a:rPr lang="en-US" sz="2000" dirty="0" smtClean="0"/>
                        <a:t>();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1676400"/>
            <a:ext cx="804457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Update </a:t>
            </a:r>
          </a:p>
          <a:p>
            <a:r>
              <a:rPr lang="en-US" sz="2800" dirty="0" err="1" smtClean="0">
                <a:latin typeface="+mn-lt"/>
              </a:rPr>
              <a:t>db.customer.update</a:t>
            </a:r>
            <a:r>
              <a:rPr lang="en-US" sz="2800" dirty="0" smtClean="0">
                <a:latin typeface="+mn-lt"/>
              </a:rPr>
              <a:t>({</a:t>
            </a:r>
            <a:r>
              <a:rPr lang="en-US" sz="2800" dirty="0" err="1" smtClean="0">
                <a:latin typeface="+mn-lt"/>
              </a:rPr>
              <a:t>Cust</a:t>
            </a:r>
            <a:r>
              <a:rPr lang="en-US" sz="2800" dirty="0" smtClean="0">
                <a:latin typeface="+mn-lt"/>
              </a:rPr>
              <a:t>-Num: 1}, {</a:t>
            </a:r>
            <a:r>
              <a:rPr lang="en-US" sz="2800" i="1" dirty="0" smtClean="0">
                <a:latin typeface="+mn-lt"/>
              </a:rPr>
              <a:t>new-document</a:t>
            </a:r>
            <a:r>
              <a:rPr lang="en-US" sz="2800" dirty="0" smtClean="0">
                <a:latin typeface="+mn-lt"/>
              </a:rPr>
              <a:t>});</a:t>
            </a:r>
          </a:p>
          <a:p>
            <a:endParaRPr lang="en-US" sz="2800" dirty="0" smtClean="0">
              <a:latin typeface="+mn-lt"/>
            </a:endParaRPr>
          </a:p>
          <a:p>
            <a:r>
              <a:rPr lang="en-US" sz="2800" dirty="0" smtClean="0">
                <a:latin typeface="+mn-lt"/>
              </a:rPr>
              <a:t>Delete</a:t>
            </a:r>
          </a:p>
          <a:p>
            <a:r>
              <a:rPr lang="en-US" sz="2800" dirty="0" err="1" smtClean="0">
                <a:latin typeface="+mn-lt"/>
              </a:rPr>
              <a:t>db.customer.remove</a:t>
            </a:r>
            <a:r>
              <a:rPr lang="en-US" sz="2800" dirty="0" smtClean="0">
                <a:latin typeface="+mn-lt"/>
              </a:rPr>
              <a:t>({</a:t>
            </a:r>
            <a:r>
              <a:rPr lang="en-US" sz="2800" dirty="0" err="1" smtClean="0">
                <a:latin typeface="+mn-lt"/>
              </a:rPr>
              <a:t>Cust</a:t>
            </a:r>
            <a:r>
              <a:rPr lang="en-US" sz="2800" dirty="0" smtClean="0">
                <a:latin typeface="+mn-lt"/>
              </a:rPr>
              <a:t>-Num: 1});</a:t>
            </a:r>
          </a:p>
          <a:p>
            <a:endParaRPr lang="en-US" sz="2800" dirty="0" smtClean="0">
              <a:latin typeface="+mn-lt"/>
            </a:endParaRPr>
          </a:p>
          <a:p>
            <a:r>
              <a:rPr lang="en-US" sz="2800" dirty="0" smtClean="0">
                <a:latin typeface="+mn-lt"/>
              </a:rPr>
              <a:t>Delete everything</a:t>
            </a:r>
          </a:p>
          <a:p>
            <a:r>
              <a:rPr lang="en-US" sz="2800" dirty="0" err="1" smtClean="0">
                <a:latin typeface="+mn-lt"/>
              </a:rPr>
              <a:t>db.customer.remove</a:t>
            </a:r>
            <a:r>
              <a:rPr lang="en-US" sz="2800" dirty="0" smtClean="0">
                <a:latin typeface="+mn-lt"/>
              </a:rPr>
              <a:t>();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1800" y="685800"/>
            <a:ext cx="2343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Examples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1676400"/>
            <a:ext cx="825206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+mn-lt"/>
              </a:rPr>
              <a:t>db.customer.find</a:t>
            </a:r>
            <a:r>
              <a:rPr lang="en-US" sz="2800" dirty="0" smtClean="0">
                <a:latin typeface="+mn-lt"/>
              </a:rPr>
              <a:t>({</a:t>
            </a:r>
            <a:r>
              <a:rPr lang="en-US" sz="2800" dirty="0" err="1" smtClean="0">
                <a:latin typeface="+mn-lt"/>
              </a:rPr>
              <a:t>Cust</a:t>
            </a:r>
            <a:r>
              <a:rPr lang="en-US" sz="2800" dirty="0" smtClean="0">
                <a:latin typeface="+mn-lt"/>
              </a:rPr>
              <a:t>-Num: 1});</a:t>
            </a:r>
          </a:p>
          <a:p>
            <a:r>
              <a:rPr lang="en-US" sz="2800" dirty="0" smtClean="0">
                <a:latin typeface="+mn-lt"/>
              </a:rPr>
              <a:t>{“</a:t>
            </a:r>
            <a:r>
              <a:rPr lang="en-US" sz="2800" dirty="0" err="1" smtClean="0">
                <a:latin typeface="+mn-lt"/>
              </a:rPr>
              <a:t>cust</a:t>
            </a:r>
            <a:r>
              <a:rPr lang="en-US" sz="2800" dirty="0" smtClean="0">
                <a:latin typeface="+mn-lt"/>
              </a:rPr>
              <a:t>-num”: 1, “name” : “Dmitri”}</a:t>
            </a:r>
          </a:p>
          <a:p>
            <a:endParaRPr lang="en-US" sz="2800" dirty="0" smtClean="0">
              <a:latin typeface="+mn-lt"/>
            </a:endParaRPr>
          </a:p>
          <a:p>
            <a:r>
              <a:rPr lang="en-US" sz="2800" dirty="0" smtClean="0">
                <a:latin typeface="+mn-lt"/>
              </a:rPr>
              <a:t>Update </a:t>
            </a:r>
          </a:p>
          <a:p>
            <a:r>
              <a:rPr lang="en-US" sz="2800" dirty="0" err="1" smtClean="0">
                <a:latin typeface="+mn-lt"/>
              </a:rPr>
              <a:t>db.customer.update</a:t>
            </a:r>
            <a:r>
              <a:rPr lang="en-US" sz="2800" dirty="0" smtClean="0">
                <a:latin typeface="+mn-lt"/>
              </a:rPr>
              <a:t>({</a:t>
            </a:r>
            <a:r>
              <a:rPr lang="en-US" sz="2800" dirty="0" err="1" smtClean="0">
                <a:latin typeface="+mn-lt"/>
              </a:rPr>
              <a:t>Cust</a:t>
            </a:r>
            <a:r>
              <a:rPr lang="en-US" sz="2800" dirty="0" smtClean="0">
                <a:latin typeface="+mn-lt"/>
              </a:rPr>
              <a:t>-Num: 1}, {‘$Set’ {‘Age’: 50}});</a:t>
            </a:r>
          </a:p>
          <a:p>
            <a:r>
              <a:rPr lang="en-US" sz="2800" dirty="0" smtClean="0">
                <a:latin typeface="+mn-lt"/>
              </a:rPr>
              <a:t>{“</a:t>
            </a:r>
            <a:r>
              <a:rPr lang="en-US" sz="2800" dirty="0" err="1" smtClean="0">
                <a:latin typeface="+mn-lt"/>
              </a:rPr>
              <a:t>cust</a:t>
            </a:r>
            <a:r>
              <a:rPr lang="en-US" sz="2800" dirty="0" smtClean="0">
                <a:latin typeface="+mn-lt"/>
              </a:rPr>
              <a:t>-num”: 1, “name” : “Dmitri”, “age”: 50}</a:t>
            </a:r>
          </a:p>
          <a:p>
            <a:endParaRPr lang="en-US" sz="2800" dirty="0" smtClean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685800"/>
            <a:ext cx="2343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Examples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24200" y="762000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+mn-lt"/>
              </a:rPr>
              <a:t>CRUD</a:t>
            </a:r>
            <a:endParaRPr lang="en-US" sz="5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590800" y="3962400"/>
            <a:ext cx="37224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More Examples</a:t>
            </a:r>
            <a:endParaRPr lang="en-US" sz="4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4953000"/>
            <a:ext cx="55740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http://try.mongodb.org</a:t>
            </a:r>
            <a:endParaRPr lang="en-US" sz="4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6600" y="1676400"/>
            <a:ext cx="141077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Create</a:t>
            </a:r>
          </a:p>
          <a:p>
            <a:r>
              <a:rPr lang="en-US" sz="3200" dirty="0" smtClean="0">
                <a:latin typeface="+mn-lt"/>
              </a:rPr>
              <a:t>Read</a:t>
            </a:r>
          </a:p>
          <a:p>
            <a:r>
              <a:rPr lang="en-US" sz="3200" dirty="0" smtClean="0">
                <a:latin typeface="+mn-lt"/>
              </a:rPr>
              <a:t>Update</a:t>
            </a:r>
          </a:p>
          <a:p>
            <a:r>
              <a:rPr lang="en-US" sz="3200" dirty="0" smtClean="0">
                <a:latin typeface="+mn-lt"/>
              </a:rPr>
              <a:t>Delete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it is used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1397000"/>
          <a:ext cx="6096000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Healthcare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Retail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Security (NSA)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Emergency Management (FAA)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Social Media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5" name="Picture 4" descr="hamm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8920" y="2091690"/>
            <a:ext cx="3566160" cy="2674620"/>
          </a:xfrm>
          <a:prstGeom prst="rect">
            <a:avLst/>
          </a:prstGeom>
        </p:spPr>
      </p:pic>
      <p:pic>
        <p:nvPicPr>
          <p:cNvPr id="6" name="Picture 5" descr="hammer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1981200"/>
            <a:ext cx="1783080" cy="1341120"/>
          </a:xfrm>
          <a:prstGeom prst="rect">
            <a:avLst/>
          </a:prstGeom>
        </p:spPr>
      </p:pic>
      <p:pic>
        <p:nvPicPr>
          <p:cNvPr id="9" name="Picture 8" descr="hon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400" y="2362200"/>
            <a:ext cx="3819144" cy="2112264"/>
          </a:xfrm>
          <a:prstGeom prst="rect">
            <a:avLst/>
          </a:prstGeom>
        </p:spPr>
      </p:pic>
      <p:pic>
        <p:nvPicPr>
          <p:cNvPr id="10" name="Picture 9" descr="honda_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000" y="2209800"/>
            <a:ext cx="1911096" cy="1057656"/>
          </a:xfrm>
          <a:prstGeom prst="rect">
            <a:avLst/>
          </a:prstGeom>
        </p:spPr>
      </p:pic>
      <p:pic>
        <p:nvPicPr>
          <p:cNvPr id="12" name="Picture 11" descr="MDX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2133600"/>
            <a:ext cx="4221480" cy="2458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76600" y="533400"/>
            <a:ext cx="2806602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dirty="0" err="1" smtClean="0">
                <a:latin typeface="+mj-lt"/>
              </a:rPr>
              <a:t>NewSQL</a:t>
            </a:r>
            <a:endParaRPr lang="en-US" sz="6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533400"/>
            <a:ext cx="2505814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dirty="0" smtClean="0">
                <a:latin typeface="+mj-lt"/>
              </a:rPr>
              <a:t>RDBMS</a:t>
            </a:r>
            <a:endParaRPr lang="en-US" sz="6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533400"/>
            <a:ext cx="2282997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dirty="0" err="1" smtClean="0">
                <a:latin typeface="+mj-lt"/>
              </a:rPr>
              <a:t>NoSQL</a:t>
            </a:r>
            <a:endParaRPr lang="en-US" sz="6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200" y="1752600"/>
            <a:ext cx="68480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800" dirty="0" smtClean="0">
                <a:latin typeface="+mj-lt"/>
              </a:rPr>
              <a:t>???</a:t>
            </a:r>
            <a:endParaRPr lang="en-US" sz="2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752600"/>
            <a:ext cx="1123064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800" dirty="0" smtClean="0">
                <a:latin typeface="+mj-lt"/>
              </a:rPr>
              <a:t>Oracle</a:t>
            </a:r>
            <a:endParaRPr lang="en-US" sz="2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1752600"/>
            <a:ext cx="1642566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800" dirty="0" err="1" smtClean="0">
                <a:latin typeface="+mj-lt"/>
              </a:rPr>
              <a:t>MongoDB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76600" y="533400"/>
            <a:ext cx="2806602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dirty="0" err="1" smtClean="0">
                <a:latin typeface="+mj-lt"/>
              </a:rPr>
              <a:t>NewSQL</a:t>
            </a:r>
            <a:endParaRPr lang="en-US" sz="6000" dirty="0">
              <a:latin typeface="+mj-lt"/>
            </a:endParaRPr>
          </a:p>
        </p:txBody>
      </p:sp>
      <p:pic>
        <p:nvPicPr>
          <p:cNvPr id="13" name="Picture 12" descr="Memsql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4724400"/>
            <a:ext cx="1397000" cy="1397000"/>
          </a:xfrm>
          <a:prstGeom prst="rect">
            <a:avLst/>
          </a:prstGeom>
        </p:spPr>
      </p:pic>
      <p:pic>
        <p:nvPicPr>
          <p:cNvPr id="17" name="Picture 16" descr="voltDB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4800600"/>
            <a:ext cx="929640" cy="1173480"/>
          </a:xfrm>
          <a:prstGeom prst="rect">
            <a:avLst/>
          </a:prstGeom>
        </p:spPr>
      </p:pic>
      <p:pic>
        <p:nvPicPr>
          <p:cNvPr id="19" name="Picture 18" descr="nuoDB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91000" y="2667000"/>
            <a:ext cx="1426467" cy="900686"/>
          </a:xfrm>
          <a:prstGeom prst="rect">
            <a:avLst/>
          </a:prstGeom>
        </p:spPr>
      </p:pic>
      <p:pic>
        <p:nvPicPr>
          <p:cNvPr id="14" name="Picture 13" descr="ibm-informix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5000" y="3124200"/>
            <a:ext cx="1706880" cy="320040"/>
          </a:xfrm>
          <a:prstGeom prst="rect">
            <a:avLst/>
          </a:prstGeom>
        </p:spPr>
      </p:pic>
      <p:pic>
        <p:nvPicPr>
          <p:cNvPr id="18" name="Picture 17" descr="edb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91400" y="2819400"/>
            <a:ext cx="1371600" cy="777240"/>
          </a:xfrm>
          <a:prstGeom prst="rect">
            <a:avLst/>
          </a:prstGeom>
        </p:spPr>
      </p:pic>
      <p:pic>
        <p:nvPicPr>
          <p:cNvPr id="23" name="Picture 22" descr="oracle-timest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57800" y="5029200"/>
            <a:ext cx="1765300" cy="762000"/>
          </a:xfrm>
          <a:prstGeom prst="rect">
            <a:avLst/>
          </a:prstGeom>
        </p:spPr>
      </p:pic>
      <p:pic>
        <p:nvPicPr>
          <p:cNvPr id="28" name="Picture 27" descr="sql2014_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39000" y="4953000"/>
            <a:ext cx="1234440" cy="8610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2400" y="2895600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General Purpose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28600" y="5181600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In-memory Databases</a:t>
            </a:r>
            <a:endParaRPr lang="en-US" dirty="0"/>
          </a:p>
        </p:txBody>
      </p:sp>
      <p:pic>
        <p:nvPicPr>
          <p:cNvPr id="25" name="Picture 24" descr="clustrix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14600" y="2971800"/>
            <a:ext cx="1609725" cy="352425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 flipV="1">
            <a:off x="6705600" y="2209800"/>
            <a:ext cx="609600" cy="762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81800" y="1752600"/>
            <a:ext cx="1642566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800" dirty="0" err="1" smtClean="0">
                <a:latin typeface="+mj-lt"/>
              </a:rPr>
              <a:t>MongoDB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1" grpId="0"/>
      <p:bldP spid="2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52600" y="2514600"/>
            <a:ext cx="5700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That is all about NO SQL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Progress, Oracle and SQL Server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1066800" y="1447800"/>
            <a:ext cx="3962400" cy="2590800"/>
          </a:xfrm>
          <a:prstGeom prst="cloud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Magnetic Disk 6"/>
          <p:cNvSpPr/>
          <p:nvPr/>
        </p:nvSpPr>
        <p:spPr>
          <a:xfrm>
            <a:off x="1676400" y="4495800"/>
            <a:ext cx="1371600" cy="16002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2209800"/>
            <a:ext cx="28454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Shared memory</a:t>
            </a:r>
            <a:endParaRPr lang="en-US" sz="3200" dirty="0"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0" y="2057400"/>
          <a:ext cx="1143000" cy="1478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/>
              </a:tblGrid>
              <a:tr h="294640">
                <a:tc>
                  <a:txBody>
                    <a:bodyPr/>
                    <a:lstStyle/>
                    <a:p>
                      <a:r>
                        <a:rPr lang="en-US" dirty="0" smtClean="0"/>
                        <a:t>APW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AIW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WDOG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638800" y="1371600"/>
            <a:ext cx="2952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Background Processes</a:t>
            </a:r>
            <a:endParaRPr lang="en-US" sz="2400" dirty="0">
              <a:latin typeface="+mn-lt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276600" y="4724400"/>
          <a:ext cx="2971800" cy="109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/>
              </a:tblGrid>
              <a:tr h="2946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Sports.db</a:t>
                      </a:r>
                      <a:endParaRPr lang="en-US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en-US" dirty="0" smtClean="0"/>
                        <a:t>Sports.bi</a:t>
                      </a:r>
                      <a:endParaRPr lang="en-US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Sports.lg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8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1066800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 v10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1066800"/>
            <a:ext cx="1231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Oracle11g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1066800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SQL Server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528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18288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86200" y="18288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29400" y="18288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48400" y="2286000"/>
            <a:ext cx="1981200" cy="2209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629400" y="22860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5800" y="2286000"/>
            <a:ext cx="1981200" cy="381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14400" y="22860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505200" y="2362200"/>
            <a:ext cx="1981200" cy="3733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886200" y="23622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248400" y="4800600"/>
            <a:ext cx="1981200" cy="1295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29400" y="48006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400800" y="27432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705600" y="27432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657600" y="37338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962400" y="37338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657600" y="28194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962400" y="28194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838200" y="2743200"/>
            <a:ext cx="1676400" cy="3124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143000" y="27432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400800" y="52578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705600" y="52578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400800" y="36576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705600" y="36576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657600" y="47244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962400" y="47244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4" name="Picture 3" descr="MSSQL_Mgmt_stud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8600"/>
            <a:ext cx="4191000" cy="6133404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5105400" y="2057400"/>
            <a:ext cx="3657600" cy="914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Left Arrow 5"/>
          <p:cNvSpPr/>
          <p:nvPr/>
        </p:nvSpPr>
        <p:spPr>
          <a:xfrm>
            <a:off x="5181600" y="3505200"/>
            <a:ext cx="3581400" cy="914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19800" y="2286000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System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Databases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373380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User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Databases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3048000" y="2209800"/>
            <a:ext cx="381000" cy="838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3429000" y="3429000"/>
            <a:ext cx="38100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1066800"/>
            <a:ext cx="1526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 v11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106680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Oracle12c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1066800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SQL Server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528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18288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86200" y="18288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Container DB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29400" y="18288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48400" y="2286000"/>
            <a:ext cx="1981200" cy="2209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629400" y="22860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5800" y="2286000"/>
            <a:ext cx="1981200" cy="381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14400" y="22860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248400" y="4800600"/>
            <a:ext cx="1981200" cy="1295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29400" y="48006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400800" y="27432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705600" y="27432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400800" y="52578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705600" y="52578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400800" y="36576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705600" y="36576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505200" y="2286000"/>
            <a:ext cx="1981200" cy="2209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657600" y="2286000"/>
            <a:ext cx="169566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Plugable</a:t>
            </a:r>
            <a:r>
              <a:rPr lang="en-US" dirty="0" smtClean="0"/>
              <a:t> DB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3505200" y="4800600"/>
            <a:ext cx="1981200" cy="1295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733800" y="4800600"/>
            <a:ext cx="1524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Plugable</a:t>
            </a:r>
            <a:r>
              <a:rPr lang="en-US" dirty="0" smtClean="0"/>
              <a:t> DB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962400" y="27432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3962400" y="52578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962400" y="36576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3657600" y="27432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657600" y="52578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657600" y="3657600"/>
            <a:ext cx="167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143000" y="27432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838200" y="2743200"/>
            <a:ext cx="1676400" cy="304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1219200" y="3200400"/>
            <a:ext cx="87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Tenant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990600" y="3200400"/>
            <a:ext cx="14478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1219200" y="4038600"/>
            <a:ext cx="87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Tenant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990600" y="4038600"/>
            <a:ext cx="14478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219200" y="4876800"/>
            <a:ext cx="87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Tenant</a:t>
            </a:r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90600" y="4876800"/>
            <a:ext cx="14478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28600" y="4876800"/>
            <a:ext cx="8610600" cy="9144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7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Backup</a:t>
            </a:r>
            <a:endParaRPr lang="en-US" sz="3600" dirty="0"/>
          </a:p>
        </p:txBody>
      </p:sp>
      <p:sp>
        <p:nvSpPr>
          <p:cNvPr id="59" name="Slide Number Placeholder 5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Structure (data files)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397000"/>
          <a:ext cx="8458201" cy="4688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0206"/>
                <a:gridCol w="1287794"/>
                <a:gridCol w="1676400"/>
                <a:gridCol w="1828800"/>
                <a:gridCol w="19050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 SQL Server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 File(s)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control01.ctl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N/A,</a:t>
                      </a:r>
                      <a:r>
                        <a:rPr lang="en-US" baseline="0" dirty="0" smtClean="0"/>
                        <a:t> master db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sports.st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System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</a:t>
                      </a:r>
                      <a:r>
                        <a:rPr lang="en-US" dirty="0" err="1" smtClean="0"/>
                        <a:t>Tablespace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system.dbf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Primary </a:t>
                      </a:r>
                      <a:r>
                        <a:rPr lang="en-US" dirty="0" err="1" smtClean="0"/>
                        <a:t>datafile</a:t>
                      </a:r>
                      <a:r>
                        <a:rPr lang="en-US" dirty="0" smtClean="0"/>
                        <a:t> .</a:t>
                      </a:r>
                      <a:r>
                        <a:rPr lang="en-US" dirty="0" err="1" smtClean="0"/>
                        <a:t>mdf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 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area.d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Datafiles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tablespace.dbf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Secondary </a:t>
                      </a:r>
                      <a:r>
                        <a:rPr lang="en-US" dirty="0" err="1" smtClean="0"/>
                        <a:t>datafile</a:t>
                      </a:r>
                      <a:r>
                        <a:rPr lang="en-US" dirty="0" smtClean="0"/>
                        <a:t> .</a:t>
                      </a:r>
                      <a:r>
                        <a:rPr lang="en-US" dirty="0" err="1" smtClean="0"/>
                        <a:t>ndf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Before-Image File  +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sports.b1 + sports.a1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Undo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tablespace</a:t>
                      </a:r>
                      <a:r>
                        <a:rPr lang="es-ES" dirty="0" smtClean="0"/>
                        <a:t> +</a:t>
                      </a:r>
                    </a:p>
                    <a:p>
                      <a:r>
                        <a:rPr lang="es-ES" dirty="0" smtClean="0"/>
                        <a:t>Redo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undotbs.dbf + redo01.log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files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.</a:t>
                      </a:r>
                      <a:r>
                        <a:rPr lang="en-US" dirty="0" err="1" smtClean="0"/>
                        <a:t>ldf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Copy of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sports.lg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alert_sports.log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sports.pf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pfile</a:t>
                      </a:r>
                      <a:r>
                        <a:rPr lang="en-US" dirty="0" smtClean="0"/>
                        <a:t> (or </a:t>
                      </a:r>
                      <a:r>
                        <a:rPr lang="en-US" dirty="0" err="1" smtClean="0"/>
                        <a:t>spfile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initsports.ora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5" name="Picture 4" descr="controlfi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762000"/>
            <a:ext cx="6576060" cy="56616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228600"/>
            <a:ext cx="679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SQL&gt; ALTER DATABASE BACKUP CONTROLFILE TO TRACE;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r>
              <a:rPr lang="en-US" dirty="0" smtClean="0"/>
              <a:t>Progress = _</a:t>
            </a:r>
            <a:r>
              <a:rPr lang="en-US" dirty="0" err="1" smtClean="0"/>
              <a:t>DbStatus-LastTran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(Last Transaction Number)</a:t>
            </a:r>
            <a:br>
              <a:rPr lang="en-US" dirty="0" smtClean="0"/>
            </a:br>
            <a:r>
              <a:rPr lang="en-US" sz="3200" dirty="0" smtClean="0"/>
              <a:t>or </a:t>
            </a:r>
            <a:r>
              <a:rPr lang="en-US" sz="3200" dirty="0" err="1" smtClean="0"/>
              <a:t>promon</a:t>
            </a:r>
            <a:r>
              <a:rPr lang="en-US" sz="3200" dirty="0" smtClean="0"/>
              <a:t> 7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57200" y="449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SQL Server = LCN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(Log Change Number)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457200" y="2895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Oracle = SCN 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(System Change Number)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5" name="Picture 4" descr="promon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447800"/>
            <a:ext cx="6667500" cy="463296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33400" y="381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Last Transaction Number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400" y="1143000"/>
            <a:ext cx="40918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+mn-lt"/>
              </a:rPr>
              <a:t>rfutil</a:t>
            </a:r>
            <a:r>
              <a:rPr lang="en-US" sz="2000" dirty="0" smtClean="0">
                <a:latin typeface="+mn-lt"/>
              </a:rPr>
              <a:t> db-name -C roll forward </a:t>
            </a:r>
          </a:p>
          <a:p>
            <a:r>
              <a:rPr lang="en-US" sz="2000" dirty="0" smtClean="0">
                <a:latin typeface="+mn-lt"/>
              </a:rPr>
              <a:t>   [  </a:t>
            </a:r>
            <a:r>
              <a:rPr lang="en-US" sz="2000" dirty="0" err="1" smtClean="0">
                <a:latin typeface="+mn-lt"/>
              </a:rPr>
              <a:t>endtime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dirty="0" err="1" smtClean="0">
                <a:latin typeface="+mn-lt"/>
              </a:rPr>
              <a:t>yyyy:mm:dd:hh:mm:ss</a:t>
            </a:r>
            <a:r>
              <a:rPr lang="en-US" sz="2000" dirty="0" smtClean="0">
                <a:latin typeface="+mn-lt"/>
              </a:rPr>
              <a:t> | </a:t>
            </a:r>
          </a:p>
          <a:p>
            <a:r>
              <a:rPr lang="en-US" sz="2000" dirty="0" smtClean="0">
                <a:latin typeface="+mn-lt"/>
              </a:rPr>
              <a:t>      </a:t>
            </a:r>
            <a:r>
              <a:rPr lang="en-US" sz="2000" dirty="0" err="1" smtClean="0">
                <a:latin typeface="+mn-lt"/>
              </a:rPr>
              <a:t>endtrans</a:t>
            </a:r>
            <a:r>
              <a:rPr lang="en-US" sz="2000" dirty="0" smtClean="0">
                <a:latin typeface="+mn-lt"/>
              </a:rPr>
              <a:t> transaction-number  ]</a:t>
            </a:r>
            <a:endParaRPr lang="en-US" sz="20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3048000"/>
            <a:ext cx="52553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SQL&gt; RECOVER DATABASE UNTIL TIME sysdate-1;</a:t>
            </a:r>
          </a:p>
          <a:p>
            <a:r>
              <a:rPr lang="en-US" sz="2000" dirty="0" smtClean="0">
                <a:latin typeface="+mn-lt"/>
              </a:rPr>
              <a:t>SQL&gt; RECOVER DATABASE UNTIL SCN 1234567;</a:t>
            </a:r>
            <a:endParaRPr lang="en-US" sz="2000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dirty="0" smtClean="0"/>
              <a:t>Progress _</a:t>
            </a:r>
            <a:r>
              <a:rPr lang="en-US" dirty="0" err="1" smtClean="0"/>
              <a:t>DbStatus-LastTran</a:t>
            </a:r>
            <a:r>
              <a:rPr lang="en-US" dirty="0" smtClean="0"/>
              <a:t> </a:t>
            </a:r>
            <a:endParaRPr lang="en-US" sz="3200" dirty="0"/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381000" y="2133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Oracle SCN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381000" y="3657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SQL Server LCN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00" y="5410200"/>
            <a:ext cx="5762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RESTORE LOG </a:t>
            </a:r>
            <a:r>
              <a:rPr lang="en-US" dirty="0" err="1" smtClean="0"/>
              <a:t>db_name</a:t>
            </a:r>
            <a:r>
              <a:rPr lang="en-US" dirty="0" smtClean="0"/>
              <a:t> FROM DISK = 'C:\file.TRN' </a:t>
            </a:r>
          </a:p>
          <a:p>
            <a:r>
              <a:rPr lang="en-US" dirty="0" smtClean="0"/>
              <a:t>WITH RECOVERY, STOPATMARK = '</a:t>
            </a:r>
            <a:r>
              <a:rPr lang="en-US" dirty="0" err="1" smtClean="0"/>
              <a:t>lsn:lsn_number</a:t>
            </a:r>
            <a:r>
              <a:rPr lang="en-US" dirty="0" smtClean="0"/>
              <a:t>'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66800" y="4724400"/>
            <a:ext cx="6245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RESTORE LOG </a:t>
            </a:r>
            <a:r>
              <a:rPr lang="en-US" dirty="0" err="1" smtClean="0"/>
              <a:t>db_name</a:t>
            </a:r>
            <a:r>
              <a:rPr lang="en-US" dirty="0" smtClean="0"/>
              <a:t> FROM DISK = 'C:\file.TRN' </a:t>
            </a:r>
          </a:p>
          <a:p>
            <a:r>
              <a:rPr lang="en-US" dirty="0" smtClean="0"/>
              <a:t>WITH RECOVERY, STOPAT = 'Mar 23, 2009 05:31:00 PM'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Structure (data files)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397000"/>
          <a:ext cx="8458201" cy="4958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0206"/>
                <a:gridCol w="1287794"/>
                <a:gridCol w="1676400"/>
                <a:gridCol w="1828800"/>
                <a:gridCol w="19050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 SQL Server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 File(s)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control01.ctl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N/A,</a:t>
                      </a:r>
                      <a:r>
                        <a:rPr lang="en-US" baseline="0" dirty="0" smtClean="0"/>
                        <a:t> master db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sports.st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System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</a:t>
                      </a:r>
                      <a:r>
                        <a:rPr lang="en-US" dirty="0" err="1" smtClean="0"/>
                        <a:t>Tablespace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system.dbf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Primary </a:t>
                      </a:r>
                      <a:r>
                        <a:rPr lang="en-US" dirty="0" err="1" smtClean="0"/>
                        <a:t>datafile</a:t>
                      </a:r>
                      <a:r>
                        <a:rPr lang="en-US" dirty="0" smtClean="0"/>
                        <a:t> .</a:t>
                      </a:r>
                      <a:r>
                        <a:rPr lang="en-US" dirty="0" err="1" smtClean="0"/>
                        <a:t>mdf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 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area.d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Datafiles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tablespace.dbf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Secondary </a:t>
                      </a:r>
                      <a:r>
                        <a:rPr lang="en-US" dirty="0" err="1" smtClean="0"/>
                        <a:t>datafile</a:t>
                      </a:r>
                      <a:r>
                        <a:rPr lang="en-US" dirty="0" smtClean="0"/>
                        <a:t> .</a:t>
                      </a:r>
                      <a:r>
                        <a:rPr lang="en-US" dirty="0" err="1" smtClean="0"/>
                        <a:t>ndf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Before-Image File  +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sports.b1 + sports.a1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Undo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tablespace</a:t>
                      </a:r>
                      <a:r>
                        <a:rPr lang="es-ES" dirty="0" smtClean="0"/>
                        <a:t> +</a:t>
                      </a:r>
                    </a:p>
                    <a:p>
                      <a:r>
                        <a:rPr lang="es-ES" dirty="0" smtClean="0"/>
                        <a:t>Redo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undotbs.dbf + redo01.log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files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.</a:t>
                      </a:r>
                      <a:r>
                        <a:rPr lang="en-US" dirty="0" err="1" smtClean="0"/>
                        <a:t>ldf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Copy of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sports.lg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alert_sports.log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Error Log (ERRORLOG)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sports.pf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pfile</a:t>
                      </a:r>
                      <a:r>
                        <a:rPr lang="en-US" dirty="0" smtClean="0"/>
                        <a:t> (or </a:t>
                      </a:r>
                      <a:r>
                        <a:rPr lang="en-US" dirty="0" err="1" smtClean="0"/>
                        <a:t>spfile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initsports.ora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Registry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4" name="Picture 3" descr="MSSQL_Mgmt_stud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8600"/>
            <a:ext cx="4191000" cy="6133404"/>
          </a:xfrm>
          <a:prstGeom prst="rect">
            <a:avLst/>
          </a:prstGeom>
        </p:spPr>
      </p:pic>
      <p:sp>
        <p:nvSpPr>
          <p:cNvPr id="9" name="Left Arrow 8"/>
          <p:cNvSpPr/>
          <p:nvPr/>
        </p:nvSpPr>
        <p:spPr>
          <a:xfrm>
            <a:off x="3276600" y="3810000"/>
            <a:ext cx="3581400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0" y="388620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.</a:t>
            </a:r>
            <a:r>
              <a:rPr lang="en-US" dirty="0" err="1" smtClean="0">
                <a:solidFill>
                  <a:schemeClr val="bg1"/>
                </a:solidFill>
              </a:rPr>
              <a:t>mdf</a:t>
            </a:r>
            <a:r>
              <a:rPr lang="en-US" dirty="0" smtClean="0">
                <a:solidFill>
                  <a:schemeClr val="bg1"/>
                </a:solidFill>
              </a:rPr>
              <a:t>, .</a:t>
            </a:r>
            <a:r>
              <a:rPr lang="en-US" dirty="0" err="1" smtClean="0">
                <a:solidFill>
                  <a:schemeClr val="bg1"/>
                </a:solidFill>
              </a:rPr>
              <a:t>ldf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2971800" y="3124200"/>
            <a:ext cx="3581400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86200" y="3200400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.</a:t>
            </a:r>
            <a:r>
              <a:rPr lang="en-US" dirty="0" err="1" smtClean="0">
                <a:solidFill>
                  <a:schemeClr val="bg1"/>
                </a:solidFill>
              </a:rPr>
              <a:t>mdf</a:t>
            </a:r>
            <a:r>
              <a:rPr lang="en-US" dirty="0" smtClean="0">
                <a:solidFill>
                  <a:schemeClr val="bg1"/>
                </a:solidFill>
              </a:rPr>
              <a:t>, .</a:t>
            </a:r>
            <a:r>
              <a:rPr lang="en-US" dirty="0" err="1" smtClean="0">
                <a:solidFill>
                  <a:schemeClr val="bg1"/>
                </a:solidFill>
              </a:rPr>
              <a:t>ndf</a:t>
            </a:r>
            <a:r>
              <a:rPr lang="en-US" dirty="0" smtClean="0">
                <a:solidFill>
                  <a:schemeClr val="bg1"/>
                </a:solidFill>
              </a:rPr>
              <a:t>, .</a:t>
            </a:r>
            <a:r>
              <a:rPr lang="en-US" dirty="0" err="1" smtClean="0">
                <a:solidFill>
                  <a:schemeClr val="bg1"/>
                </a:solidFill>
              </a:rPr>
              <a:t>ldf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Structure (data files)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397000"/>
          <a:ext cx="8458201" cy="4958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0206"/>
                <a:gridCol w="1287794"/>
                <a:gridCol w="1676400"/>
                <a:gridCol w="1828800"/>
                <a:gridCol w="19050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 SQL Server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 File(s)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control01.ctl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N/A,</a:t>
                      </a:r>
                      <a:r>
                        <a:rPr lang="en-US" baseline="0" dirty="0" smtClean="0"/>
                        <a:t> master db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sports.st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System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</a:t>
                      </a:r>
                      <a:r>
                        <a:rPr lang="en-US" dirty="0" err="1" smtClean="0"/>
                        <a:t>Tablespace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system.dbf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Primary </a:t>
                      </a:r>
                      <a:r>
                        <a:rPr lang="en-US" dirty="0" err="1" smtClean="0"/>
                        <a:t>datafile</a:t>
                      </a:r>
                      <a:r>
                        <a:rPr lang="en-US" dirty="0" smtClean="0"/>
                        <a:t> .</a:t>
                      </a:r>
                      <a:r>
                        <a:rPr lang="en-US" dirty="0" err="1" smtClean="0"/>
                        <a:t>mdf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 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area.d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Datafiles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tablespace.dbf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Secondary </a:t>
                      </a:r>
                      <a:r>
                        <a:rPr lang="en-US" dirty="0" err="1" smtClean="0"/>
                        <a:t>datafile</a:t>
                      </a:r>
                      <a:r>
                        <a:rPr lang="en-US" dirty="0" smtClean="0"/>
                        <a:t> .</a:t>
                      </a:r>
                      <a:r>
                        <a:rPr lang="en-US" dirty="0" err="1" smtClean="0"/>
                        <a:t>ndf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Before-Image File  +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sports.b1 + sports.a1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Undo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tablespace</a:t>
                      </a:r>
                      <a:r>
                        <a:rPr lang="es-ES" dirty="0" smtClean="0"/>
                        <a:t> +</a:t>
                      </a:r>
                    </a:p>
                    <a:p>
                      <a:r>
                        <a:rPr lang="es-ES" dirty="0" smtClean="0"/>
                        <a:t>Redo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undotbs.dbf + redo01.log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files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.</a:t>
                      </a:r>
                      <a:r>
                        <a:rPr lang="en-US" dirty="0" err="1" smtClean="0"/>
                        <a:t>ldf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Copy of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sports.lg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alert_sports.log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Error Log (ERRORLOG)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sports.pf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pfile</a:t>
                      </a:r>
                      <a:r>
                        <a:rPr lang="en-US" dirty="0" smtClean="0"/>
                        <a:t> (or </a:t>
                      </a:r>
                      <a:r>
                        <a:rPr lang="en-US" dirty="0" err="1" smtClean="0"/>
                        <a:t>spfile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initsports.ora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Registry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106680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106680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1066800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SQL Server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528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18288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8288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Container DB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29400" y="18288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48400" y="2286000"/>
            <a:ext cx="1981200" cy="2209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629400" y="22860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248400" y="4800600"/>
            <a:ext cx="1981200" cy="1295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629400" y="4800600"/>
            <a:ext cx="11721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274320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Before-image</a:t>
            </a:r>
          </a:p>
          <a:p>
            <a:r>
              <a:rPr lang="en-US" dirty="0" smtClean="0"/>
              <a:t>After-image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505200" y="2667000"/>
            <a:ext cx="1963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Redo Log</a:t>
            </a:r>
          </a:p>
          <a:p>
            <a:r>
              <a:rPr lang="en-US" dirty="0" smtClean="0"/>
              <a:t>Undo </a:t>
            </a:r>
            <a:r>
              <a:rPr lang="en-US" dirty="0" err="1" smtClean="0"/>
              <a:t>Tablespace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24600" y="2819400"/>
            <a:ext cx="1830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Transaction Log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4600" y="5257800"/>
            <a:ext cx="1830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Transaction Log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57200" y="1828800"/>
            <a:ext cx="2286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95400" y="11430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114300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53200" y="1066800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SQL Server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43000" y="2057400"/>
            <a:ext cx="2005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After-images</a:t>
            </a:r>
          </a:p>
          <a:p>
            <a:endParaRPr lang="en-US" dirty="0" smtClean="0"/>
          </a:p>
          <a:p>
            <a:r>
              <a:rPr lang="en-US" dirty="0" smtClean="0"/>
              <a:t>W/O After-images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200400" y="2057400"/>
            <a:ext cx="2685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ARCHIVELOG Mode</a:t>
            </a:r>
          </a:p>
          <a:p>
            <a:endParaRPr lang="en-US" dirty="0" smtClean="0"/>
          </a:p>
          <a:p>
            <a:r>
              <a:rPr lang="en-US" dirty="0" smtClean="0"/>
              <a:t>NOARCHIVELOG Mode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867400" y="2057400"/>
            <a:ext cx="3134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  Recovery Model</a:t>
            </a:r>
          </a:p>
          <a:p>
            <a:endParaRPr lang="en-US" dirty="0" smtClean="0"/>
          </a:p>
          <a:p>
            <a:r>
              <a:rPr lang="en-US" dirty="0" smtClean="0"/>
              <a:t>SIMPLE Recovery Model</a:t>
            </a:r>
          </a:p>
          <a:p>
            <a:endParaRPr lang="en-US" dirty="0" smtClean="0"/>
          </a:p>
          <a:p>
            <a:r>
              <a:rPr lang="en-US" dirty="0" smtClean="0"/>
              <a:t>Bulk-logged Recovery Model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66800" y="2057400"/>
            <a:ext cx="7772400" cy="457200"/>
          </a:xfrm>
          <a:prstGeom prst="rect">
            <a:avLst/>
          </a:prstGeom>
          <a:solidFill>
            <a:srgbClr val="FFC000">
              <a:alpha val="1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400" y="2057400"/>
            <a:ext cx="851515" cy="369332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PROD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66800" y="2590800"/>
            <a:ext cx="7772400" cy="457200"/>
          </a:xfrm>
          <a:prstGeom prst="rect">
            <a:avLst/>
          </a:prstGeom>
          <a:solidFill>
            <a:srgbClr val="FFC000">
              <a:alpha val="1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" y="2590800"/>
            <a:ext cx="851515" cy="369332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DEV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Structure (data files)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397000"/>
          <a:ext cx="8458201" cy="4958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0206"/>
                <a:gridCol w="1287794"/>
                <a:gridCol w="1676400"/>
                <a:gridCol w="1828800"/>
                <a:gridCol w="19050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 SQL Server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 File(s)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control01.ctl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N/A,</a:t>
                      </a:r>
                      <a:r>
                        <a:rPr lang="en-US" baseline="0" dirty="0" smtClean="0"/>
                        <a:t> master db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sports.st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System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</a:t>
                      </a:r>
                      <a:r>
                        <a:rPr lang="en-US" dirty="0" err="1" smtClean="0"/>
                        <a:t>Tablespace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system.dbf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Primary </a:t>
                      </a:r>
                      <a:r>
                        <a:rPr lang="en-US" dirty="0" err="1" smtClean="0"/>
                        <a:t>datafile</a:t>
                      </a:r>
                      <a:r>
                        <a:rPr lang="en-US" dirty="0" smtClean="0"/>
                        <a:t> .</a:t>
                      </a:r>
                      <a:r>
                        <a:rPr lang="en-US" dirty="0" err="1" smtClean="0"/>
                        <a:t>mdf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 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area.d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Datafiles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tablespace.dbf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Secondary </a:t>
                      </a:r>
                      <a:r>
                        <a:rPr lang="en-US" dirty="0" err="1" smtClean="0"/>
                        <a:t>datafile</a:t>
                      </a:r>
                      <a:r>
                        <a:rPr lang="en-US" dirty="0" smtClean="0"/>
                        <a:t> .</a:t>
                      </a:r>
                      <a:r>
                        <a:rPr lang="en-US" dirty="0" err="1" smtClean="0"/>
                        <a:t>ndf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Before-Image File  +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sports.b1 + sports.a1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Undo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tablespace</a:t>
                      </a:r>
                      <a:r>
                        <a:rPr lang="es-ES" dirty="0" smtClean="0"/>
                        <a:t> +</a:t>
                      </a:r>
                    </a:p>
                    <a:p>
                      <a:r>
                        <a:rPr lang="es-ES" dirty="0" smtClean="0"/>
                        <a:t>Redo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undotbs.dbf + redo01.log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files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.</a:t>
                      </a:r>
                      <a:r>
                        <a:rPr lang="en-US" dirty="0" err="1" smtClean="0"/>
                        <a:t>ldf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Copy of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sports.lg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alert_sports.log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Error Log (ERRORLOG)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sports.pf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pfile</a:t>
                      </a:r>
                      <a:r>
                        <a:rPr lang="en-US" dirty="0" smtClean="0"/>
                        <a:t> (or </a:t>
                      </a:r>
                      <a:r>
                        <a:rPr lang="en-US" dirty="0" err="1" smtClean="0"/>
                        <a:t>spfile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initsports.ora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Registry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917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8153400" y="3429000"/>
            <a:ext cx="1219200" cy="609600"/>
          </a:xfrm>
        </p:spPr>
        <p:txBody>
          <a:bodyPr/>
          <a:lstStyle/>
          <a:p>
            <a:r>
              <a:rPr lang="en-US" sz="800" dirty="0" smtClean="0">
                <a:solidFill>
                  <a:schemeClr val="bg1"/>
                </a:solidFill>
              </a:rPr>
              <a:t>OEM parameters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4" name="Picture 3" descr="sqlserverparamet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390417"/>
            <a:ext cx="5791200" cy="5921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2057400"/>
          <a:ext cx="8153400" cy="451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7076"/>
                <a:gridCol w="3158524"/>
                <a:gridCol w="2717800"/>
              </a:tblGrid>
              <a:tr h="655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MS SQL Server</a:t>
                      </a:r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Area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Tablespace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Filegroup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1800" i="1" dirty="0" smtClean="0"/>
                        <a:t>System Area</a:t>
                      </a:r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/>
                        <a:t>System </a:t>
                      </a:r>
                      <a:r>
                        <a:rPr lang="en-US" sz="1800" i="1" dirty="0" err="1" smtClean="0"/>
                        <a:t>Tablespace</a:t>
                      </a:r>
                      <a:endParaRPr lang="en-US" sz="1800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smtClean="0"/>
                        <a:t>Primary </a:t>
                      </a:r>
                      <a:r>
                        <a:rPr lang="en-US" sz="1800" i="1" dirty="0" err="1" smtClean="0"/>
                        <a:t>Filegroup</a:t>
                      </a:r>
                      <a:endParaRPr lang="en-US" sz="1800" i="1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Object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Segment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N/A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smtClean="0"/>
                        <a:t>Cluster 8,64,512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Extent</a:t>
                      </a:r>
                    </a:p>
                    <a:p>
                      <a:r>
                        <a:rPr lang="en-US" sz="2800" dirty="0" smtClean="0"/>
                        <a:t>system managed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Extent</a:t>
                      </a:r>
                    </a:p>
                    <a:p>
                      <a:r>
                        <a:rPr lang="en-US" sz="2800" dirty="0" smtClean="0"/>
                        <a:t>8 pages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Block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1,2,4 or 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Block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2,4,8,16,32 or 64K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Page</a:t>
                      </a:r>
                    </a:p>
                    <a:p>
                      <a:r>
                        <a:rPr lang="en-US" sz="2800" dirty="0" smtClean="0"/>
                        <a:t>8K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Logical Structure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Processes/Threads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1981200"/>
          <a:ext cx="7772401" cy="3235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0966"/>
                <a:gridCol w="987105"/>
                <a:gridCol w="2945331"/>
                <a:gridCol w="22089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Progress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Oracle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description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SQL Server threads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Writer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Lazywriter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BIW, AIW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LGWR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 Writer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</a:t>
                      </a:r>
                      <a:r>
                        <a:rPr lang="en-US" baseline="0" dirty="0" smtClean="0"/>
                        <a:t> Writer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AIMGT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ARCn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</a:t>
                      </a:r>
                      <a:r>
                        <a:rPr lang="en-US" baseline="0" dirty="0" smtClean="0"/>
                        <a:t> 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WDOG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Process Monitor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SQLOS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Monitor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Cleanup</a:t>
                      </a:r>
                    </a:p>
                    <a:p>
                      <a:r>
                        <a:rPr lang="en-US" dirty="0" smtClean="0"/>
                        <a:t>Database Shrinking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CKPT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Checkpoint</a:t>
                      </a:r>
                      <a:r>
                        <a:rPr lang="en-US" baseline="0" dirty="0" smtClean="0"/>
                        <a:t> 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Checkpoint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Many other …. 80 at least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4800" y="304800"/>
            <a:ext cx="842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Progress:      </a:t>
            </a:r>
            <a:r>
              <a:rPr lang="en-US" sz="2800" dirty="0" err="1" smtClean="0"/>
              <a:t>ps</a:t>
            </a:r>
            <a:r>
              <a:rPr lang="en-US" sz="2800" dirty="0" smtClean="0"/>
              <a:t> –</a:t>
            </a:r>
            <a:r>
              <a:rPr lang="en-US" sz="2800" dirty="0" err="1" smtClean="0"/>
              <a:t>ef</a:t>
            </a:r>
            <a:r>
              <a:rPr lang="en-US" sz="2800" dirty="0" smtClean="0"/>
              <a:t> | </a:t>
            </a:r>
            <a:r>
              <a:rPr lang="en-US" sz="2800" dirty="0" err="1" smtClean="0"/>
              <a:t>grep</a:t>
            </a:r>
            <a:r>
              <a:rPr lang="en-US" sz="2800" dirty="0" smtClean="0"/>
              <a:t> </a:t>
            </a:r>
            <a:r>
              <a:rPr lang="en-US" sz="2800" dirty="0" err="1" smtClean="0"/>
              <a:t>db_name</a:t>
            </a:r>
            <a:r>
              <a:rPr lang="en-US" sz="2800" dirty="0" smtClean="0"/>
              <a:t>| </a:t>
            </a:r>
            <a:r>
              <a:rPr lang="en-US" sz="2800" dirty="0" err="1" smtClean="0"/>
              <a:t>grep</a:t>
            </a:r>
            <a:r>
              <a:rPr lang="en-US" sz="2800" dirty="0" smtClean="0"/>
              <a:t> _</a:t>
            </a:r>
            <a:r>
              <a:rPr lang="en-US" sz="2800" dirty="0" err="1" smtClean="0"/>
              <a:t>mprshut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Oracle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571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304800"/>
            <a:ext cx="4552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Oracle:      </a:t>
            </a:r>
            <a:r>
              <a:rPr lang="en-US" sz="2800" dirty="0" err="1" smtClean="0"/>
              <a:t>ps</a:t>
            </a:r>
            <a:r>
              <a:rPr lang="en-US" sz="2800" dirty="0" smtClean="0"/>
              <a:t> –</a:t>
            </a:r>
            <a:r>
              <a:rPr lang="en-US" sz="2800" dirty="0" err="1" smtClean="0"/>
              <a:t>ef</a:t>
            </a:r>
            <a:r>
              <a:rPr lang="en-US" sz="2800" dirty="0" smtClean="0"/>
              <a:t> | </a:t>
            </a:r>
            <a:r>
              <a:rPr lang="en-US" sz="2800" dirty="0" err="1" smtClean="0"/>
              <a:t>grep</a:t>
            </a:r>
            <a:r>
              <a:rPr lang="en-US" sz="2800" dirty="0" smtClean="0"/>
              <a:t> </a:t>
            </a:r>
            <a:r>
              <a:rPr lang="en-US" sz="2800" dirty="0" err="1" smtClean="0"/>
              <a:t>ora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6" name="Picture 5" descr="Oraclebackgroun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143000"/>
            <a:ext cx="7955280" cy="55092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0" y="304800"/>
            <a:ext cx="61766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Oracle:      select * from </a:t>
            </a:r>
            <a:r>
              <a:rPr lang="en-US" sz="2800" dirty="0" err="1" smtClean="0"/>
              <a:t>v$bgprocess</a:t>
            </a:r>
            <a:r>
              <a:rPr lang="en-US" sz="2800" dirty="0" smtClean="0"/>
              <a:t>;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6" name="Picture 5" descr="SQLthrea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5372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8119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SQL Server:      select * from </a:t>
            </a:r>
            <a:r>
              <a:rPr lang="en-US" sz="2800" dirty="0" err="1" smtClean="0"/>
              <a:t>sys.dm_os_workers</a:t>
            </a:r>
            <a:r>
              <a:rPr lang="en-US" sz="2800" dirty="0" smtClean="0"/>
              <a:t>;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Meta-schema and VST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2590800"/>
          <a:ext cx="8305799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2661"/>
                <a:gridCol w="2981569"/>
                <a:gridCol w="298156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Progress 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Oracle View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SQL Server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DBA_TABLESPACES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sys.filegroups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AreaExtent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DBA_DATA_FILES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sys.master_files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StorageObject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DBA_OBJECTS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sys.objects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sys.tables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DBA_TAB_COLUMNS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sys.columns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DBA_INDEXES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sys.indexes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_Index-field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DBA_IND_COLUMNS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sys.index_columns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_Sequence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DBA_SEQUENCES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sys.sequences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1447800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lang="en-US" dirty="0" smtClean="0"/>
              <a:t>Progress Meta-schema tables -80 &lt; _file-number &lt;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1981200"/>
            <a:ext cx="394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 VST _file-number &lt; -16384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VST/ Dynamic Performance/Management Views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447800"/>
          <a:ext cx="8610600" cy="4246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800"/>
                <a:gridCol w="28956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SQL Server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Virtual System 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Dynamic Performance Views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 V$ (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dollar) Views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Dynamic Management Views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_Connect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v$session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sys.dm_exec_sessions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sys.dm_exec_connections</a:t>
                      </a:r>
                      <a:endParaRPr lang="en-US" sz="18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DbStatus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v$instance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v$sysstat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</a:t>
                      </a:r>
                      <a:r>
                        <a:rPr lang="en-US" dirty="0" err="1" smtClean="0"/>
                        <a:t>dm_os_performance_counters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_Trans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v$transaction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</a:t>
                      </a:r>
                      <a:r>
                        <a:rPr lang="en-US" dirty="0" err="1" smtClean="0"/>
                        <a:t>dm_tran_active_transactions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_Lock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v$lock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</a:t>
                      </a:r>
                      <a:r>
                        <a:rPr lang="en-US" dirty="0" err="1" smtClean="0"/>
                        <a:t>dm_tran_locks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_Latch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v$latch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</a:t>
                      </a:r>
                      <a:r>
                        <a:rPr lang="en-US" dirty="0" err="1" smtClean="0"/>
                        <a:t>dm_os_latch_stats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AreaStatus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v$tablespace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sys.data_spaces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Filelist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v$datafile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sys.dm_db_file_space_usage</a:t>
                      </a:r>
                      <a:endParaRPr lang="en-US" sz="18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_Startup (some)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v$parameter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sys.dm_server_registry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2133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213360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2133600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SQL Server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524000" y="762000"/>
            <a:ext cx="56945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Supplied Test Databases</a:t>
            </a:r>
            <a:endParaRPr lang="en-US" sz="4400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2895600"/>
            <a:ext cx="136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Sports2000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05200" y="289560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0" y="2895600"/>
            <a:ext cx="2399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AdventureWorks2012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33600" y="457200"/>
            <a:ext cx="42890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Partitioning Types</a:t>
            </a:r>
            <a:endParaRPr lang="en-US" sz="4400" dirty="0"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8382000" cy="480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4000"/>
                <a:gridCol w="2794000"/>
                <a:gridCol w="279400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Progress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Oracle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MS SQL Server</a:t>
                      </a:r>
                      <a:endParaRPr lang="en-US" sz="2800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List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List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List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Range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Hash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Sub-partitioning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Composite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Composite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14600" y="685800"/>
            <a:ext cx="40767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Data Protection</a:t>
            </a:r>
            <a:endParaRPr lang="en-US" sz="4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905000"/>
          <a:ext cx="6096000" cy="2804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Backup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Replication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Clustering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Flashback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90600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19400" y="396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19600" y="487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1143000"/>
          <a:ext cx="8153400" cy="484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0"/>
                <a:gridCol w="40767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Progress and SQL Server – 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Oracle  RMAN – More complicated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probkup</a:t>
                      </a:r>
                      <a:r>
                        <a:rPr lang="en-US" sz="2000" dirty="0" smtClean="0"/>
                        <a:t>  sports  </a:t>
                      </a:r>
                      <a:r>
                        <a:rPr lang="en-US" sz="2000" dirty="0" err="1" smtClean="0"/>
                        <a:t>file_name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BACKUP DATABASE </a:t>
                      </a:r>
                      <a:r>
                        <a:rPr lang="en-US" sz="2000" dirty="0" err="1" smtClean="0"/>
                        <a:t>AdventureWorks</a:t>
                      </a:r>
                      <a:r>
                        <a:rPr lang="en-US" sz="2000" dirty="0" smtClean="0"/>
                        <a:t> TO DISK </a:t>
                      </a:r>
                      <a:r>
                        <a:rPr lang="en-US" sz="2000" dirty="0" err="1" smtClean="0"/>
                        <a:t>file_name</a:t>
                      </a:r>
                      <a:r>
                        <a:rPr lang="en-US" sz="2000" dirty="0" smtClean="0"/>
                        <a:t> WITH FORMAT;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All databases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: Online and Offline (Hot and Cold)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All databases: Complete and Incremental/Differential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Oracle and SQL Server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could be Full and Partial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(some </a:t>
                      </a:r>
                      <a:r>
                        <a:rPr lang="en-US" sz="2000" dirty="0" err="1" smtClean="0"/>
                        <a:t>tablespaces</a:t>
                      </a:r>
                      <a:r>
                        <a:rPr lang="en-US" sz="2000" baseline="0" dirty="0" smtClean="0"/>
                        <a:t> or </a:t>
                      </a:r>
                      <a:r>
                        <a:rPr lang="en-US" sz="2000" baseline="0" dirty="0" err="1" smtClean="0"/>
                        <a:t>filegroups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SQL Server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BACKUP LOG </a:t>
                      </a:r>
                      <a:r>
                        <a:rPr lang="en-US" dirty="0" err="1" smtClean="0"/>
                        <a:t>AdventureWorks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dirty="0" smtClean="0"/>
                        <a:t>TO DISK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Log backup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Compressed Backup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1600" y="2362200"/>
            <a:ext cx="7290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900 GB Progress DB makes about 750 GB </a:t>
            </a:r>
            <a:r>
              <a:rPr lang="en-US" sz="2400" dirty="0" err="1" smtClean="0">
                <a:latin typeface="+mn-lt"/>
              </a:rPr>
              <a:t>probkup</a:t>
            </a:r>
            <a:r>
              <a:rPr lang="en-US" sz="2400" dirty="0" smtClean="0">
                <a:latin typeface="+mn-lt"/>
              </a:rPr>
              <a:t> 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1.4 TB Oracle DB makes either 1.2 TB regular backup or </a:t>
            </a:r>
          </a:p>
          <a:p>
            <a:r>
              <a:rPr lang="en-US" sz="2400" dirty="0" smtClean="0">
                <a:latin typeface="+mn-lt"/>
              </a:rPr>
              <a:t>250 GB RMAN compressed backup (BZIP2 is default).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/>
              <a:t>Compressed backup could be done in </a:t>
            </a:r>
            <a:r>
              <a:rPr lang="en-US" sz="2400" smtClean="0">
                <a:latin typeface="+mn-lt"/>
              </a:rPr>
              <a:t>SQL Server.</a:t>
            </a:r>
            <a:endParaRPr lang="en-US" sz="2400" dirty="0" smtClean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97000"/>
          <a:ext cx="6096000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+mn-lt"/>
                        </a:rPr>
                        <a:t>OE Replication</a:t>
                      </a:r>
                      <a:endParaRPr lang="en-US" sz="3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+mn-lt"/>
                        </a:rPr>
                        <a:t>Synchronous</a:t>
                      </a:r>
                      <a:endParaRPr lang="en-US" sz="32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3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+mn-lt"/>
                        </a:rPr>
                        <a:t>Asynchronous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Flowchart: Magnetic Disk 5"/>
          <p:cNvSpPr/>
          <p:nvPr/>
        </p:nvSpPr>
        <p:spPr>
          <a:xfrm>
            <a:off x="838200" y="2971800"/>
            <a:ext cx="2286000" cy="2133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Magnetic Disk 6"/>
          <p:cNvSpPr/>
          <p:nvPr/>
        </p:nvSpPr>
        <p:spPr>
          <a:xfrm>
            <a:off x="5943600" y="2971800"/>
            <a:ext cx="2286000" cy="2133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3886200"/>
            <a:ext cx="1483098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Source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0" y="3886200"/>
            <a:ext cx="132222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Target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200400" y="4038600"/>
            <a:ext cx="25908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962400" y="3886200"/>
            <a:ext cx="304800" cy="45720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267200" y="3886200"/>
            <a:ext cx="304800" cy="45720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572000" y="3886200"/>
            <a:ext cx="304800" cy="45720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owchart: Magnetic Disk 20"/>
          <p:cNvSpPr/>
          <p:nvPr/>
        </p:nvSpPr>
        <p:spPr>
          <a:xfrm>
            <a:off x="2590800" y="5562600"/>
            <a:ext cx="609600" cy="762000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8600" y="5486400"/>
            <a:ext cx="22204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Oracle 12c</a:t>
            </a:r>
          </a:p>
          <a:p>
            <a:r>
              <a:rPr lang="en-US" sz="2800" dirty="0" smtClean="0"/>
              <a:t>Far Sync DB</a:t>
            </a:r>
            <a:endParaRPr lang="en-US" sz="2800" dirty="0"/>
          </a:p>
        </p:txBody>
      </p:sp>
      <p:cxnSp>
        <p:nvCxnSpPr>
          <p:cNvPr id="24" name="Straight Connector 23"/>
          <p:cNvCxnSpPr>
            <a:endCxn id="21" idx="1"/>
          </p:cNvCxnSpPr>
          <p:nvPr/>
        </p:nvCxnSpPr>
        <p:spPr>
          <a:xfrm>
            <a:off x="2743200" y="4953000"/>
            <a:ext cx="152400" cy="609600"/>
          </a:xfrm>
          <a:prstGeom prst="line">
            <a:avLst/>
          </a:prstGeom>
          <a:ln w="635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1" idx="4"/>
          </p:cNvCxnSpPr>
          <p:nvPr/>
        </p:nvCxnSpPr>
        <p:spPr>
          <a:xfrm flipV="1">
            <a:off x="3200400" y="4876800"/>
            <a:ext cx="2971800" cy="1066800"/>
          </a:xfrm>
          <a:prstGeom prst="line">
            <a:avLst/>
          </a:prstGeom>
          <a:ln w="635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Magnetic Disk 12"/>
          <p:cNvSpPr/>
          <p:nvPr/>
        </p:nvSpPr>
        <p:spPr>
          <a:xfrm>
            <a:off x="11430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858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14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620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   Memory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Apw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Biw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Aiw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Wdog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5908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rot="16200000" flipH="1">
            <a:off x="533400" y="3581400"/>
            <a:ext cx="2590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owchart: Magnetic Disk 20"/>
          <p:cNvSpPr/>
          <p:nvPr/>
        </p:nvSpPr>
        <p:spPr>
          <a:xfrm>
            <a:off x="52578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800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6294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8768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Memory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LGWR </a:t>
                      </a:r>
                      <a:r>
                        <a:rPr lang="en-US" baseline="0" dirty="0" err="1" smtClean="0"/>
                        <a:t>ARCn</a:t>
                      </a:r>
                      <a:r>
                        <a:rPr lang="en-US" baseline="0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67056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 LGWR </a:t>
                      </a:r>
                      <a:r>
                        <a:rPr lang="en-US" dirty="0" err="1" smtClean="0"/>
                        <a:t>ARCn</a:t>
                      </a:r>
                      <a:r>
                        <a:rPr lang="en-US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rot="16200000" flipH="1">
            <a:off x="4648200" y="3581400"/>
            <a:ext cx="2590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562600" y="3352800"/>
            <a:ext cx="2590800" cy="1066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8200" y="685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Active - Passive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6858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Active – Active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81200" y="6488668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DB</a:t>
            </a:r>
          </a:p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600200" y="228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62600" y="228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 RAC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7" grpId="0"/>
      <p:bldP spid="1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11430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4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5908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Apw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Biw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Aiw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Wdog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>
          <a:xfrm>
            <a:off x="52578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00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6294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8768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7056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 LGWR </a:t>
                      </a:r>
                      <a:r>
                        <a:rPr lang="en-US" dirty="0" err="1" smtClean="0"/>
                        <a:t>ARCn</a:t>
                      </a:r>
                      <a:r>
                        <a:rPr lang="en-US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rot="5400000">
            <a:off x="5562600" y="3352800"/>
            <a:ext cx="2590800" cy="1066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1447800" y="3352800"/>
            <a:ext cx="2514600" cy="990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381000" y="1295400"/>
            <a:ext cx="21336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04800" y="1295400"/>
            <a:ext cx="2286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4533900" y="1409700"/>
            <a:ext cx="2057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381500" y="1409700"/>
            <a:ext cx="21336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22" name="Title 21"/>
          <p:cNvSpPr>
            <a:spLocks noGrp="1"/>
          </p:cNvSpPr>
          <p:nvPr>
            <p:ph type="title" idx="4294967295"/>
          </p:nvPr>
        </p:nvSpPr>
        <p:spPr>
          <a:xfrm>
            <a:off x="7543800" y="274638"/>
            <a:ext cx="1143000" cy="334962"/>
          </a:xfrm>
        </p:spPr>
        <p:txBody>
          <a:bodyPr/>
          <a:lstStyle/>
          <a:p>
            <a:r>
              <a:rPr lang="en-US" sz="800" dirty="0" smtClean="0">
                <a:solidFill>
                  <a:schemeClr val="bg1"/>
                </a:solidFill>
              </a:rPr>
              <a:t>Cluster db 2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0200" y="228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562600" y="228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 RAC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71600"/>
          <a:ext cx="6096000" cy="426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Database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Table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Drop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Query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Version Query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Transaction Query</a:t>
                      </a:r>
                      <a:endParaRPr lang="en-US" sz="32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14400" y="1295400"/>
            <a:ext cx="576074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Oracle Flashback DB:</a:t>
            </a:r>
          </a:p>
          <a:p>
            <a:r>
              <a:rPr lang="en-US" sz="2000" dirty="0" smtClean="0">
                <a:latin typeface="+mn-lt"/>
              </a:rPr>
              <a:t>SQL&gt; flashback database to timestamp sysdate-1;</a:t>
            </a:r>
          </a:p>
          <a:p>
            <a:r>
              <a:rPr lang="en-US" sz="2000" dirty="0" smtClean="0">
                <a:latin typeface="+mn-lt"/>
              </a:rPr>
              <a:t>SQL&gt; flashback database to SCN 1234567;</a:t>
            </a:r>
          </a:p>
          <a:p>
            <a:endParaRPr lang="en-US" sz="2000" dirty="0" smtClean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Oracle Flashback Query:</a:t>
            </a:r>
          </a:p>
          <a:p>
            <a:r>
              <a:rPr lang="en-US" sz="2000" dirty="0" smtClean="0">
                <a:latin typeface="+mn-lt"/>
              </a:rPr>
              <a:t>SQL&gt; select * from </a:t>
            </a:r>
            <a:r>
              <a:rPr lang="en-US" sz="2000" dirty="0" err="1" smtClean="0">
                <a:latin typeface="+mn-lt"/>
              </a:rPr>
              <a:t>table_name</a:t>
            </a:r>
            <a:r>
              <a:rPr lang="en-US" sz="2000" dirty="0" smtClean="0">
                <a:latin typeface="+mn-lt"/>
              </a:rPr>
              <a:t> </a:t>
            </a:r>
          </a:p>
          <a:p>
            <a:r>
              <a:rPr lang="en-US" sz="2000" dirty="0" smtClean="0">
                <a:latin typeface="+mn-lt"/>
              </a:rPr>
              <a:t>  as of timestamp </a:t>
            </a:r>
            <a:r>
              <a:rPr lang="en-US" sz="2000" dirty="0" err="1" smtClean="0">
                <a:latin typeface="+mn-lt"/>
              </a:rPr>
              <a:t>systimestamp</a:t>
            </a:r>
            <a:r>
              <a:rPr lang="en-US" sz="2000" dirty="0" smtClean="0">
                <a:latin typeface="+mn-lt"/>
              </a:rPr>
              <a:t> - interval ‘30' minute;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14400" y="3886200"/>
            <a:ext cx="5026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SQL Server -- Create database snapshot</a:t>
            </a:r>
          </a:p>
          <a:p>
            <a:endParaRPr lang="en-US" sz="2000" dirty="0" smtClean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CREATE DATABASE AdventureWorks_dbss1ON </a:t>
            </a:r>
          </a:p>
          <a:p>
            <a:r>
              <a:rPr lang="en-US" sz="2000" dirty="0" smtClean="0">
                <a:latin typeface="+mn-lt"/>
              </a:rPr>
              <a:t>( NAME = </a:t>
            </a:r>
            <a:r>
              <a:rPr lang="en-US" sz="2000" dirty="0" err="1" smtClean="0">
                <a:latin typeface="+mn-lt"/>
              </a:rPr>
              <a:t>AdventureWorks_Data</a:t>
            </a:r>
            <a:r>
              <a:rPr lang="en-US" sz="2000" dirty="0" smtClean="0">
                <a:latin typeface="+mn-lt"/>
              </a:rPr>
              <a:t>, FILENAME = </a:t>
            </a:r>
          </a:p>
          <a:p>
            <a:r>
              <a:rPr lang="en-US" sz="2000" dirty="0" smtClean="0">
                <a:latin typeface="+mn-lt"/>
              </a:rPr>
              <a:t>'C:\AdventureWorks_data_1.ss' ) </a:t>
            </a:r>
          </a:p>
          <a:p>
            <a:r>
              <a:rPr lang="en-US" sz="2000" dirty="0" smtClean="0">
                <a:latin typeface="+mn-lt"/>
              </a:rPr>
              <a:t>AS SNAPSHOT OF </a:t>
            </a:r>
            <a:r>
              <a:rPr lang="en-US" sz="2000" dirty="0" err="1" smtClean="0">
                <a:latin typeface="+mn-lt"/>
              </a:rPr>
              <a:t>AdventureWorks</a:t>
            </a:r>
            <a:r>
              <a:rPr lang="en-US" sz="2000" dirty="0" smtClean="0">
                <a:latin typeface="+mn-lt"/>
              </a:rPr>
              <a:t>; </a:t>
            </a:r>
          </a:p>
          <a:p>
            <a:r>
              <a:rPr lang="en-US" sz="2000" dirty="0" smtClean="0">
                <a:latin typeface="+mn-lt"/>
              </a:rPr>
              <a:t>GO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 Database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83820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400" dirty="0">
              <a:latin typeface="+mj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base"/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Connecting to a database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219200" y="1600200"/>
          <a:ext cx="6096000" cy="266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/>
                <a:gridCol w="4191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Client Server </a:t>
                      </a:r>
                    </a:p>
                    <a:p>
                      <a:r>
                        <a:rPr lang="en-US" sz="1800" dirty="0" smtClean="0"/>
                        <a:t>        -db </a:t>
                      </a:r>
                      <a:r>
                        <a:rPr lang="en-US" sz="1800" dirty="0" err="1" smtClean="0"/>
                        <a:t>db_name</a:t>
                      </a:r>
                      <a:r>
                        <a:rPr lang="en-US" sz="1800" dirty="0" smtClean="0"/>
                        <a:t> -H host -S service</a:t>
                      </a:r>
                      <a:endParaRPr lang="en-US" sz="1800" dirty="0" smtClean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Shared memory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   -db /</a:t>
                      </a:r>
                      <a:r>
                        <a:rPr lang="en-US" sz="1800" dirty="0" err="1" smtClean="0"/>
                        <a:t>full_path</a:t>
                      </a:r>
                      <a:r>
                        <a:rPr lang="en-US" sz="1800" dirty="0" smtClean="0"/>
                        <a:t>/db-name</a:t>
                      </a:r>
                      <a:endParaRPr lang="en-US" sz="1800" dirty="0" smtClean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+mn-lt"/>
                        </a:rPr>
                        <a:t>Listener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MS SQL Server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+mn-lt"/>
                        </a:rPr>
                        <a:t>Login, Password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+mn-lt"/>
                        </a:rPr>
                        <a:t>Windows credentials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pic>
        <p:nvPicPr>
          <p:cNvPr id="4" name="Picture 3" descr="SQLserver_authenti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708113"/>
            <a:ext cx="7239000" cy="5252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pic>
        <p:nvPicPr>
          <p:cNvPr id="4" name="Picture 3" descr="Windows_authenti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685800"/>
            <a:ext cx="7256986" cy="5265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0" y="83820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400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05000" y="1676400"/>
            <a:ext cx="1828800" cy="3733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2438400" y="2590800"/>
            <a:ext cx="914400" cy="6126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2438400" y="3657600"/>
            <a:ext cx="914400" cy="6126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8600" y="3886200"/>
            <a:ext cx="2057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8600" y="2895600"/>
            <a:ext cx="2057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8600" y="251460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-H host –S service1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8600" y="342900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-H host –S service2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486400" y="1676400"/>
            <a:ext cx="3048000" cy="3733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lowchart: Magnetic Disk 6"/>
          <p:cNvSpPr/>
          <p:nvPr/>
        </p:nvSpPr>
        <p:spPr>
          <a:xfrm>
            <a:off x="7391400" y="2590800"/>
            <a:ext cx="914400" cy="612648"/>
          </a:xfrm>
          <a:prstGeom prst="flowChartMagneticDisk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>
            <a:off x="7391400" y="3581400"/>
            <a:ext cx="914400" cy="612648"/>
          </a:xfrm>
          <a:prstGeom prst="flowChartMagneticDisk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Callout 17"/>
          <p:cNvSpPr/>
          <p:nvPr/>
        </p:nvSpPr>
        <p:spPr>
          <a:xfrm>
            <a:off x="5638800" y="3048000"/>
            <a:ext cx="838200" cy="762000"/>
          </a:xfrm>
          <a:prstGeom prst="cloud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191000" y="32766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86200" y="28956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Host:port:SID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477000" y="2895600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53200" y="26670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562600" y="4038600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Listener</a:t>
            </a:r>
          </a:p>
          <a:p>
            <a:r>
              <a:rPr lang="en-US" dirty="0" smtClean="0"/>
              <a:t>Port 1521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477000" y="3733800"/>
            <a:ext cx="838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05600" y="35052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SID2</a:t>
            </a:r>
            <a:endParaRPr lang="en-US" dirty="0"/>
          </a:p>
        </p:txBody>
      </p:sp>
      <p:sp>
        <p:nvSpPr>
          <p:cNvPr id="25" name="Title 2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base"/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Connecting to a database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886200" y="3352800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Host:port:SID2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114800" y="37338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 animBg="1"/>
      <p:bldP spid="21" grpId="0"/>
      <p:bldP spid="26" grpId="0"/>
      <p:bldP spid="27" grpId="0"/>
      <p:bldP spid="28" grpId="0"/>
      <p:bldP spid="2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1"/>
            <a:ext cx="4267200" cy="23622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Unconditional Shutdown</a:t>
            </a:r>
          </a:p>
          <a:p>
            <a:r>
              <a:rPr lang="en-US" dirty="0" smtClean="0"/>
              <a:t>Emergency Shutdown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2286000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 smtClean="0"/>
              <a:t>Shutdown Normal</a:t>
            </a:r>
          </a:p>
          <a:p>
            <a:r>
              <a:rPr lang="en-US" dirty="0" smtClean="0"/>
              <a:t>Shutdown Transactional</a:t>
            </a:r>
          </a:p>
          <a:p>
            <a:r>
              <a:rPr lang="en-US" b="1" dirty="0" smtClean="0"/>
              <a:t>Shutdown Immediate</a:t>
            </a:r>
          </a:p>
          <a:p>
            <a:r>
              <a:rPr lang="en-US" dirty="0" smtClean="0"/>
              <a:t>Shutdown Abort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1981200"/>
          <a:ext cx="6096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Closed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Closed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Nomount</a:t>
                      </a:r>
                      <a:r>
                        <a:rPr lang="en-US" sz="2800" dirty="0" smtClean="0"/>
                        <a:t> mode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Mount mode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Open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Open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43200" y="1981200"/>
            <a:ext cx="1585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+mn-lt"/>
                <a:sym typeface="Wingdings" pitchFamily="2" charset="2"/>
              </a:rPr>
              <a:t></a:t>
            </a:r>
            <a:r>
              <a:rPr lang="en-US" sz="2800" dirty="0" err="1" smtClean="0">
                <a:solidFill>
                  <a:schemeClr val="accent1"/>
                </a:solidFill>
                <a:latin typeface="+mn-lt"/>
                <a:sym typeface="Wingdings" pitchFamily="2" charset="2"/>
              </a:rPr>
              <a:t>P</a:t>
            </a:r>
            <a:r>
              <a:rPr lang="en-US" sz="2800" dirty="0" err="1" smtClean="0">
                <a:solidFill>
                  <a:schemeClr val="accent1"/>
                </a:solidFill>
                <a:latin typeface="+mn-lt"/>
              </a:rPr>
              <a:t>rorest</a:t>
            </a:r>
            <a:endParaRPr lang="en-US" sz="28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6600" y="2514600"/>
            <a:ext cx="1644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+mn-lt"/>
                <a:sym typeface="Wingdings" pitchFamily="2" charset="2"/>
              </a:rPr>
              <a:t></a:t>
            </a: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Restore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0" y="2514600"/>
            <a:ext cx="1406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init*.ora</a:t>
            </a:r>
            <a:endParaRPr lang="en-US" sz="2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2971800"/>
            <a:ext cx="630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.</a:t>
            </a:r>
            <a:r>
              <a:rPr lang="en-US" sz="2800" dirty="0" err="1" smtClean="0">
                <a:latin typeface="+mn-lt"/>
              </a:rPr>
              <a:t>ctl</a:t>
            </a:r>
            <a:endParaRPr lang="en-US" sz="2800" dirty="0" smtClean="0">
              <a:latin typeface="+mn-lt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6172200" y="1219200"/>
            <a:ext cx="2362200" cy="990600"/>
          </a:xfrm>
          <a:prstGeom prst="clou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00800" y="1371600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Shared Memory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Background Proc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95800" y="36576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495800" y="20574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95800" y="25908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495800" y="31242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 animBg="1"/>
      <p:bldP spid="15" grpId="0"/>
      <p:bldP spid="18" grpId="0" animBg="1"/>
      <p:bldP spid="20" grpId="0" animBg="1"/>
      <p:bldP spid="21" grpId="0" animBg="1"/>
      <p:bldP spid="2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2014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553200" y="381000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Questions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qan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066800"/>
            <a:ext cx="3810000" cy="261937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47800" y="4419600"/>
          <a:ext cx="6096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Web page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www.proora.com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Email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d_levin@hotmail.com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|0.1|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8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36080</TotalTime>
  <Words>2429</Words>
  <Application>Microsoft Office PowerPoint</Application>
  <PresentationFormat>On-screen Show (4:3)</PresentationFormat>
  <Paragraphs>947</Paragraphs>
  <Slides>68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RDBMS Progress, Oracle  and SQL Server in relationship with  Big Brother/Big Data</vt:lpstr>
      <vt:lpstr>Dmitri Levin</vt:lpstr>
      <vt:lpstr>Slide 3</vt:lpstr>
      <vt:lpstr>NoSQL Types</vt:lpstr>
      <vt:lpstr>BigData ≈ Kind of  “proutil db –C load –i”</vt:lpstr>
      <vt:lpstr>Slide 6</vt:lpstr>
      <vt:lpstr>Slide 7</vt:lpstr>
      <vt:lpstr>Slide 8</vt:lpstr>
      <vt:lpstr>Slide 9</vt:lpstr>
      <vt:lpstr>Slide 10</vt:lpstr>
      <vt:lpstr>Slide 11</vt:lpstr>
      <vt:lpstr>Shard</vt:lpstr>
      <vt:lpstr>DR with Sharding</vt:lpstr>
      <vt:lpstr>Slide 14</vt:lpstr>
      <vt:lpstr>Slide 15</vt:lpstr>
      <vt:lpstr>Slide 16</vt:lpstr>
      <vt:lpstr>Slide 17</vt:lpstr>
      <vt:lpstr>Slide 18</vt:lpstr>
      <vt:lpstr>Slide 19</vt:lpstr>
      <vt:lpstr>Where it is used</vt:lpstr>
      <vt:lpstr>Slide 21</vt:lpstr>
      <vt:lpstr>Slide 22</vt:lpstr>
      <vt:lpstr>Slide 23</vt:lpstr>
      <vt:lpstr>Slide 24</vt:lpstr>
      <vt:lpstr>Progress, Oracle and SQL Server</vt:lpstr>
      <vt:lpstr>Instance</vt:lpstr>
      <vt:lpstr>Slide 27</vt:lpstr>
      <vt:lpstr>Slide 28</vt:lpstr>
      <vt:lpstr>Slide 29</vt:lpstr>
      <vt:lpstr>Physical Structure (data files)</vt:lpstr>
      <vt:lpstr>Slide 31</vt:lpstr>
      <vt:lpstr>Progress = _DbStatus-LastTran  (Last Transaction Number) or promon 7</vt:lpstr>
      <vt:lpstr>Slide 33</vt:lpstr>
      <vt:lpstr>Progress _DbStatus-LastTran </vt:lpstr>
      <vt:lpstr>Physical Structure (data files)</vt:lpstr>
      <vt:lpstr>Slide 36</vt:lpstr>
      <vt:lpstr>Physical Structure (data files)</vt:lpstr>
      <vt:lpstr>Slide 38</vt:lpstr>
      <vt:lpstr>Slide 39</vt:lpstr>
      <vt:lpstr>Physical Structure (data files)</vt:lpstr>
      <vt:lpstr>Slide 41</vt:lpstr>
      <vt:lpstr>OEM parameters</vt:lpstr>
      <vt:lpstr>Slide 43</vt:lpstr>
      <vt:lpstr>Slide 44</vt:lpstr>
      <vt:lpstr>Background Processes/Threads</vt:lpstr>
      <vt:lpstr>Slide 46</vt:lpstr>
      <vt:lpstr>Slide 47</vt:lpstr>
      <vt:lpstr>Slide 48</vt:lpstr>
      <vt:lpstr>Slide 49</vt:lpstr>
      <vt:lpstr>Meta-schema and VST</vt:lpstr>
      <vt:lpstr>VST/ Dynamic Performance/Management Views</vt:lpstr>
      <vt:lpstr>Slide 52</vt:lpstr>
      <vt:lpstr>Slide 53</vt:lpstr>
      <vt:lpstr>Slide 54</vt:lpstr>
      <vt:lpstr>Backup</vt:lpstr>
      <vt:lpstr>Compressed Backup</vt:lpstr>
      <vt:lpstr>Replication</vt:lpstr>
      <vt:lpstr>Slide 58</vt:lpstr>
      <vt:lpstr>Cluster db 2</vt:lpstr>
      <vt:lpstr>Flashback</vt:lpstr>
      <vt:lpstr>Flashback Database</vt:lpstr>
      <vt:lpstr>Connecting to a database</vt:lpstr>
      <vt:lpstr>Slide 63</vt:lpstr>
      <vt:lpstr>Slide 64</vt:lpstr>
      <vt:lpstr>Connecting to a database</vt:lpstr>
      <vt:lpstr>Shutdown</vt:lpstr>
      <vt:lpstr>Startup</vt:lpstr>
      <vt:lpstr>Questions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vs Oracle</dc:title>
  <dc:creator>dlevin</dc:creator>
  <cp:lastModifiedBy>Dima</cp:lastModifiedBy>
  <cp:revision>761</cp:revision>
  <dcterms:created xsi:type="dcterms:W3CDTF">2010-12-22T21:29:32Z</dcterms:created>
  <dcterms:modified xsi:type="dcterms:W3CDTF">2014-06-07T17:39:19Z</dcterms:modified>
</cp:coreProperties>
</file>