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4"/>
  </p:sldMasterIdLst>
  <p:notesMasterIdLst>
    <p:notesMasterId r:id="rId29"/>
  </p:notesMasterIdLst>
  <p:handoutMasterIdLst>
    <p:handoutMasterId r:id="rId30"/>
  </p:handoutMasterIdLst>
  <p:sldIdLst>
    <p:sldId id="1099" r:id="rId5"/>
    <p:sldId id="1183" r:id="rId6"/>
    <p:sldId id="1188" r:id="rId7"/>
    <p:sldId id="1105" r:id="rId8"/>
    <p:sldId id="1144" r:id="rId9"/>
    <p:sldId id="1174" r:id="rId10"/>
    <p:sldId id="1171" r:id="rId11"/>
    <p:sldId id="1172" r:id="rId12"/>
    <p:sldId id="1166" r:id="rId13"/>
    <p:sldId id="1170" r:id="rId14"/>
    <p:sldId id="1176" r:id="rId15"/>
    <p:sldId id="1177" r:id="rId16"/>
    <p:sldId id="1173" r:id="rId17"/>
    <p:sldId id="1186" r:id="rId18"/>
    <p:sldId id="1180" r:id="rId19"/>
    <p:sldId id="1167" r:id="rId20"/>
    <p:sldId id="1181" r:id="rId21"/>
    <p:sldId id="1187" r:id="rId22"/>
    <p:sldId id="1169" r:id="rId23"/>
    <p:sldId id="1168" r:id="rId24"/>
    <p:sldId id="1179" r:id="rId25"/>
    <p:sldId id="1178" r:id="rId26"/>
    <p:sldId id="1140" r:id="rId27"/>
    <p:sldId id="1142" r:id="rId28"/>
  </p:sldIdLst>
  <p:sldSz cx="12188825" cy="6858000"/>
  <p:notesSz cx="7027863" cy="9313863"/>
  <p:custDataLst>
    <p:tags r:id="rId32"/>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E00"/>
    <a:srgbClr val="2F5662"/>
    <a:srgbClr val="DD461E"/>
    <a:srgbClr val="B0D806"/>
    <a:srgbClr val="AAD204"/>
    <a:srgbClr val="24D997"/>
    <a:srgbClr val="23C78C"/>
    <a:srgbClr val="F199AE"/>
    <a:srgbClr val="A21636"/>
    <a:srgbClr val="FFD2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47" autoAdjust="0"/>
    <p:restoredTop sz="90966" autoAdjust="0"/>
  </p:normalViewPr>
  <p:slideViewPr>
    <p:cSldViewPr snapToGrid="0" showGuides="1">
      <p:cViewPr varScale="1">
        <p:scale>
          <a:sx n="120" d="100"/>
          <a:sy n="120" d="100"/>
        </p:scale>
        <p:origin x="-408" y="-104"/>
      </p:cViewPr>
      <p:guideLst>
        <p:guide orient="horz" pos="437"/>
        <p:guide orient="horz" pos="756"/>
        <p:guide orient="horz" pos="3403"/>
        <p:guide pos="3829"/>
      </p:guideLst>
    </p:cSldViewPr>
  </p:slideViewPr>
  <p:notesTextViewPr>
    <p:cViewPr>
      <p:scale>
        <a:sx n="100" d="100"/>
        <a:sy n="100" d="100"/>
      </p:scale>
      <p:origin x="0" y="872"/>
    </p:cViewPr>
  </p:notesTextViewPr>
  <p:sorterViewPr>
    <p:cViewPr>
      <p:scale>
        <a:sx n="66" d="100"/>
        <a:sy n="66" d="100"/>
      </p:scale>
      <p:origin x="0" y="0"/>
    </p:cViewPr>
  </p:sorterViewPr>
  <p:notesViewPr>
    <p:cSldViewPr snapToGrid="0" showGuides="1">
      <p:cViewPr varScale="1">
        <p:scale>
          <a:sx n="114" d="100"/>
          <a:sy n="114" d="100"/>
        </p:scale>
        <p:origin x="-4608" y="-112"/>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notesMaster" Target="notesMasters/notesMaster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tags" Target="tags/tag1.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commentAuthors" Target="commentAuthor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PUG</a:t>
            </a:r>
            <a:r>
              <a:rPr lang="en-US" baseline="0" dirty="0" smtClean="0"/>
              <a:t> Challenge Americas 2014 and the session REST support for you B2B AppServer</a:t>
            </a:r>
          </a:p>
          <a:p>
            <a:endParaRPr lang="en-US" baseline="0" dirty="0" smtClean="0"/>
          </a:p>
          <a:p>
            <a:r>
              <a:rPr lang="en-US" baseline="0" dirty="0" smtClean="0"/>
              <a:t>My name is Mike Jacobs, I am a Senior Software Architect in the OpenEdge division, and I was responsible for the REST [Adapter] service and the development environment’s OE Web Server.</a:t>
            </a:r>
          </a:p>
          <a:p>
            <a:endParaRPr lang="en-US" baseline="0" dirty="0" smtClean="0"/>
          </a:p>
          <a:p>
            <a:r>
              <a:rPr lang="en-US" baseline="0" dirty="0" smtClean="0"/>
              <a:t>With me today is </a:t>
            </a:r>
            <a:r>
              <a:rPr lang="en-US" baseline="0" dirty="0" err="1" smtClean="0"/>
              <a:t>Edsel</a:t>
            </a:r>
            <a:r>
              <a:rPr lang="en-US" baseline="0" dirty="0" smtClean="0"/>
              <a:t> Garcia, </a:t>
            </a:r>
            <a:r>
              <a:rPr lang="en-US" baseline="0" dirty="0" err="1" smtClean="0"/>
              <a:t>Edsel</a:t>
            </a:r>
            <a:r>
              <a:rPr lang="en-US" baseline="0" dirty="0" smtClean="0"/>
              <a:t> is a Principal Software Engineer in the OpenEdge division and he is known in our shop for being ‘MR MOBILE’.   He brought you the JSDO client and I don’t think there is anything about mobile client development that he does not know.</a:t>
            </a:r>
          </a:p>
          <a:p>
            <a:endParaRPr lang="en-US" baseline="0" dirty="0" smtClean="0"/>
          </a:p>
          <a:p>
            <a:r>
              <a:rPr lang="en-US" baseline="0" dirty="0" smtClean="0"/>
              <a:t>&lt;next&gt;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extLst>
      <p:ext uri="{BB962C8B-B14F-4D97-AF65-F5344CB8AC3E}">
        <p14:creationId xmlns:p14="http://schemas.microsoft.com/office/powerpoint/2010/main" val="97227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obviously figured</a:t>
            </a:r>
            <a:r>
              <a:rPr lang="en-US" baseline="0" dirty="0" smtClean="0"/>
              <a:t> out that over the last year or so that OpenEdge has been pushing very hard on Mobile support, whose showcase includes JSDO for JavaScript clients and and AppServer CRUD business entities.   JSDOs and business entities really make exposing CRUD and selective procedures VERY easy.   That will still be the focus and there are some exciting new additions in the works.</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a:t>
            </a:fld>
            <a:endParaRPr lang="en-US" dirty="0"/>
          </a:p>
        </p:txBody>
      </p:sp>
    </p:spTree>
    <p:extLst>
      <p:ext uri="{BB962C8B-B14F-4D97-AF65-F5344CB8AC3E}">
        <p14:creationId xmlns:p14="http://schemas.microsoft.com/office/powerpoint/2010/main" val="1090827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Mobile</a:t>
            </a:r>
            <a:r>
              <a:rPr lang="en-US" baseline="0" dirty="0" smtClean="0"/>
              <a:t> came about while we were in the last implementation steps for full OpenEdge REST support.  We shifted focus onto performing all the special things the Mobile JSDO architecture required, which by design excluded exposing all elements of a RESTful service.   JSDO architecture is transport agnostic – just like SOAP is – and the actual REST support got lost in the message.</a:t>
            </a:r>
          </a:p>
          <a:p>
            <a:endParaRPr lang="en-US" baseline="0" dirty="0" smtClean="0"/>
          </a:p>
          <a:p>
            <a:r>
              <a:rPr lang="en-US" baseline="0" dirty="0" smtClean="0"/>
              <a:t>However, there are more and more requests for actual REST support and I get feedback all the time that implies that OpenEdge doesn’t support REST because all they see is the Mobile part that is very restrictive.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3051550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session came about to expose more of the actual REST support that is available – the good, the bad, and the ugly.   With</a:t>
            </a:r>
            <a:r>
              <a:rPr lang="en-US" baseline="0" dirty="0" smtClean="0"/>
              <a:t> that information you can choose the Mobile route, REST route, or Both.</a:t>
            </a:r>
          </a:p>
          <a:p>
            <a:endParaRPr lang="en-US" baseline="0" dirty="0" smtClean="0"/>
          </a:p>
          <a:p>
            <a:r>
              <a:rPr lang="en-US" baseline="0" dirty="0" smtClean="0"/>
              <a:t>To that end we have some introduction and generic information, a big portion on using the tools, then a small part on production deployment and figuring out errors.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p14="http://schemas.microsoft.com/office/powerpoint/2010/main" val="2028474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JSDO technology is</a:t>
            </a:r>
            <a:r>
              <a:rPr lang="en-US" baseline="0" dirty="0" smtClean="0"/>
              <a:t> very easy and very powerful, and will continue getting better.   But there are some things we can think of where the full functionality of the REST adapter will be your best answer.</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305492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Simply put – REST is just HTTP</a:t>
            </a:r>
            <a:r>
              <a:rPr lang="en-US" baseline="0" dirty="0" smtClean="0"/>
              <a:t> clients and servers.   REST is easy because you are working with a very well known and widely implemented technology.</a:t>
            </a:r>
          </a:p>
          <a:p>
            <a:endParaRPr lang="en-US" baseline="0" dirty="0" smtClean="0"/>
          </a:p>
          <a:p>
            <a:r>
              <a:rPr lang="en-US" baseline="0" dirty="0" smtClean="0"/>
              <a:t>The main point in this – that outside of the standards for HTTP 1.1 – THERE ARE NO RULES.    What you put in is what you get.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val="3997572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other hand I personally find it challenging to architect a</a:t>
            </a:r>
            <a:r>
              <a:rPr lang="en-US" baseline="0" dirty="0" smtClean="0"/>
              <a:t>n API in REST that is </a:t>
            </a:r>
            <a:r>
              <a:rPr lang="en-US" baseline="0" dirty="0" err="1" smtClean="0"/>
              <a:t>versionable</a:t>
            </a:r>
            <a:r>
              <a:rPr lang="en-US" baseline="0" dirty="0" smtClean="0"/>
              <a:t>, extensible, and intuitive when there ARE NO RULES.</a:t>
            </a:r>
          </a:p>
          <a:p>
            <a:endParaRPr lang="en-US" baseline="0" dirty="0" smtClean="0"/>
          </a:p>
          <a:p>
            <a:r>
              <a:rPr lang="en-US" baseline="0" dirty="0" smtClean="0"/>
              <a:t>I’ve fallen back to standard software development goals and thinking in terms of the business operations you are all familiar with.</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8</a:t>
            </a:fld>
            <a:endParaRPr lang="en-US" dirty="0"/>
          </a:p>
        </p:txBody>
      </p:sp>
    </p:spTree>
    <p:extLst>
      <p:ext uri="{BB962C8B-B14F-4D97-AF65-F5344CB8AC3E}">
        <p14:creationId xmlns:p14="http://schemas.microsoft.com/office/powerpoint/2010/main" val="3544702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good REST API design is essential for any number</a:t>
            </a:r>
            <a:r>
              <a:rPr lang="en-US" baseline="0" dirty="0" smtClean="0"/>
              <a:t> of reasons. </a:t>
            </a:r>
          </a:p>
          <a:p>
            <a:endParaRPr lang="en-US" baseline="0" dirty="0" smtClean="0"/>
          </a:p>
          <a:p>
            <a:r>
              <a:rPr lang="en-US" baseline="0" dirty="0" smtClean="0"/>
              <a:t>The best advice I can give you is to early on make a decision on creating one single monolithic REST service versus a more modular approach of breaking you API into multiple individual REST services.  </a:t>
            </a:r>
          </a:p>
          <a:p>
            <a:endParaRPr lang="en-US" baseline="0" dirty="0" smtClean="0"/>
          </a:p>
          <a:p>
            <a:r>
              <a:rPr lang="en-US" baseline="0" dirty="0" smtClean="0"/>
              <a:t>Following is just a reminder of some REST basics.</a:t>
            </a:r>
          </a:p>
          <a:p>
            <a:endParaRPr lang="en-US" baseline="0"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val="1280698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web application design will have a huge impact on server resources,</a:t>
            </a:r>
            <a:r>
              <a:rPr lang="en-US" baseline="0" dirty="0" smtClean="0"/>
              <a:t> performance, installation and administration complexity.</a:t>
            </a:r>
          </a:p>
          <a:p>
            <a:endParaRPr lang="en-US" baseline="0" dirty="0" smtClean="0"/>
          </a:p>
          <a:p>
            <a:r>
              <a:rPr lang="en-US" baseline="0" dirty="0" smtClean="0"/>
              <a:t>Each web application has a production definable name (so the full URL path changes outside of your control)</a:t>
            </a:r>
          </a:p>
          <a:p>
            <a:endParaRPr lang="en-US" baseline="0" dirty="0" smtClean="0"/>
          </a:p>
          <a:p>
            <a:r>
              <a:rPr lang="en-US" baseline="0" dirty="0" smtClean="0"/>
              <a:t>Each web application has to have its security configured independently, making more work.</a:t>
            </a:r>
          </a:p>
          <a:p>
            <a:endParaRPr lang="en-US" baseline="0" dirty="0" smtClean="0"/>
          </a:p>
          <a:p>
            <a:r>
              <a:rPr lang="en-US" baseline="0" dirty="0" smtClean="0"/>
              <a:t>So I start with a one-to-one : web application to AppServer.   Where an AppServer can host one or more distinct services.</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val="1640296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Then</a:t>
            </a:r>
            <a:r>
              <a:rPr lang="en-US" baseline="0" dirty="0" smtClean="0"/>
              <a:t> for every web application you design the REST service, the resources exposed in each service, and what the URL path will be to those resources, and where in the URL input parameters will go.</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extLst>
      <p:ext uri="{BB962C8B-B14F-4D97-AF65-F5344CB8AC3E}">
        <p14:creationId xmlns:p14="http://schemas.microsoft.com/office/powerpoint/2010/main" val="1235742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Edsel</a:t>
            </a:r>
            <a:r>
              <a:rPr lang="en-US" dirty="0" smtClean="0"/>
              <a:t>,</a:t>
            </a:r>
            <a:r>
              <a:rPr lang="en-US" baseline="0" dirty="0" smtClean="0"/>
              <a:t> being the PDSOE architect expert will lead you through setting up a basic REST web application and service.</a:t>
            </a:r>
          </a:p>
          <a:p>
            <a:endParaRPr lang="en-US" baseline="0" dirty="0" smtClean="0"/>
          </a:p>
          <a:p>
            <a:r>
              <a:rPr lang="en-US" baseline="0" dirty="0" smtClean="0"/>
              <a:t>In that you will see the set of steps we’ve outlined here as a general guide.</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17</a:t>
            </a:fld>
            <a:endParaRPr lang="en-US" dirty="0"/>
          </a:p>
        </p:txBody>
      </p:sp>
    </p:spTree>
    <p:extLst>
      <p:ext uri="{BB962C8B-B14F-4D97-AF65-F5344CB8AC3E}">
        <p14:creationId xmlns:p14="http://schemas.microsoft.com/office/powerpoint/2010/main" val="1134875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doing that – the</a:t>
            </a:r>
            <a:r>
              <a:rPr lang="en-US" baseline="0" dirty="0" smtClean="0"/>
              <a:t> REST adapter does support </a:t>
            </a:r>
            <a:r>
              <a:rPr lang="en-US" baseline="0" dirty="0" err="1" smtClean="0"/>
              <a:t>AppServers</a:t>
            </a:r>
            <a:r>
              <a:rPr lang="en-US" baseline="0" dirty="0" smtClean="0"/>
              <a:t> releases prior to 11.2, but the JSDOs do no.   There are just some restrictions you should be aware of.</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18</a:t>
            </a:fld>
            <a:endParaRPr lang="en-US" dirty="0"/>
          </a:p>
        </p:txBody>
      </p:sp>
    </p:spTree>
    <p:extLst>
      <p:ext uri="{BB962C8B-B14F-4D97-AF65-F5344CB8AC3E}">
        <p14:creationId xmlns:p14="http://schemas.microsoft.com/office/powerpoint/2010/main" val="3572780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a:t>
            </a:r>
            <a:r>
              <a:rPr lang="en-US" baseline="0" dirty="0" smtClean="0"/>
              <a:t> we go…</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19</a:t>
            </a:fld>
            <a:endParaRPr lang="en-US" dirty="0"/>
          </a:p>
        </p:txBody>
      </p:sp>
    </p:spTree>
    <p:extLst>
      <p:ext uri="{BB962C8B-B14F-4D97-AF65-F5344CB8AC3E}">
        <p14:creationId xmlns:p14="http://schemas.microsoft.com/office/powerpoint/2010/main" val="4208356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PDSOE architect is really geared to doing development and debugging</a:t>
            </a:r>
            <a:r>
              <a:rPr lang="en-US" baseline="0" dirty="0" smtClean="0"/>
              <a:t> – NOT DEPLOYMENT.  </a:t>
            </a:r>
          </a:p>
          <a:p>
            <a:endParaRPr lang="en-US" baseline="0" dirty="0" smtClean="0"/>
          </a:p>
          <a:p>
            <a:r>
              <a:rPr lang="en-US" baseline="0" dirty="0" smtClean="0"/>
              <a:t>My best advice – do not deploy the web applications as PDSOE has created for debug.</a:t>
            </a:r>
          </a:p>
          <a:p>
            <a:endParaRPr lang="en-US" baseline="0" dirty="0" smtClean="0"/>
          </a:p>
          <a:p>
            <a:r>
              <a:rPr lang="en-US" baseline="0" dirty="0" smtClean="0"/>
              <a:t>So follow these last step </a:t>
            </a:r>
            <a:r>
              <a:rPr lang="en-US" baseline="0" dirty="0" err="1" smtClean="0"/>
              <a:t>taks</a:t>
            </a:r>
            <a:r>
              <a:rPr lang="en-US" baseline="0" dirty="0" smtClean="0"/>
              <a:t> and then use PDSOE’s EXPORT function to create the actual web application.</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extLst>
      <p:ext uri="{BB962C8B-B14F-4D97-AF65-F5344CB8AC3E}">
        <p14:creationId xmlns:p14="http://schemas.microsoft.com/office/powerpoint/2010/main" val="1209963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Debugging will be challenging</a:t>
            </a:r>
          </a:p>
          <a:p>
            <a:endParaRPr lang="en-US" dirty="0" smtClean="0"/>
          </a:p>
          <a:p>
            <a:r>
              <a:rPr lang="en-US" dirty="0" smtClean="0"/>
              <a:t>Your</a:t>
            </a:r>
            <a:r>
              <a:rPr lang="en-US" baseline="0" dirty="0" smtClean="0"/>
              <a:t> top problem is getting the </a:t>
            </a:r>
            <a:r>
              <a:rPr lang="en-US" baseline="0" dirty="0" err="1" smtClean="0"/>
              <a:t>AppSever</a:t>
            </a:r>
            <a:r>
              <a:rPr lang="en-US" baseline="0" dirty="0" smtClean="0"/>
              <a:t> connection configured because that problem only shows up in the individual REST service’s log file.</a:t>
            </a:r>
          </a:p>
          <a:p>
            <a:endParaRPr lang="en-US" baseline="0" dirty="0" smtClean="0"/>
          </a:p>
          <a:p>
            <a:r>
              <a:rPr lang="en-US" baseline="0" dirty="0" smtClean="0"/>
              <a:t>The next is determining whether the REST request was received by the web server -   check the server’s access log.</a:t>
            </a:r>
          </a:p>
          <a:p>
            <a:endParaRPr lang="en-US" baseline="0" dirty="0" smtClean="0"/>
          </a:p>
          <a:p>
            <a:r>
              <a:rPr lang="en-US" baseline="0" dirty="0" smtClean="0"/>
              <a:t>Then did the request make it all the way to the AppServer – which will be in your AppServer and application logging.</a:t>
            </a:r>
          </a:p>
          <a:p>
            <a:endParaRPr lang="en-US" baseline="0" dirty="0" smtClean="0"/>
          </a:p>
          <a:p>
            <a:r>
              <a:rPr lang="en-US" baseline="0" dirty="0" smtClean="0"/>
              <a:t>The last, and hardest, will be when some </a:t>
            </a:r>
            <a:r>
              <a:rPr lang="en-US" baseline="0" dirty="0" err="1" smtClean="0"/>
              <a:t>prarameters</a:t>
            </a:r>
            <a:r>
              <a:rPr lang="en-US" baseline="0" dirty="0" smtClean="0"/>
              <a:t> get through but others do not.   Prior to 11.4 you have to take apart a ZIP (.</a:t>
            </a:r>
            <a:r>
              <a:rPr lang="en-US" baseline="0" dirty="0" err="1" smtClean="0"/>
              <a:t>paar</a:t>
            </a:r>
            <a:r>
              <a:rPr lang="en-US" baseline="0" dirty="0" smtClean="0"/>
              <a:t>) file, read the xml, and manually connect up all the mapping info.   Way overwhelming.   In 11.4 you can get ALL of the mapping information as JSON output from the REST adapter.</a:t>
            </a:r>
          </a:p>
          <a:p>
            <a:endParaRPr lang="en-US" baseline="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23</a:t>
            </a:fld>
            <a:endParaRPr lang="en-US" dirty="0"/>
          </a:p>
        </p:txBody>
      </p:sp>
    </p:spTree>
    <p:extLst>
      <p:ext uri="{BB962C8B-B14F-4D97-AF65-F5344CB8AC3E}">
        <p14:creationId xmlns:p14="http://schemas.microsoft.com/office/powerpoint/2010/main" val="3219807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5"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val="281790427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825" cy="6856899"/>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716805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303520"/>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6932029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13058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229182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170618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30781960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44553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1600436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82709" y="2686746"/>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val="192177742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lain orange backgroun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val="411308882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12188825" cy="6856899"/>
          </a:xfrm>
          <a:prstGeom prst="rect">
            <a:avLst/>
          </a:prstGeom>
        </p:spPr>
      </p:pic>
      <p:sp>
        <p:nvSpPr>
          <p:cNvPr id="1027" name="Rectangle 3"/>
          <p:cNvSpPr>
            <a:spLocks noGrp="1" noChangeArrowheads="1"/>
          </p:cNvSpPr>
          <p:nvPr>
            <p:ph type="body" idx="1"/>
          </p:nvPr>
        </p:nvSpPr>
        <p:spPr bwMode="auto">
          <a:xfrm>
            <a:off x="611962" y="1200150"/>
            <a:ext cx="10894238"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7" name="Rectangle 5"/>
          <p:cNvSpPr>
            <a:spLocks noChangeArrowheads="1"/>
          </p:cNvSpPr>
          <p:nvPr/>
        </p:nvSpPr>
        <p:spPr bwMode="black">
          <a:xfrm>
            <a:off x="1810543" y="6621282"/>
            <a:ext cx="2336383"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a:t>
            </a:r>
            <a:r>
              <a:rPr lang="en-US" sz="700" i="0" dirty="0" smtClean="0">
                <a:solidFill>
                  <a:schemeClr val="tx1">
                    <a:lumMod val="50000"/>
                    <a:lumOff val="50000"/>
                  </a:schemeClr>
                </a:solidFill>
                <a:latin typeface="+mj-lt"/>
              </a:rPr>
              <a:t>2014 </a:t>
            </a:r>
            <a:r>
              <a:rPr lang="en-US" sz="700" i="0" dirty="0">
                <a:solidFill>
                  <a:schemeClr val="tx1">
                    <a:lumMod val="50000"/>
                    <a:lumOff val="50000"/>
                  </a:schemeClr>
                </a:solidFill>
                <a:latin typeface="+mj-lt"/>
              </a:rPr>
              <a:t>Progress Software </a:t>
            </a:r>
            <a:r>
              <a:rPr lang="en-US" sz="700" i="0" dirty="0" smtClean="0">
                <a:solidFill>
                  <a:schemeClr val="tx1">
                    <a:lumMod val="50000"/>
                    <a:lumOff val="50000"/>
                  </a:schemeClr>
                </a:solidFill>
                <a:latin typeface="+mj-lt"/>
              </a:rPr>
              <a:t>Corporation. All rights reserved.</a:t>
            </a:r>
            <a:endParaRPr lang="en-US" sz="7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34" r:id="rId4"/>
    <p:sldLayoutId id="2147483762" r:id="rId5"/>
    <p:sldLayoutId id="2147483739" r:id="rId6"/>
    <p:sldLayoutId id="2147483755" r:id="rId7"/>
    <p:sldLayoutId id="2147483714" r:id="rId8"/>
    <p:sldLayoutId id="2147483767" r:id="rId9"/>
    <p:sldLayoutId id="2147483768" r:id="rId10"/>
    <p:sldLayoutId id="2147483770" r:id="rId11"/>
  </p:sldLayoutIdLst>
  <p:transition xmlns:p14="http://schemas.microsoft.com/office/powerpoint/2010/main">
    <p:wipe dir="r"/>
  </p:transition>
  <p:timing>
    <p:tnLst>
      <p:par>
        <p:cTn xmlns:p14="http://schemas.microsoft.com/office/powerpoint/2010/mai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893896" y="943352"/>
            <a:ext cx="10511966" cy="1477328"/>
          </a:xfrm>
        </p:spPr>
        <p:txBody>
          <a:bodyPr/>
          <a:lstStyle/>
          <a:p>
            <a:r>
              <a:rPr lang="en-US" dirty="0"/>
              <a:t>REST support for B2B access </a:t>
            </a:r>
            <a:r>
              <a:rPr lang="en-US" dirty="0" smtClean="0"/>
              <a:t/>
            </a:r>
            <a:br>
              <a:rPr lang="en-US" dirty="0" smtClean="0"/>
            </a:br>
            <a:r>
              <a:rPr lang="en-US" dirty="0" smtClean="0"/>
              <a:t>to </a:t>
            </a:r>
            <a:r>
              <a:rPr lang="en-US" dirty="0"/>
              <a:t>your AppServer </a:t>
            </a:r>
          </a:p>
        </p:txBody>
      </p:sp>
      <p:sp>
        <p:nvSpPr>
          <p:cNvPr id="5" name="Subtitle 8"/>
          <p:cNvSpPr>
            <a:spLocks noGrp="1"/>
          </p:cNvSpPr>
          <p:nvPr>
            <p:ph type="subTitle" idx="1"/>
          </p:nvPr>
        </p:nvSpPr>
        <p:spPr>
          <a:xfrm>
            <a:off x="897233" y="3541836"/>
            <a:ext cx="8999126" cy="723098"/>
          </a:xfrm>
        </p:spPr>
        <p:txBody>
          <a:bodyPr/>
          <a:lstStyle/>
          <a:p>
            <a:r>
              <a:rPr lang="en-US" dirty="0" smtClean="0"/>
              <a:t>PUG Challenge Americas - 2014</a:t>
            </a:r>
            <a:endParaRPr lang="en-US" dirty="0"/>
          </a:p>
        </p:txBody>
      </p:sp>
      <p:sp>
        <p:nvSpPr>
          <p:cNvPr id="6" name="TextBox 5"/>
          <p:cNvSpPr txBox="1"/>
          <p:nvPr/>
        </p:nvSpPr>
        <p:spPr>
          <a:xfrm>
            <a:off x="897233" y="4702484"/>
            <a:ext cx="4925130" cy="738664"/>
          </a:xfrm>
          <a:prstGeom prst="rect">
            <a:avLst/>
          </a:prstGeom>
          <a:noFill/>
        </p:spPr>
        <p:txBody>
          <a:bodyPr wrap="square" lIns="0" tIns="0" rIns="0" bIns="0" rtlCol="0">
            <a:spAutoFit/>
          </a:bodyPr>
          <a:lstStyle/>
          <a:p>
            <a:pPr algn="l">
              <a:spcBef>
                <a:spcPts val="0"/>
              </a:spcBef>
            </a:pPr>
            <a:r>
              <a:rPr lang="en-US" sz="1600" i="0" dirty="0" smtClean="0">
                <a:solidFill>
                  <a:schemeClr val="bg1"/>
                </a:solidFill>
                <a:latin typeface="Arial" pitchFamily="34" charset="0"/>
              </a:rPr>
              <a:t>Michael Jacobs : Senior Software Architect</a:t>
            </a:r>
          </a:p>
          <a:p>
            <a:pPr algn="l">
              <a:spcBef>
                <a:spcPts val="0"/>
              </a:spcBef>
            </a:pPr>
            <a:r>
              <a:rPr lang="en-US" sz="1600" i="0" dirty="0" err="1" smtClean="0">
                <a:solidFill>
                  <a:schemeClr val="bg1"/>
                </a:solidFill>
                <a:latin typeface="Arial" pitchFamily="34" charset="0"/>
              </a:rPr>
              <a:t>Edsel</a:t>
            </a:r>
            <a:r>
              <a:rPr lang="en-US" sz="1600" i="0" dirty="0" smtClean="0">
                <a:solidFill>
                  <a:schemeClr val="bg1"/>
                </a:solidFill>
                <a:latin typeface="Arial" pitchFamily="34" charset="0"/>
              </a:rPr>
              <a:t> Garcia     : Principal Software </a:t>
            </a:r>
            <a:r>
              <a:rPr lang="en-US" sz="1600" i="0" dirty="0" smtClean="0">
                <a:solidFill>
                  <a:schemeClr val="bg1"/>
                </a:solidFill>
                <a:latin typeface="Arial" pitchFamily="34" charset="0"/>
              </a:rPr>
              <a:t>Engineer</a:t>
            </a:r>
          </a:p>
          <a:p>
            <a:pPr algn="l">
              <a:spcBef>
                <a:spcPts val="0"/>
              </a:spcBef>
            </a:pPr>
            <a:r>
              <a:rPr lang="en-US" sz="1600" i="0" dirty="0" smtClean="0">
                <a:solidFill>
                  <a:schemeClr val="bg1"/>
                </a:solidFill>
                <a:latin typeface="Arial" pitchFamily="34" charset="0"/>
              </a:rPr>
              <a:t>6.1.2014</a:t>
            </a:r>
            <a:endParaRPr lang="en-US" sz="1600" i="0" dirty="0" smtClean="0">
              <a:solidFill>
                <a:schemeClr val="bg1"/>
              </a:solidFill>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709334" y="1192381"/>
            <a:ext cx="10788747" cy="461963"/>
          </a:xfrm>
          <a:prstGeom prst="rect">
            <a:avLst/>
          </a:prstGeom>
          <a:gradFill flip="none" rotWithShape="1">
            <a:gsLst>
              <a:gs pos="0">
                <a:schemeClr val="accent5"/>
              </a:gs>
              <a:gs pos="100000">
                <a:srgbClr val="FFFFFF"/>
              </a:gs>
            </a:gsLst>
            <a:lin ang="10800000" scaled="0"/>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OpenEdge [</a:t>
            </a:r>
            <a:r>
              <a:rPr lang="en-US" dirty="0" err="1" smtClean="0"/>
              <a:t>Rollbase</a:t>
            </a:r>
            <a:r>
              <a:rPr lang="en-US" dirty="0" smtClean="0"/>
              <a:t>] Mobile</a:t>
            </a:r>
            <a:endParaRPr lang="en-US" dirty="0"/>
          </a:p>
        </p:txBody>
      </p:sp>
      <p:pic>
        <p:nvPicPr>
          <p:cNvPr id="7" name="Picture 4" descr="https://encrypted-tbn2.gstatic.com/images?q=tbn:ANd9GcSp-qDgv6uw08sPf74-Od2-MiqCA1YxOYk_ReUCxxL0-4J2_Qepbg"/>
          <p:cNvPicPr>
            <a:picLocks noGrp="1" noChangeAspect="1" noChangeArrowheads="1"/>
          </p:cNvPicPr>
          <p:nvPr>
            <p:ph idx="1"/>
          </p:nvPr>
        </p:nvPicPr>
        <p:blipFill>
          <a:blip r:embed="rId3" cstate="print"/>
          <a:srcRect/>
          <a:stretch>
            <a:fillRect/>
          </a:stretch>
        </p:blipFill>
        <p:spPr bwMode="auto">
          <a:xfrm>
            <a:off x="3481378" y="2308710"/>
            <a:ext cx="4547750" cy="2273875"/>
          </a:xfrm>
          <a:prstGeom prst="rect">
            <a:avLst/>
          </a:prstGeom>
          <a:noFill/>
        </p:spPr>
      </p:pic>
    </p:spTree>
    <p:extLst>
      <p:ext uri="{BB962C8B-B14F-4D97-AF65-F5344CB8AC3E}">
        <p14:creationId xmlns:p14="http://schemas.microsoft.com/office/powerpoint/2010/main" val="202638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709334" y="1192381"/>
            <a:ext cx="10788747" cy="461963"/>
          </a:xfrm>
          <a:prstGeom prst="rect">
            <a:avLst/>
          </a:prstGeom>
          <a:gradFill flip="none" rotWithShape="1">
            <a:gsLst>
              <a:gs pos="0">
                <a:schemeClr val="accent5"/>
              </a:gs>
              <a:gs pos="100000">
                <a:srgbClr val="FFFFFF"/>
              </a:gs>
            </a:gsLst>
            <a:lin ang="10800000" scaled="0"/>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OpenEdge REST</a:t>
            </a:r>
            <a:endParaRPr lang="en-US" dirty="0"/>
          </a:p>
        </p:txBody>
      </p:sp>
      <p:pic>
        <p:nvPicPr>
          <p:cNvPr id="5" name="Picture 4" descr="sofa-h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442" y="2631922"/>
            <a:ext cx="3980735" cy="2534401"/>
          </a:xfrm>
          <a:prstGeom prst="rect">
            <a:avLst/>
          </a:prstGeom>
        </p:spPr>
      </p:pic>
    </p:spTree>
    <p:extLst>
      <p:ext uri="{BB962C8B-B14F-4D97-AF65-F5344CB8AC3E}">
        <p14:creationId xmlns:p14="http://schemas.microsoft.com/office/powerpoint/2010/main" val="288156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709334" y="1192381"/>
            <a:ext cx="10788747" cy="461963"/>
          </a:xfrm>
          <a:prstGeom prst="rect">
            <a:avLst/>
          </a:prstGeom>
          <a:gradFill flip="none" rotWithShape="1">
            <a:gsLst>
              <a:gs pos="0">
                <a:schemeClr val="accent5"/>
              </a:gs>
              <a:gs pos="100000">
                <a:srgbClr val="FFFFFF"/>
              </a:gs>
            </a:gsLst>
            <a:lin ang="10800000" scaled="0"/>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lstStyle/>
          <a:p>
            <a:r>
              <a:rPr lang="en-US" dirty="0" smtClean="0"/>
              <a:t>REST is the hardest easy thing I’ve done</a:t>
            </a:r>
          </a:p>
          <a:p>
            <a:r>
              <a:rPr lang="en-US" dirty="0" smtClean="0"/>
              <a:t>Using the tools</a:t>
            </a:r>
          </a:p>
          <a:p>
            <a:r>
              <a:rPr lang="en-US" dirty="0" smtClean="0"/>
              <a:t>Moving to Deployment</a:t>
            </a:r>
          </a:p>
          <a:p>
            <a:r>
              <a:rPr lang="en-US" dirty="0" smtClean="0"/>
              <a:t>When things go sideways</a:t>
            </a:r>
          </a:p>
        </p:txBody>
      </p:sp>
    </p:spTree>
    <p:extLst>
      <p:ext uri="{BB962C8B-B14F-4D97-AF65-F5344CB8AC3E}">
        <p14:creationId xmlns:p14="http://schemas.microsoft.com/office/powerpoint/2010/main" val="202638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568371"/>
            <a:ext cx="6901583" cy="978729"/>
          </a:xfrm>
        </p:spPr>
        <p:txBody>
          <a:bodyPr/>
          <a:lstStyle/>
          <a:p>
            <a:r>
              <a:rPr lang="en-US" dirty="0"/>
              <a:t>REST is </a:t>
            </a:r>
            <a:r>
              <a:rPr lang="en-US" dirty="0" smtClean="0"/>
              <a:t>the hardest </a:t>
            </a:r>
            <a:r>
              <a:rPr lang="en-US" dirty="0"/>
              <a:t>easy thing I’ve done</a:t>
            </a:r>
          </a:p>
        </p:txBody>
      </p:sp>
    </p:spTree>
    <p:extLst>
      <p:ext uri="{BB962C8B-B14F-4D97-AF65-F5344CB8AC3E}">
        <p14:creationId xmlns:p14="http://schemas.microsoft.com/office/powerpoint/2010/main" val="107409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REST Can Be The Right Choice When…</a:t>
            </a:r>
            <a:endParaRPr lang="en-US" dirty="0"/>
          </a:p>
        </p:txBody>
      </p:sp>
      <p:sp>
        <p:nvSpPr>
          <p:cNvPr id="3" name="Content Placeholder 2"/>
          <p:cNvSpPr>
            <a:spLocks noGrp="1"/>
          </p:cNvSpPr>
          <p:nvPr>
            <p:ph idx="1"/>
          </p:nvPr>
        </p:nvSpPr>
        <p:spPr/>
        <p:txBody>
          <a:bodyPr/>
          <a:lstStyle/>
          <a:p>
            <a:pPr>
              <a:lnSpc>
                <a:spcPct val="200000"/>
              </a:lnSpc>
              <a:spcAft>
                <a:spcPts val="900"/>
              </a:spcAft>
            </a:pPr>
            <a:r>
              <a:rPr lang="en-US" dirty="0" smtClean="0"/>
              <a:t>Converting existing SOAP services to REST</a:t>
            </a:r>
          </a:p>
          <a:p>
            <a:pPr>
              <a:lnSpc>
                <a:spcPct val="200000"/>
              </a:lnSpc>
              <a:spcAft>
                <a:spcPts val="900"/>
              </a:spcAft>
            </a:pPr>
            <a:r>
              <a:rPr lang="en-US" dirty="0" smtClean="0"/>
              <a:t>Need to call a pre-11.2 AppServer</a:t>
            </a:r>
          </a:p>
          <a:p>
            <a:pPr>
              <a:lnSpc>
                <a:spcPct val="200000"/>
              </a:lnSpc>
              <a:spcAft>
                <a:spcPts val="900"/>
              </a:spcAft>
            </a:pPr>
            <a:r>
              <a:rPr lang="en-US" dirty="0" smtClean="0"/>
              <a:t>The AppServer requires access to HTTP request headers, cookies, &amp; URL fields </a:t>
            </a:r>
          </a:p>
          <a:p>
            <a:pPr>
              <a:lnSpc>
                <a:spcPct val="200000"/>
              </a:lnSpc>
              <a:spcAft>
                <a:spcPts val="900"/>
              </a:spcAft>
            </a:pPr>
            <a:r>
              <a:rPr lang="en-US" dirty="0" smtClean="0"/>
              <a:t>The REST client requires control over HTTP response headers, and cookies</a:t>
            </a:r>
          </a:p>
          <a:p>
            <a:pPr>
              <a:lnSpc>
                <a:spcPct val="200000"/>
              </a:lnSpc>
              <a:spcAft>
                <a:spcPts val="900"/>
              </a:spcAft>
            </a:pPr>
            <a:r>
              <a:rPr lang="en-US" dirty="0" smtClean="0"/>
              <a:t>You need to support ANY type of HTTP compliant client (not limited to JavaScript)</a:t>
            </a:r>
          </a:p>
          <a:p>
            <a:pPr marL="0" indent="0">
              <a:lnSpc>
                <a:spcPct val="110000"/>
              </a:lnSpc>
              <a:spcAft>
                <a:spcPts val="900"/>
              </a:spcAft>
              <a:buNone/>
            </a:pPr>
            <a:r>
              <a:rPr lang="en-US" dirty="0" smtClean="0"/>
              <a:t>     </a:t>
            </a:r>
          </a:p>
        </p:txBody>
      </p:sp>
    </p:spTree>
    <p:extLst>
      <p:ext uri="{BB962C8B-B14F-4D97-AF65-F5344CB8AC3E}">
        <p14:creationId xmlns:p14="http://schemas.microsoft.com/office/powerpoint/2010/main" val="254503051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REST is Easy</a:t>
            </a:r>
            <a:endParaRPr lang="en-US" dirty="0"/>
          </a:p>
        </p:txBody>
      </p:sp>
      <p:sp>
        <p:nvSpPr>
          <p:cNvPr id="5" name="Content Placeholder 4"/>
          <p:cNvSpPr>
            <a:spLocks noGrp="1"/>
          </p:cNvSpPr>
          <p:nvPr>
            <p:ph idx="1"/>
          </p:nvPr>
        </p:nvSpPr>
        <p:spPr/>
        <p:txBody>
          <a:bodyPr/>
          <a:lstStyle/>
          <a:p>
            <a:pPr>
              <a:lnSpc>
                <a:spcPct val="140000"/>
              </a:lnSpc>
              <a:spcAft>
                <a:spcPts val="900"/>
              </a:spcAft>
            </a:pPr>
            <a:r>
              <a:rPr lang="en-US" dirty="0" smtClean="0"/>
              <a:t>Client simply uses standard HTTP messages, responses, verbs, </a:t>
            </a:r>
            <a:r>
              <a:rPr lang="en-US" dirty="0" err="1" smtClean="0"/>
              <a:t>etc</a:t>
            </a:r>
            <a:endParaRPr lang="en-US" dirty="0" smtClean="0"/>
          </a:p>
          <a:p>
            <a:pPr>
              <a:lnSpc>
                <a:spcPct val="140000"/>
              </a:lnSpc>
              <a:spcAft>
                <a:spcPts val="900"/>
              </a:spcAft>
            </a:pPr>
            <a:r>
              <a:rPr lang="en-US" dirty="0" smtClean="0"/>
              <a:t>Uses standard web servers – so no firewall issues</a:t>
            </a:r>
          </a:p>
          <a:p>
            <a:pPr>
              <a:lnSpc>
                <a:spcPct val="140000"/>
              </a:lnSpc>
              <a:spcAft>
                <a:spcPts val="900"/>
              </a:spcAft>
            </a:pPr>
            <a:r>
              <a:rPr lang="en-US" dirty="0" smtClean="0"/>
              <a:t>The REST service is just a web app and can be written in any number of languages</a:t>
            </a:r>
          </a:p>
          <a:p>
            <a:pPr>
              <a:lnSpc>
                <a:spcPct val="140000"/>
              </a:lnSpc>
              <a:spcAft>
                <a:spcPts val="900"/>
              </a:spcAft>
            </a:pPr>
            <a:r>
              <a:rPr lang="en-US" dirty="0" smtClean="0"/>
              <a:t>Use any HTTP 1.1 enabled client</a:t>
            </a:r>
          </a:p>
          <a:p>
            <a:pPr>
              <a:lnSpc>
                <a:spcPct val="140000"/>
              </a:lnSpc>
              <a:spcAft>
                <a:spcPts val="900"/>
              </a:spcAft>
            </a:pPr>
            <a:r>
              <a:rPr lang="en-US" dirty="0" smtClean="0"/>
              <a:t>Each REST resource is an object that has data and actions</a:t>
            </a:r>
          </a:p>
          <a:p>
            <a:pPr>
              <a:lnSpc>
                <a:spcPct val="140000"/>
              </a:lnSpc>
              <a:spcAft>
                <a:spcPts val="900"/>
              </a:spcAft>
            </a:pPr>
            <a:r>
              <a:rPr lang="en-US" dirty="0" smtClean="0"/>
              <a:t>Each REST resource is identified using the triplicate:   URL, verb, &amp; media type</a:t>
            </a:r>
          </a:p>
          <a:p>
            <a:pPr>
              <a:lnSpc>
                <a:spcPct val="140000"/>
              </a:lnSpc>
              <a:spcAft>
                <a:spcPts val="900"/>
              </a:spcAft>
            </a:pPr>
            <a:r>
              <a:rPr lang="en-US" b="1" dirty="0" smtClean="0">
                <a:solidFill>
                  <a:srgbClr val="FF0000"/>
                </a:solidFill>
              </a:rPr>
              <a:t>There are NO rules</a:t>
            </a:r>
          </a:p>
          <a:p>
            <a:pPr marL="0" indent="0">
              <a:buNone/>
            </a:pPr>
            <a:endParaRPr lang="en-US" dirty="0" smtClean="0"/>
          </a:p>
          <a:p>
            <a:endParaRPr lang="en-US" dirty="0"/>
          </a:p>
        </p:txBody>
      </p:sp>
    </p:spTree>
    <p:extLst>
      <p:ext uri="{BB962C8B-B14F-4D97-AF65-F5344CB8AC3E}">
        <p14:creationId xmlns:p14="http://schemas.microsoft.com/office/powerpoint/2010/main" val="122041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Developing a </a:t>
            </a:r>
            <a:r>
              <a:rPr lang="en-US" dirty="0" err="1" smtClean="0"/>
              <a:t>RESTful</a:t>
            </a:r>
            <a:r>
              <a:rPr lang="en-US" dirty="0" smtClean="0"/>
              <a:t> Client API is </a:t>
            </a:r>
            <a:r>
              <a:rPr lang="en-US" i="1" dirty="0" smtClean="0"/>
              <a:t>HARD</a:t>
            </a:r>
            <a:r>
              <a:rPr lang="en-US" dirty="0" smtClean="0"/>
              <a:t>…</a:t>
            </a:r>
            <a:endParaRPr lang="en-US" dirty="0"/>
          </a:p>
        </p:txBody>
      </p:sp>
      <p:sp>
        <p:nvSpPr>
          <p:cNvPr id="5" name="Content Placeholder 4"/>
          <p:cNvSpPr>
            <a:spLocks noGrp="1"/>
          </p:cNvSpPr>
          <p:nvPr>
            <p:ph idx="1"/>
          </p:nvPr>
        </p:nvSpPr>
        <p:spPr/>
        <p:txBody>
          <a:bodyPr/>
          <a:lstStyle/>
          <a:p>
            <a:r>
              <a:rPr lang="en-US" b="1" i="1" dirty="0" smtClean="0">
                <a:solidFill>
                  <a:srgbClr val="FF0000"/>
                </a:solidFill>
              </a:rPr>
              <a:t>There are no rules</a:t>
            </a:r>
          </a:p>
          <a:p>
            <a:pPr lvl="1"/>
            <a:r>
              <a:rPr lang="en-US" dirty="0" smtClean="0"/>
              <a:t>No formal API contact for client developer to use</a:t>
            </a:r>
          </a:p>
          <a:p>
            <a:pPr lvl="2"/>
            <a:r>
              <a:rPr lang="en-US" dirty="0" smtClean="0"/>
              <a:t>What is the list of supported REST resources?</a:t>
            </a:r>
          </a:p>
          <a:p>
            <a:pPr lvl="2"/>
            <a:r>
              <a:rPr lang="en-US" dirty="0" smtClean="0"/>
              <a:t>What verbs and media type is supported for each resource?</a:t>
            </a:r>
          </a:p>
          <a:p>
            <a:pPr lvl="2"/>
            <a:r>
              <a:rPr lang="en-US" dirty="0" smtClean="0"/>
              <a:t>What variable parameter(s) go where in the HTTP messages and responses?</a:t>
            </a:r>
            <a:br>
              <a:rPr lang="en-US" dirty="0" smtClean="0"/>
            </a:br>
            <a:endParaRPr lang="en-US" dirty="0" smtClean="0"/>
          </a:p>
          <a:p>
            <a:r>
              <a:rPr lang="en-US" dirty="0" smtClean="0"/>
              <a:t>A starting point may be to think of CRUD operations and supporting functions</a:t>
            </a:r>
            <a:br>
              <a:rPr lang="en-US" dirty="0" smtClean="0"/>
            </a:br>
            <a:endParaRPr lang="en-US" dirty="0" smtClean="0"/>
          </a:p>
          <a:p>
            <a:r>
              <a:rPr lang="en-US" dirty="0" smtClean="0"/>
              <a:t>Follow the same requirements as you use for your application</a:t>
            </a:r>
          </a:p>
          <a:p>
            <a:pPr lvl="1"/>
            <a:r>
              <a:rPr lang="en-US" dirty="0" smtClean="0"/>
              <a:t>Multiple simultaneous Versions</a:t>
            </a:r>
          </a:p>
          <a:p>
            <a:pPr lvl="1"/>
            <a:r>
              <a:rPr lang="en-US" dirty="0" smtClean="0"/>
              <a:t>Extensibility</a:t>
            </a:r>
          </a:p>
          <a:p>
            <a:pPr lvl="1"/>
            <a:r>
              <a:rPr lang="en-US" dirty="0" smtClean="0"/>
              <a:t>Intuitively organized sets of objects and related operations ( i.e. REST </a:t>
            </a:r>
            <a:r>
              <a:rPr lang="en-US" i="1" dirty="0" smtClean="0"/>
              <a:t>services</a:t>
            </a:r>
            <a:r>
              <a:rPr lang="en-US" dirty="0" smtClean="0"/>
              <a:t> )</a:t>
            </a:r>
          </a:p>
          <a:p>
            <a:pPr lvl="1"/>
            <a:r>
              <a:rPr lang="en-US" dirty="0" smtClean="0"/>
              <a:t>Deploy as incrementally added web application(s) and REST service(s)</a:t>
            </a:r>
          </a:p>
          <a:p>
            <a:pPr lvl="1"/>
            <a:r>
              <a:rPr lang="en-US" dirty="0" smtClean="0"/>
              <a:t>Secure (when it needs to be)</a:t>
            </a:r>
            <a:br>
              <a:rPr lang="en-US" dirty="0" smtClean="0"/>
            </a:br>
            <a:endParaRPr lang="en-US" dirty="0" smtClean="0"/>
          </a:p>
        </p:txBody>
      </p:sp>
    </p:spTree>
    <p:extLst>
      <p:ext uri="{BB962C8B-B14F-4D97-AF65-F5344CB8AC3E}">
        <p14:creationId xmlns:p14="http://schemas.microsoft.com/office/powerpoint/2010/main" val="1716778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REST to/from </a:t>
            </a:r>
            <a:r>
              <a:rPr lang="en-US" dirty="0" smtClean="0"/>
              <a:t>AppServer RPC</a:t>
            </a:r>
            <a:endParaRPr lang="en-US" dirty="0"/>
          </a:p>
        </p:txBody>
      </p:sp>
    </p:spTree>
    <p:extLst>
      <p:ext uri="{BB962C8B-B14F-4D97-AF65-F5344CB8AC3E}">
        <p14:creationId xmlns:p14="http://schemas.microsoft.com/office/powerpoint/2010/main" val="1085005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367497"/>
            <a:ext cx="10801179" cy="430887"/>
          </a:xfrm>
        </p:spPr>
        <p:txBody>
          <a:bodyPr/>
          <a:lstStyle/>
          <a:p>
            <a:r>
              <a:rPr lang="en-US" dirty="0" smtClean="0"/>
              <a:t>A Good </a:t>
            </a:r>
            <a:r>
              <a:rPr lang="en-US" dirty="0" err="1" smtClean="0"/>
              <a:t>RESTful</a:t>
            </a:r>
            <a:r>
              <a:rPr lang="en-US" dirty="0" smtClean="0"/>
              <a:t> API Design is Essential</a:t>
            </a:r>
            <a:endParaRPr lang="en-US" dirty="0"/>
          </a:p>
        </p:txBody>
      </p:sp>
      <p:sp>
        <p:nvSpPr>
          <p:cNvPr id="5" name="Content Placeholder 4"/>
          <p:cNvSpPr>
            <a:spLocks noGrp="1"/>
          </p:cNvSpPr>
          <p:nvPr>
            <p:ph idx="1"/>
          </p:nvPr>
        </p:nvSpPr>
        <p:spPr>
          <a:xfrm>
            <a:off x="611963" y="1200150"/>
            <a:ext cx="10360501" cy="5303520"/>
          </a:xfrm>
        </p:spPr>
        <p:txBody>
          <a:bodyPr/>
          <a:lstStyle/>
          <a:p>
            <a:pPr>
              <a:spcAft>
                <a:spcPts val="900"/>
              </a:spcAft>
            </a:pPr>
            <a:r>
              <a:rPr lang="en-US" dirty="0" smtClean="0"/>
              <a:t>Choose between one monolithic REST service versus multiple REST services</a:t>
            </a:r>
          </a:p>
          <a:p>
            <a:pPr lvl="1">
              <a:spcAft>
                <a:spcPts val="900"/>
              </a:spcAft>
            </a:pPr>
            <a:r>
              <a:rPr lang="en-US" dirty="0" smtClean="0"/>
              <a:t>Divide API [URL] space into web applications hosting related REST services</a:t>
            </a:r>
            <a:br>
              <a:rPr lang="en-US" dirty="0" smtClean="0"/>
            </a:br>
            <a:r>
              <a:rPr lang="en-US" dirty="0" smtClean="0"/>
              <a:t> </a:t>
            </a:r>
            <a:r>
              <a:rPr lang="en-US" sz="1600" dirty="0" smtClean="0"/>
              <a:t>(example:  application administration services versus application data services)</a:t>
            </a:r>
            <a:endParaRPr lang="en-US" dirty="0" smtClean="0"/>
          </a:p>
          <a:p>
            <a:pPr lvl="1">
              <a:spcAft>
                <a:spcPts val="900"/>
              </a:spcAft>
            </a:pPr>
            <a:r>
              <a:rPr lang="en-US" dirty="0" smtClean="0"/>
              <a:t>Each REST service’s URL path is a hierarchy of related resources</a:t>
            </a:r>
          </a:p>
          <a:p>
            <a:pPr lvl="1">
              <a:spcAft>
                <a:spcPts val="900"/>
              </a:spcAft>
            </a:pPr>
            <a:r>
              <a:rPr lang="en-US" dirty="0" smtClean="0"/>
              <a:t>Each resource’s URL path can have one or more instance qualifiers</a:t>
            </a:r>
          </a:p>
          <a:p>
            <a:pPr lvl="1">
              <a:spcAft>
                <a:spcPts val="900"/>
              </a:spcAft>
            </a:pPr>
            <a:r>
              <a:rPr lang="en-US" sz="2000" dirty="0" smtClean="0"/>
              <a:t>Each resource’s URL path has one or more [action] verbs ( &amp; media type)</a:t>
            </a:r>
            <a:br>
              <a:rPr lang="en-US" sz="2000" dirty="0" smtClean="0"/>
            </a:br>
            <a:endParaRPr lang="en-US" sz="2000" dirty="0" smtClean="0"/>
          </a:p>
        </p:txBody>
      </p:sp>
    </p:spTree>
    <p:extLst>
      <p:ext uri="{BB962C8B-B14F-4D97-AF65-F5344CB8AC3E}">
        <p14:creationId xmlns:p14="http://schemas.microsoft.com/office/powerpoint/2010/main" val="122041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90797" y="1200150"/>
            <a:ext cx="10360501" cy="5303520"/>
          </a:xfrm>
        </p:spPr>
        <p:txBody>
          <a:bodyPr/>
          <a:lstStyle/>
          <a:p>
            <a:r>
              <a:rPr lang="en-US" dirty="0" smtClean="0"/>
              <a:t>Each deployed (OpenEdge REST) web application has </a:t>
            </a:r>
          </a:p>
          <a:p>
            <a:pPr lvl="1">
              <a:spcAft>
                <a:spcPts val="900"/>
              </a:spcAft>
            </a:pPr>
            <a:r>
              <a:rPr lang="en-US" dirty="0"/>
              <a:t>A web application name</a:t>
            </a:r>
          </a:p>
          <a:p>
            <a:pPr lvl="1">
              <a:spcAft>
                <a:spcPts val="900"/>
              </a:spcAft>
            </a:pPr>
            <a:r>
              <a:rPr lang="en-US" dirty="0" smtClean="0"/>
              <a:t>One or more REST services</a:t>
            </a:r>
          </a:p>
          <a:p>
            <a:pPr lvl="1">
              <a:spcAft>
                <a:spcPts val="900"/>
              </a:spcAft>
            </a:pPr>
            <a:r>
              <a:rPr lang="en-US" dirty="0" smtClean="0"/>
              <a:t>A security configuration ( user authentication and [URL] authorization )</a:t>
            </a:r>
          </a:p>
          <a:p>
            <a:pPr lvl="1">
              <a:spcAft>
                <a:spcPts val="900"/>
              </a:spcAft>
            </a:pPr>
            <a:r>
              <a:rPr lang="en-US" dirty="0" smtClean="0"/>
              <a:t>A connection to ONE State-free model AppServer [service]</a:t>
            </a:r>
            <a:br>
              <a:rPr lang="en-US" dirty="0" smtClean="0"/>
            </a:br>
            <a:endParaRPr lang="en-US" dirty="0" smtClean="0"/>
          </a:p>
          <a:p>
            <a:r>
              <a:rPr lang="en-US" dirty="0" smtClean="0"/>
              <a:t>Example ( for OpenEdge REST web application ):</a:t>
            </a:r>
          </a:p>
          <a:p>
            <a:pPr marL="0" indent="0">
              <a:buNone/>
            </a:pPr>
            <a:r>
              <a:rPr lang="en-US" dirty="0"/>
              <a:t>	</a:t>
            </a:r>
            <a:r>
              <a:rPr lang="en-US" dirty="0" smtClean="0"/>
              <a:t>http://</a:t>
            </a:r>
            <a:r>
              <a:rPr lang="en-US" dirty="0" err="1" smtClean="0">
                <a:solidFill>
                  <a:schemeClr val="accent1"/>
                </a:solidFill>
              </a:rPr>
              <a:t>host</a:t>
            </a:r>
            <a:r>
              <a:rPr lang="en-US" dirty="0" err="1" smtClean="0"/>
              <a:t>:</a:t>
            </a:r>
            <a:r>
              <a:rPr lang="en-US" dirty="0" err="1" smtClean="0">
                <a:solidFill>
                  <a:srgbClr val="FF4E00"/>
                </a:solidFill>
              </a:rPr>
              <a:t>port</a:t>
            </a:r>
            <a:r>
              <a:rPr lang="en-US" dirty="0" smtClean="0"/>
              <a:t>/</a:t>
            </a:r>
            <a:r>
              <a:rPr lang="en-US" dirty="0" err="1" smtClean="0">
                <a:solidFill>
                  <a:srgbClr val="FF4E00"/>
                </a:solidFill>
              </a:rPr>
              <a:t>webAppName</a:t>
            </a:r>
            <a:r>
              <a:rPr lang="en-US" dirty="0" smtClean="0"/>
              <a:t>/rest/</a:t>
            </a:r>
          </a:p>
          <a:p>
            <a:pPr marL="457200" lvl="1" indent="0">
              <a:buNone/>
            </a:pPr>
            <a:r>
              <a:rPr lang="en-US" dirty="0" smtClean="0">
                <a:solidFill>
                  <a:schemeClr val="tx1"/>
                </a:solidFill>
              </a:rPr>
              <a:t> </a:t>
            </a:r>
          </a:p>
          <a:p>
            <a:pPr marL="0" indent="0">
              <a:buNone/>
            </a:pPr>
            <a:r>
              <a:rPr lang="en-US" dirty="0" smtClean="0"/>
              <a:t/>
            </a:r>
            <a:br>
              <a:rPr lang="en-US" dirty="0" smtClean="0"/>
            </a:br>
            <a:endParaRPr lang="en-US" sz="1000" dirty="0" smtClean="0"/>
          </a:p>
        </p:txBody>
      </p:sp>
      <p:sp>
        <p:nvSpPr>
          <p:cNvPr id="4" name="Title 3"/>
          <p:cNvSpPr>
            <a:spLocks noGrp="1"/>
          </p:cNvSpPr>
          <p:nvPr>
            <p:ph type="title"/>
          </p:nvPr>
        </p:nvSpPr>
        <p:spPr>
          <a:xfrm>
            <a:off x="616817" y="367497"/>
            <a:ext cx="10801179" cy="430887"/>
          </a:xfrm>
        </p:spPr>
        <p:txBody>
          <a:bodyPr/>
          <a:lstStyle/>
          <a:p>
            <a:r>
              <a:rPr lang="en-US" dirty="0" err="1" smtClean="0"/>
              <a:t>RESTful</a:t>
            </a:r>
            <a:r>
              <a:rPr lang="en-US" dirty="0" smtClean="0"/>
              <a:t> Web Application Design</a:t>
            </a:r>
            <a:endParaRPr lang="en-US" dirty="0"/>
          </a:p>
        </p:txBody>
      </p:sp>
      <p:sp>
        <p:nvSpPr>
          <p:cNvPr id="2" name="Left Brace 1"/>
          <p:cNvSpPr/>
          <p:nvPr/>
        </p:nvSpPr>
        <p:spPr bwMode="auto">
          <a:xfrm rot="16200000">
            <a:off x="3189342" y="3339957"/>
            <a:ext cx="296746" cy="2991231"/>
          </a:xfrm>
          <a:prstGeom prst="leftBrace">
            <a:avLst/>
          </a:prstGeom>
          <a:no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3" name="TextBox 2"/>
          <p:cNvSpPr txBox="1"/>
          <p:nvPr/>
        </p:nvSpPr>
        <p:spPr>
          <a:xfrm>
            <a:off x="1842126" y="4936471"/>
            <a:ext cx="3026803" cy="338554"/>
          </a:xfrm>
          <a:prstGeom prst="rect">
            <a:avLst/>
          </a:prstGeom>
          <a:noFill/>
        </p:spPr>
        <p:txBody>
          <a:bodyPr wrap="square" rtlCol="0">
            <a:spAutoFit/>
          </a:bodyPr>
          <a:lstStyle/>
          <a:p>
            <a:r>
              <a:rPr lang="en-US" sz="1600" i="0" dirty="0">
                <a:solidFill>
                  <a:srgbClr val="000000"/>
                </a:solidFill>
              </a:rPr>
              <a:t>d</a:t>
            </a:r>
            <a:r>
              <a:rPr lang="en-US" sz="1600" i="0" dirty="0" smtClean="0">
                <a:solidFill>
                  <a:srgbClr val="000000"/>
                </a:solidFill>
              </a:rPr>
              <a:t>eployment site defined part</a:t>
            </a:r>
          </a:p>
        </p:txBody>
      </p:sp>
      <p:sp>
        <p:nvSpPr>
          <p:cNvPr id="8" name="Left Brace 7"/>
          <p:cNvSpPr/>
          <p:nvPr/>
        </p:nvSpPr>
        <p:spPr bwMode="auto">
          <a:xfrm rot="16200000">
            <a:off x="4992602" y="4583424"/>
            <a:ext cx="296746" cy="476732"/>
          </a:xfrm>
          <a:prstGeom prst="leftBrace">
            <a:avLst/>
          </a:prstGeom>
          <a:no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9" name="TextBox 8"/>
          <p:cNvSpPr txBox="1"/>
          <p:nvPr/>
        </p:nvSpPr>
        <p:spPr>
          <a:xfrm>
            <a:off x="4783935" y="4922689"/>
            <a:ext cx="3026803" cy="338554"/>
          </a:xfrm>
          <a:prstGeom prst="rect">
            <a:avLst/>
          </a:prstGeom>
          <a:noFill/>
        </p:spPr>
        <p:txBody>
          <a:bodyPr wrap="square" rtlCol="0">
            <a:spAutoFit/>
          </a:bodyPr>
          <a:lstStyle/>
          <a:p>
            <a:pPr algn="l"/>
            <a:r>
              <a:rPr lang="en-US" sz="1600" i="0" dirty="0" smtClean="0">
                <a:solidFill>
                  <a:srgbClr val="000000"/>
                </a:solidFill>
              </a:rPr>
              <a:t>OE defined part</a:t>
            </a:r>
          </a:p>
        </p:txBody>
      </p:sp>
    </p:spTree>
    <p:extLst>
      <p:ext uri="{BB962C8B-B14F-4D97-AF65-F5344CB8AC3E}">
        <p14:creationId xmlns:p14="http://schemas.microsoft.com/office/powerpoint/2010/main" val="293077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367497"/>
            <a:ext cx="10801179" cy="430887"/>
          </a:xfrm>
        </p:spPr>
        <p:txBody>
          <a:bodyPr/>
          <a:lstStyle/>
          <a:p>
            <a:r>
              <a:rPr lang="en-US" dirty="0" err="1" smtClean="0"/>
              <a:t>RESTful</a:t>
            </a:r>
            <a:r>
              <a:rPr lang="en-US" dirty="0" smtClean="0"/>
              <a:t> Service and URL Design</a:t>
            </a:r>
            <a:endParaRPr lang="en-US" dirty="0"/>
          </a:p>
        </p:txBody>
      </p:sp>
      <p:sp>
        <p:nvSpPr>
          <p:cNvPr id="5" name="Content Placeholder 4"/>
          <p:cNvSpPr>
            <a:spLocks noGrp="1"/>
          </p:cNvSpPr>
          <p:nvPr>
            <p:ph idx="1"/>
          </p:nvPr>
        </p:nvSpPr>
        <p:spPr>
          <a:xfrm>
            <a:off x="611963" y="1200150"/>
            <a:ext cx="10360501" cy="5303520"/>
          </a:xfrm>
        </p:spPr>
        <p:txBody>
          <a:bodyPr/>
          <a:lstStyle/>
          <a:p>
            <a:pPr>
              <a:spcAft>
                <a:spcPts val="900"/>
              </a:spcAft>
            </a:pPr>
            <a:r>
              <a:rPr lang="en-US" dirty="0" smtClean="0"/>
              <a:t>What is a REST Service</a:t>
            </a:r>
            <a:endParaRPr lang="en-US" dirty="0"/>
          </a:p>
          <a:p>
            <a:pPr lvl="1">
              <a:spcAft>
                <a:spcPts val="900"/>
              </a:spcAft>
            </a:pPr>
            <a:r>
              <a:rPr lang="en-US" dirty="0" smtClean="0"/>
              <a:t>Has a service-name that appears in the URL</a:t>
            </a:r>
          </a:p>
          <a:p>
            <a:pPr lvl="1">
              <a:spcAft>
                <a:spcPts val="900"/>
              </a:spcAft>
            </a:pPr>
            <a:r>
              <a:rPr lang="en-US" dirty="0" smtClean="0"/>
              <a:t>A service-name contains one or more REST resources</a:t>
            </a:r>
          </a:p>
          <a:p>
            <a:pPr lvl="1">
              <a:spcAft>
                <a:spcPts val="900"/>
              </a:spcAft>
            </a:pPr>
            <a:r>
              <a:rPr lang="en-US" dirty="0" smtClean="0"/>
              <a:t>Each resource has a unique URL path within the service</a:t>
            </a:r>
          </a:p>
          <a:p>
            <a:pPr lvl="1">
              <a:spcAft>
                <a:spcPts val="900"/>
              </a:spcAft>
            </a:pPr>
            <a:r>
              <a:rPr lang="en-US" dirty="0" smtClean="0"/>
              <a:t>Each resource URL path can have</a:t>
            </a:r>
            <a:endParaRPr lang="en-US" dirty="0"/>
          </a:p>
          <a:p>
            <a:pPr lvl="2">
              <a:spcAft>
                <a:spcPts val="900"/>
              </a:spcAft>
            </a:pPr>
            <a:r>
              <a:rPr lang="en-US" dirty="0" smtClean="0"/>
              <a:t>Optional </a:t>
            </a:r>
            <a:r>
              <a:rPr lang="en-US" dirty="0"/>
              <a:t>input </a:t>
            </a:r>
            <a:r>
              <a:rPr lang="en-US" dirty="0" smtClean="0"/>
              <a:t>parameters and/or options</a:t>
            </a:r>
            <a:endParaRPr lang="en-US" dirty="0"/>
          </a:p>
          <a:p>
            <a:pPr>
              <a:spcAft>
                <a:spcPts val="900"/>
              </a:spcAft>
            </a:pPr>
            <a:r>
              <a:rPr lang="en-US" dirty="0" smtClean="0"/>
              <a:t>Example</a:t>
            </a:r>
            <a:br>
              <a:rPr lang="en-US" dirty="0" smtClean="0"/>
            </a:br>
            <a:r>
              <a:rPr lang="en-US" dirty="0" smtClean="0"/>
              <a:t>http</a:t>
            </a:r>
            <a:r>
              <a:rPr lang="en-US" dirty="0"/>
              <a:t>://host:port/webAppName/</a:t>
            </a:r>
            <a:r>
              <a:rPr lang="en-US" dirty="0" smtClean="0"/>
              <a:t>rest</a:t>
            </a:r>
            <a:r>
              <a:rPr lang="en-US" dirty="0"/>
              <a:t>/</a:t>
            </a:r>
            <a:r>
              <a:rPr lang="en-US" dirty="0" smtClean="0">
                <a:solidFill>
                  <a:srgbClr val="FF0000"/>
                </a:solidFill>
              </a:rPr>
              <a:t>&lt;service-name&gt;/&lt;resource-path&gt;</a:t>
            </a:r>
            <a:endParaRPr lang="en-US" dirty="0">
              <a:solidFill>
                <a:srgbClr val="FF0000"/>
              </a:solidFill>
            </a:endParaRPr>
          </a:p>
          <a:p>
            <a:pPr marL="0" indent="0">
              <a:spcAft>
                <a:spcPts val="900"/>
              </a:spcAft>
              <a:buNone/>
            </a:pPr>
            <a:r>
              <a:rPr lang="en-US" dirty="0"/>
              <a:t/>
            </a:r>
            <a:br>
              <a:rPr lang="en-US" dirty="0"/>
            </a:br>
            <a:endParaRPr lang="en-US" sz="1000" dirty="0" smtClean="0"/>
          </a:p>
        </p:txBody>
      </p:sp>
      <p:sp>
        <p:nvSpPr>
          <p:cNvPr id="6" name="Left Brace 5"/>
          <p:cNvSpPr/>
          <p:nvPr/>
        </p:nvSpPr>
        <p:spPr bwMode="auto">
          <a:xfrm rot="16200000">
            <a:off x="6622394" y="3170232"/>
            <a:ext cx="296746" cy="3717196"/>
          </a:xfrm>
          <a:prstGeom prst="leftBrace">
            <a:avLst/>
          </a:prstGeom>
          <a:no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TextBox 6"/>
          <p:cNvSpPr txBox="1"/>
          <p:nvPr/>
        </p:nvSpPr>
        <p:spPr>
          <a:xfrm>
            <a:off x="5327651" y="5105988"/>
            <a:ext cx="2839848" cy="338554"/>
          </a:xfrm>
          <a:prstGeom prst="rect">
            <a:avLst/>
          </a:prstGeom>
          <a:noFill/>
        </p:spPr>
        <p:txBody>
          <a:bodyPr wrap="square" rtlCol="0">
            <a:spAutoFit/>
          </a:bodyPr>
          <a:lstStyle/>
          <a:p>
            <a:r>
              <a:rPr lang="en-US" sz="1600" i="0" dirty="0">
                <a:solidFill>
                  <a:srgbClr val="000000"/>
                </a:solidFill>
              </a:rPr>
              <a:t>d</a:t>
            </a:r>
            <a:r>
              <a:rPr lang="en-US" sz="1600" i="0" dirty="0" smtClean="0">
                <a:solidFill>
                  <a:srgbClr val="000000"/>
                </a:solidFill>
              </a:rPr>
              <a:t>eveloper designed part</a:t>
            </a:r>
          </a:p>
        </p:txBody>
      </p:sp>
      <p:sp>
        <p:nvSpPr>
          <p:cNvPr id="9" name="Oval Callout 8"/>
          <p:cNvSpPr/>
          <p:nvPr/>
        </p:nvSpPr>
        <p:spPr bwMode="auto">
          <a:xfrm>
            <a:off x="9428990" y="3803642"/>
            <a:ext cx="2519582" cy="519351"/>
          </a:xfrm>
          <a:prstGeom prst="wedgeEllipseCallout">
            <a:avLst>
              <a:gd name="adj1" fmla="val -95075"/>
              <a:gd name="adj2" fmla="val 236969"/>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chemeClr val="bg1"/>
                </a:solidFill>
              </a:rPr>
              <a:t>You are here…</a:t>
            </a:r>
            <a:endParaRPr kumimoji="0" lang="en-US" sz="1800" b="0" i="1" u="none" strike="noStrike" cap="none" normalizeH="0" baseline="0" dirty="0" smtClean="0">
              <a:ln>
                <a:noFill/>
              </a:ln>
              <a:solidFill>
                <a:schemeClr val="bg1"/>
              </a:solidFill>
              <a:effectLst/>
            </a:endParaRPr>
          </a:p>
        </p:txBody>
      </p:sp>
    </p:spTree>
    <p:extLst>
      <p:ext uri="{BB962C8B-B14F-4D97-AF65-F5344CB8AC3E}">
        <p14:creationId xmlns:p14="http://schemas.microsoft.com/office/powerpoint/2010/main" val="307084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You Choose What GOES Where</a:t>
            </a:r>
            <a:endParaRPr lang="en-US" dirty="0"/>
          </a:p>
        </p:txBody>
      </p:sp>
      <p:sp>
        <p:nvSpPr>
          <p:cNvPr id="5" name="Content Placeholder 4"/>
          <p:cNvSpPr>
            <a:spLocks noGrp="1"/>
          </p:cNvSpPr>
          <p:nvPr>
            <p:ph idx="1"/>
          </p:nvPr>
        </p:nvSpPr>
        <p:spPr>
          <a:xfrm>
            <a:off x="576351" y="1876752"/>
            <a:ext cx="3554345" cy="3013766"/>
          </a:xfrm>
          <a:ln w="28575" cmpd="sng">
            <a:solidFill>
              <a:schemeClr val="tx2"/>
            </a:solidFill>
          </a:ln>
        </p:spPr>
        <p:txBody>
          <a:bodyPr/>
          <a:lstStyle/>
          <a:p>
            <a:r>
              <a:rPr lang="en-US" sz="1600" dirty="0" smtClean="0">
                <a:solidFill>
                  <a:srgbClr val="004771"/>
                </a:solidFill>
              </a:rPr>
              <a:t>Resource URL path</a:t>
            </a:r>
          </a:p>
          <a:p>
            <a:r>
              <a:rPr lang="en-US" sz="1600" dirty="0" smtClean="0">
                <a:solidFill>
                  <a:srgbClr val="004771"/>
                </a:solidFill>
              </a:rPr>
              <a:t>Resource URL options</a:t>
            </a:r>
          </a:p>
          <a:p>
            <a:r>
              <a:rPr lang="en-US" sz="1600" dirty="0" smtClean="0">
                <a:solidFill>
                  <a:srgbClr val="004771"/>
                </a:solidFill>
              </a:rPr>
              <a:t>Resource URL query</a:t>
            </a:r>
          </a:p>
          <a:p>
            <a:r>
              <a:rPr lang="en-US" sz="1600" dirty="0" smtClean="0">
                <a:solidFill>
                  <a:srgbClr val="004771"/>
                </a:solidFill>
              </a:rPr>
              <a:t>HTTP request verb</a:t>
            </a:r>
          </a:p>
          <a:p>
            <a:r>
              <a:rPr lang="en-US" sz="1600" dirty="0" smtClean="0">
                <a:solidFill>
                  <a:srgbClr val="004771"/>
                </a:solidFill>
              </a:rPr>
              <a:t>HTTP request/response header</a:t>
            </a:r>
          </a:p>
          <a:p>
            <a:r>
              <a:rPr lang="en-US" sz="1600" dirty="0" smtClean="0">
                <a:solidFill>
                  <a:srgbClr val="004771"/>
                </a:solidFill>
              </a:rPr>
              <a:t>HTTP request/response Cookie</a:t>
            </a:r>
          </a:p>
          <a:p>
            <a:r>
              <a:rPr lang="en-US" sz="1600" dirty="0" smtClean="0">
                <a:solidFill>
                  <a:srgbClr val="004771"/>
                </a:solidFill>
              </a:rPr>
              <a:t>HTTP request/response Body</a:t>
            </a:r>
          </a:p>
          <a:p>
            <a:pPr lvl="1"/>
            <a:r>
              <a:rPr lang="en-US" sz="1600" dirty="0" smtClean="0">
                <a:solidFill>
                  <a:srgbClr val="004771"/>
                </a:solidFill>
              </a:rPr>
              <a:t>[tunneled RPC parameters]</a:t>
            </a:r>
          </a:p>
          <a:p>
            <a:endParaRPr lang="en-US" dirty="0">
              <a:solidFill>
                <a:schemeClr val="tx2">
                  <a:lumMod val="75000"/>
                </a:schemeClr>
              </a:solidFill>
            </a:endParaRPr>
          </a:p>
        </p:txBody>
      </p:sp>
      <p:sp>
        <p:nvSpPr>
          <p:cNvPr id="6" name="Content Placeholder 4"/>
          <p:cNvSpPr txBox="1">
            <a:spLocks/>
          </p:cNvSpPr>
          <p:nvPr/>
        </p:nvSpPr>
        <p:spPr bwMode="auto">
          <a:xfrm>
            <a:off x="7786605" y="2278424"/>
            <a:ext cx="3796436" cy="2172895"/>
          </a:xfrm>
          <a:prstGeom prst="rect">
            <a:avLst/>
          </a:prstGeom>
          <a:noFill/>
          <a:ln w="285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r>
              <a:rPr lang="en-US" sz="1600" i="0" dirty="0" smtClean="0">
                <a:solidFill>
                  <a:srgbClr val="C1282D"/>
                </a:solidFill>
              </a:rPr>
              <a:t>OO/procedure object path</a:t>
            </a:r>
          </a:p>
          <a:p>
            <a:r>
              <a:rPr lang="en-US" sz="1600" i="0" dirty="0" smtClean="0">
                <a:solidFill>
                  <a:srgbClr val="C1282D"/>
                </a:solidFill>
              </a:rPr>
              <a:t>OO/procedure run-time model</a:t>
            </a:r>
            <a:br>
              <a:rPr lang="en-US" sz="1600" i="0" dirty="0" smtClean="0">
                <a:solidFill>
                  <a:srgbClr val="C1282D"/>
                </a:solidFill>
              </a:rPr>
            </a:br>
            <a:r>
              <a:rPr lang="en-US" sz="1600" i="0" dirty="0" smtClean="0">
                <a:solidFill>
                  <a:srgbClr val="C1282D"/>
                </a:solidFill>
              </a:rPr>
              <a:t>{external | singleton | single-run}</a:t>
            </a:r>
          </a:p>
          <a:p>
            <a:r>
              <a:rPr lang="en-US" sz="1600" i="0" dirty="0" smtClean="0">
                <a:solidFill>
                  <a:srgbClr val="C1282D"/>
                </a:solidFill>
              </a:rPr>
              <a:t>Object internal procedure/method</a:t>
            </a:r>
          </a:p>
          <a:p>
            <a:r>
              <a:rPr lang="en-US" sz="1600" i="0" dirty="0" smtClean="0">
                <a:solidFill>
                  <a:srgbClr val="C1282D"/>
                </a:solidFill>
              </a:rPr>
              <a:t>Procedure/method Input parameters</a:t>
            </a:r>
          </a:p>
          <a:p>
            <a:r>
              <a:rPr lang="en-US" sz="1600" i="0" dirty="0" smtClean="0">
                <a:solidFill>
                  <a:srgbClr val="C1282D"/>
                </a:solidFill>
              </a:rPr>
              <a:t>Procedure/method parameters</a:t>
            </a:r>
          </a:p>
          <a:p>
            <a:pPr marL="0" indent="0">
              <a:buNone/>
            </a:pPr>
            <a:endParaRPr lang="en-US" sz="1600" i="0" dirty="0" smtClean="0"/>
          </a:p>
          <a:p>
            <a:endParaRPr lang="en-US" i="0" dirty="0"/>
          </a:p>
        </p:txBody>
      </p:sp>
      <p:sp>
        <p:nvSpPr>
          <p:cNvPr id="2" name="Rounded Rectangle 1"/>
          <p:cNvSpPr/>
          <p:nvPr/>
        </p:nvSpPr>
        <p:spPr bwMode="auto">
          <a:xfrm>
            <a:off x="4997194" y="1721177"/>
            <a:ext cx="1922911" cy="3335522"/>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dirty="0" smtClean="0">
                <a:solidFill>
                  <a:srgbClr val="FFFFFF"/>
                </a:solidFill>
              </a:rPr>
              <a:t>HTTP</a:t>
            </a:r>
            <a:br>
              <a:rPr lang="en-US" sz="2000" dirty="0" smtClean="0">
                <a:solidFill>
                  <a:srgbClr val="FFFFFF"/>
                </a:solidFill>
              </a:rPr>
            </a:br>
            <a:r>
              <a:rPr lang="en-US" sz="2000" dirty="0" smtClean="0">
                <a:solidFill>
                  <a:srgbClr val="FFFFFF"/>
                </a:solidFill>
              </a:rPr>
              <a:t>to/from</a:t>
            </a:r>
            <a:br>
              <a:rPr lang="en-US" sz="2000" dirty="0" smtClean="0">
                <a:solidFill>
                  <a:srgbClr val="FFFFFF"/>
                </a:solidFill>
              </a:rPr>
            </a:br>
            <a:r>
              <a:rPr lang="en-US" sz="2000" dirty="0" smtClean="0">
                <a:solidFill>
                  <a:srgbClr val="FFFFFF"/>
                </a:solidFill>
              </a:rPr>
              <a:t>AppServer</a:t>
            </a:r>
            <a:br>
              <a:rPr lang="en-US" sz="2000" dirty="0" smtClean="0">
                <a:solidFill>
                  <a:srgbClr val="FFFFFF"/>
                </a:solidFill>
              </a:rPr>
            </a:br>
            <a:r>
              <a:rPr lang="en-US" sz="2000" dirty="0" smtClean="0">
                <a:solidFill>
                  <a:srgbClr val="FFFFFF"/>
                </a:solidFill>
              </a:rPr>
              <a:t>mapping</a:t>
            </a:r>
            <a:br>
              <a:rPr lang="en-US" sz="2000" dirty="0" smtClean="0">
                <a:solidFill>
                  <a:srgbClr val="FFFFFF"/>
                </a:solidFill>
              </a:rPr>
            </a:br>
            <a:r>
              <a:rPr lang="en-US" sz="2000" dirty="0" smtClean="0">
                <a:solidFill>
                  <a:srgbClr val="FFFFFF"/>
                </a:solidFill>
              </a:rPr>
              <a:t>file</a:t>
            </a:r>
            <a:br>
              <a:rPr lang="en-US" sz="2000" dirty="0" smtClean="0">
                <a:solidFill>
                  <a:srgbClr val="FFFFFF"/>
                </a:solidFill>
              </a:rPr>
            </a:br>
            <a:r>
              <a:rPr lang="en-US" sz="2000" dirty="0" smtClean="0">
                <a:solidFill>
                  <a:srgbClr val="FFFFFF"/>
                </a:solidFill>
              </a:rPr>
              <a:t>(.</a:t>
            </a:r>
            <a:r>
              <a:rPr lang="en-US" sz="2000" dirty="0" err="1" smtClean="0">
                <a:solidFill>
                  <a:srgbClr val="FFFFFF"/>
                </a:solidFill>
              </a:rPr>
              <a:t>paar</a:t>
            </a:r>
            <a:r>
              <a:rPr lang="en-US" sz="2000" dirty="0" smtClean="0">
                <a:solidFill>
                  <a:srgbClr val="FFFFFF"/>
                </a:solidFill>
              </a:rPr>
              <a:t>)</a:t>
            </a:r>
            <a:endParaRPr kumimoji="0" lang="en-US" sz="2000" b="0" i="1" u="none" strike="noStrike" cap="none" normalizeH="0" baseline="0" dirty="0" smtClean="0">
              <a:ln>
                <a:noFill/>
              </a:ln>
              <a:solidFill>
                <a:srgbClr val="FFFFFF"/>
              </a:solidFill>
              <a:effectLst/>
            </a:endParaRPr>
          </a:p>
        </p:txBody>
      </p:sp>
      <p:sp>
        <p:nvSpPr>
          <p:cNvPr id="3" name="TextBox 2"/>
          <p:cNvSpPr txBox="1"/>
          <p:nvPr/>
        </p:nvSpPr>
        <p:spPr>
          <a:xfrm>
            <a:off x="724055" y="1460032"/>
            <a:ext cx="3264201" cy="400110"/>
          </a:xfrm>
          <a:prstGeom prst="rect">
            <a:avLst/>
          </a:prstGeom>
          <a:noFill/>
        </p:spPr>
        <p:txBody>
          <a:bodyPr wrap="square" rtlCol="0">
            <a:spAutoFit/>
          </a:bodyPr>
          <a:lstStyle/>
          <a:p>
            <a:r>
              <a:rPr lang="en-US" sz="2000" i="0" dirty="0" smtClean="0">
                <a:solidFill>
                  <a:schemeClr val="tx2">
                    <a:lumMod val="75000"/>
                  </a:schemeClr>
                </a:solidFill>
              </a:rPr>
              <a:t>HTTP message/response</a:t>
            </a:r>
          </a:p>
        </p:txBody>
      </p:sp>
      <p:sp>
        <p:nvSpPr>
          <p:cNvPr id="7" name="TextBox 6"/>
          <p:cNvSpPr txBox="1"/>
          <p:nvPr/>
        </p:nvSpPr>
        <p:spPr>
          <a:xfrm>
            <a:off x="7630387" y="1564952"/>
            <a:ext cx="4085128" cy="707886"/>
          </a:xfrm>
          <a:prstGeom prst="rect">
            <a:avLst/>
          </a:prstGeom>
          <a:noFill/>
        </p:spPr>
        <p:txBody>
          <a:bodyPr wrap="square" rtlCol="0">
            <a:spAutoFit/>
          </a:bodyPr>
          <a:lstStyle/>
          <a:p>
            <a:r>
              <a:rPr lang="en-US" sz="2000" i="0" dirty="0" smtClean="0">
                <a:solidFill>
                  <a:schemeClr val="accent4"/>
                </a:solidFill>
              </a:rPr>
              <a:t>AppServer </a:t>
            </a:r>
            <a:br>
              <a:rPr lang="en-US" sz="2000" i="0" dirty="0" smtClean="0">
                <a:solidFill>
                  <a:schemeClr val="accent4"/>
                </a:solidFill>
              </a:rPr>
            </a:br>
            <a:r>
              <a:rPr lang="en-US" sz="2000" i="0" dirty="0" smtClean="0">
                <a:solidFill>
                  <a:schemeClr val="accent4"/>
                </a:solidFill>
              </a:rPr>
              <a:t>service-interface / business-entity</a:t>
            </a:r>
          </a:p>
        </p:txBody>
      </p:sp>
      <p:sp>
        <p:nvSpPr>
          <p:cNvPr id="8" name="Left-Right Arrow 7"/>
          <p:cNvSpPr/>
          <p:nvPr/>
        </p:nvSpPr>
        <p:spPr bwMode="auto">
          <a:xfrm>
            <a:off x="4154436" y="3098119"/>
            <a:ext cx="842758" cy="379846"/>
          </a:xfrm>
          <a:prstGeom prst="leftRightArrow">
            <a:avLst/>
          </a:prstGeom>
          <a:solidFill>
            <a:schemeClr val="tx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Left-Right Arrow 8"/>
          <p:cNvSpPr/>
          <p:nvPr/>
        </p:nvSpPr>
        <p:spPr bwMode="auto">
          <a:xfrm>
            <a:off x="6941937" y="3108077"/>
            <a:ext cx="842758" cy="379846"/>
          </a:xfrm>
          <a:prstGeom prst="leftRightArrow">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 name="Oval Callout 9"/>
          <p:cNvSpPr/>
          <p:nvPr/>
        </p:nvSpPr>
        <p:spPr bwMode="auto">
          <a:xfrm>
            <a:off x="2620345" y="5017725"/>
            <a:ext cx="1798120" cy="908864"/>
          </a:xfrm>
          <a:prstGeom prst="wedgeEllipseCallout">
            <a:avLst>
              <a:gd name="adj1" fmla="val 139010"/>
              <a:gd name="adj2" fmla="val -85417"/>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PDSOE</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generated</a:t>
            </a:r>
          </a:p>
        </p:txBody>
      </p:sp>
      <p:sp>
        <p:nvSpPr>
          <p:cNvPr id="11" name="Oval Callout 10"/>
          <p:cNvSpPr/>
          <p:nvPr/>
        </p:nvSpPr>
        <p:spPr bwMode="auto">
          <a:xfrm>
            <a:off x="7001476" y="5075163"/>
            <a:ext cx="1815713" cy="908864"/>
          </a:xfrm>
          <a:prstGeom prst="wedgeEllipseCallout">
            <a:avLst>
              <a:gd name="adj1" fmla="val 76252"/>
              <a:gd name="adj2" fmla="val -128516"/>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Developer</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generated</a:t>
            </a:r>
          </a:p>
        </p:txBody>
      </p:sp>
    </p:spTree>
    <p:extLst>
      <p:ext uri="{BB962C8B-B14F-4D97-AF65-F5344CB8AC3E}">
        <p14:creationId xmlns:p14="http://schemas.microsoft.com/office/powerpoint/2010/main" val="1716778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1963" y="1200150"/>
            <a:ext cx="10360501" cy="5303520"/>
          </a:xfrm>
        </p:spPr>
        <p:txBody>
          <a:bodyPr/>
          <a:lstStyle/>
          <a:p>
            <a:pPr>
              <a:lnSpc>
                <a:spcPct val="130000"/>
              </a:lnSpc>
            </a:pPr>
            <a:r>
              <a:rPr lang="en-US" dirty="0" smtClean="0"/>
              <a:t>A web server has a max number of web applications before memory is exhausted</a:t>
            </a:r>
          </a:p>
          <a:p>
            <a:pPr>
              <a:lnSpc>
                <a:spcPct val="130000"/>
              </a:lnSpc>
            </a:pPr>
            <a:r>
              <a:rPr lang="en-US" dirty="0" smtClean="0"/>
              <a:t>The more web applications – the longer to start the server</a:t>
            </a:r>
          </a:p>
          <a:p>
            <a:pPr>
              <a:lnSpc>
                <a:spcPct val="130000"/>
              </a:lnSpc>
            </a:pPr>
            <a:r>
              <a:rPr lang="en-US" dirty="0" smtClean="0"/>
              <a:t>Deleting Mobile/REST web application does not necessarily recover memory</a:t>
            </a:r>
            <a:endParaRPr lang="en-US" dirty="0"/>
          </a:p>
          <a:p>
            <a:pPr>
              <a:lnSpc>
                <a:spcPct val="130000"/>
              </a:lnSpc>
            </a:pPr>
            <a:r>
              <a:rPr lang="en-US" dirty="0" smtClean="0"/>
              <a:t>Low memory symptoms: hung requests, does not start, process crash, no errors logged</a:t>
            </a:r>
          </a:p>
          <a:p>
            <a:pPr>
              <a:lnSpc>
                <a:spcPct val="130000"/>
              </a:lnSpc>
            </a:pPr>
            <a:r>
              <a:rPr lang="en-US" dirty="0" smtClean="0"/>
              <a:t>Tips:</a:t>
            </a:r>
          </a:p>
          <a:p>
            <a:pPr lvl="1">
              <a:lnSpc>
                <a:spcPct val="130000"/>
              </a:lnSpc>
            </a:pPr>
            <a:r>
              <a:rPr lang="en-US" dirty="0" smtClean="0"/>
              <a:t>Tip:  </a:t>
            </a:r>
            <a:r>
              <a:rPr lang="en-US" i="1" dirty="0" smtClean="0"/>
              <a:t>fewer web applications</a:t>
            </a:r>
          </a:p>
          <a:p>
            <a:pPr lvl="2">
              <a:lnSpc>
                <a:spcPct val="130000"/>
              </a:lnSpc>
            </a:pPr>
            <a:r>
              <a:rPr lang="en-US" i="1" dirty="0" smtClean="0"/>
              <a:t>Combine Mobile App &amp; Service in a single WAR using PDSOE </a:t>
            </a:r>
            <a:r>
              <a:rPr lang="en-US" b="1" i="1" dirty="0" smtClean="0"/>
              <a:t>Export…</a:t>
            </a:r>
          </a:p>
          <a:p>
            <a:pPr lvl="2">
              <a:lnSpc>
                <a:spcPct val="130000"/>
              </a:lnSpc>
            </a:pPr>
            <a:r>
              <a:rPr lang="en-US" i="1" dirty="0" smtClean="0"/>
              <a:t>Combine multiple REST services into a single WAR using PDSOE </a:t>
            </a:r>
            <a:r>
              <a:rPr lang="en-US" b="1" i="1" dirty="0" smtClean="0"/>
              <a:t>Export…</a:t>
            </a:r>
            <a:r>
              <a:rPr lang="en-US" i="1" dirty="0" smtClean="0"/>
              <a:t>  </a:t>
            </a:r>
          </a:p>
          <a:p>
            <a:pPr lvl="1">
              <a:lnSpc>
                <a:spcPct val="130000"/>
              </a:lnSpc>
            </a:pPr>
            <a:r>
              <a:rPr lang="en-US" dirty="0" smtClean="0"/>
              <a:t>Tip: </a:t>
            </a:r>
            <a:r>
              <a:rPr lang="en-US" i="1" dirty="0" smtClean="0"/>
              <a:t>turn off PDSOE auto-publish</a:t>
            </a:r>
          </a:p>
          <a:p>
            <a:pPr lvl="1">
              <a:lnSpc>
                <a:spcPct val="130000"/>
              </a:lnSpc>
            </a:pPr>
            <a:r>
              <a:rPr lang="en-US" dirty="0" smtClean="0"/>
              <a:t>Tip:</a:t>
            </a:r>
            <a:r>
              <a:rPr lang="en-US" i="1" dirty="0" smtClean="0"/>
              <a:t> restart web server periodically after n publishes</a:t>
            </a:r>
          </a:p>
        </p:txBody>
      </p:sp>
      <p:sp>
        <p:nvSpPr>
          <p:cNvPr id="4" name="Title 3"/>
          <p:cNvSpPr>
            <a:spLocks noGrp="1"/>
          </p:cNvSpPr>
          <p:nvPr>
            <p:ph type="title"/>
          </p:nvPr>
        </p:nvSpPr>
        <p:spPr>
          <a:xfrm>
            <a:off x="616817" y="367497"/>
            <a:ext cx="10801179" cy="430887"/>
          </a:xfrm>
        </p:spPr>
        <p:txBody>
          <a:bodyPr/>
          <a:lstStyle/>
          <a:p>
            <a:r>
              <a:rPr lang="en-US" dirty="0" smtClean="0"/>
              <a:t>Tomcat Reality</a:t>
            </a:r>
            <a:endParaRPr lang="en-US" dirty="0"/>
          </a:p>
        </p:txBody>
      </p:sp>
    </p:spTree>
    <p:extLst>
      <p:ext uri="{BB962C8B-B14F-4D97-AF65-F5344CB8AC3E}">
        <p14:creationId xmlns:p14="http://schemas.microsoft.com/office/powerpoint/2010/main" val="3215426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Tuning REST Service Security</a:t>
            </a:r>
            <a:endParaRPr lang="en-US" dirty="0"/>
          </a:p>
        </p:txBody>
      </p:sp>
      <p:sp>
        <p:nvSpPr>
          <p:cNvPr id="3" name="Content Placeholder 2"/>
          <p:cNvSpPr>
            <a:spLocks noGrp="1"/>
          </p:cNvSpPr>
          <p:nvPr>
            <p:ph idx="1"/>
          </p:nvPr>
        </p:nvSpPr>
        <p:spPr/>
        <p:txBody>
          <a:bodyPr/>
          <a:lstStyle/>
          <a:p>
            <a:r>
              <a:rPr lang="en-US" dirty="0" smtClean="0"/>
              <a:t>Edit the REST service’s security defaults in PDSOE </a:t>
            </a:r>
          </a:p>
          <a:p>
            <a:r>
              <a:rPr lang="en-US" dirty="0" smtClean="0"/>
              <a:t>Spring Security always performs an </a:t>
            </a:r>
          </a:p>
          <a:p>
            <a:pPr lvl="1"/>
            <a:r>
              <a:rPr lang="en-US" dirty="0"/>
              <a:t>A</a:t>
            </a:r>
            <a:r>
              <a:rPr lang="en-US" dirty="0" smtClean="0"/>
              <a:t>uthentication process [ even for anonymous ]</a:t>
            </a:r>
          </a:p>
          <a:p>
            <a:pPr lvl="1"/>
            <a:r>
              <a:rPr lang="en-US" dirty="0" smtClean="0"/>
              <a:t>Authorization process [ even for anonymous ]</a:t>
            </a:r>
          </a:p>
          <a:p>
            <a:r>
              <a:rPr lang="en-US" dirty="0" smtClean="0"/>
              <a:t>Do not run production systems with the anonymous security model</a:t>
            </a:r>
          </a:p>
          <a:p>
            <a:r>
              <a:rPr lang="en-US" dirty="0" smtClean="0"/>
              <a:t>Recommendation: unit test with at least one restricted access security policy to verify your clients handle error conditions</a:t>
            </a:r>
          </a:p>
          <a:p>
            <a:r>
              <a:rPr lang="en-US" dirty="0" smtClean="0"/>
              <a:t>The Spring Security authorization uses roles [  format:  ROLE_&lt;role-name&gt; ]</a:t>
            </a:r>
          </a:p>
          <a:p>
            <a:pPr lvl="1"/>
            <a:r>
              <a:rPr lang="en-US" dirty="0" smtClean="0"/>
              <a:t>Roles name are obtained from where the user accounts are authenticated</a:t>
            </a:r>
          </a:p>
          <a:p>
            <a:pPr lvl="1"/>
            <a:r>
              <a:rPr lang="en-US" dirty="0" smtClean="0"/>
              <a:t>Tip:  group all of your </a:t>
            </a:r>
            <a:r>
              <a:rPr lang="en-US" i="1" dirty="0" smtClean="0"/>
              <a:t>public </a:t>
            </a:r>
            <a:r>
              <a:rPr lang="en-US" dirty="0" smtClean="0"/>
              <a:t>access information into one REST </a:t>
            </a:r>
            <a:r>
              <a:rPr lang="en-US" i="1" dirty="0" smtClean="0"/>
              <a:t>service</a:t>
            </a:r>
          </a:p>
          <a:p>
            <a:pPr lvl="1"/>
            <a:r>
              <a:rPr lang="en-US" dirty="0" smtClean="0"/>
              <a:t>Tip:  the REST </a:t>
            </a:r>
            <a:r>
              <a:rPr lang="en-US" dirty="0" err="1" smtClean="0"/>
              <a:t>urls</a:t>
            </a:r>
            <a:r>
              <a:rPr lang="en-US" dirty="0" smtClean="0"/>
              <a:t> access controls are evaluated in the order found in the </a:t>
            </a:r>
            <a:r>
              <a:rPr lang="en-US" dirty="0" err="1" smtClean="0"/>
              <a:t>appSecurity</a:t>
            </a:r>
            <a:r>
              <a:rPr lang="en-US" dirty="0" smtClean="0"/>
              <a:t> file</a:t>
            </a:r>
          </a:p>
          <a:p>
            <a:pPr lvl="1"/>
            <a:r>
              <a:rPr lang="en-US" dirty="0" smtClean="0"/>
              <a:t>Tip:  put the exception cases first, and general cases later</a:t>
            </a:r>
          </a:p>
          <a:p>
            <a:pPr lvl="1"/>
            <a:r>
              <a:rPr lang="en-US" dirty="0" smtClean="0"/>
              <a:t>Tip:  DO NOT REMOVE THE DENY ALL FOUND AT THE END</a:t>
            </a:r>
            <a:endParaRPr lang="en-US" dirty="0"/>
          </a:p>
        </p:txBody>
      </p:sp>
    </p:spTree>
    <p:extLst>
      <p:ext uri="{BB962C8B-B14F-4D97-AF65-F5344CB8AC3E}">
        <p14:creationId xmlns:p14="http://schemas.microsoft.com/office/powerpoint/2010/main" val="3082563888"/>
      </p:ext>
    </p:extLst>
  </p:cSld>
  <p:clrMapOvr>
    <a:masterClrMapping/>
  </p:clrMapOvr>
  <p:transition xmlns:p14="http://schemas.microsoft.com/office/powerpoint/2010/mai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Using the tools</a:t>
            </a:r>
          </a:p>
        </p:txBody>
      </p:sp>
    </p:spTree>
    <p:extLst>
      <p:ext uri="{BB962C8B-B14F-4D97-AF65-F5344CB8AC3E}">
        <p14:creationId xmlns:p14="http://schemas.microsoft.com/office/powerpoint/2010/main" val="1085005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REST Services using PDSOE</a:t>
            </a:r>
            <a:endParaRPr lang="en-US" dirty="0"/>
          </a:p>
        </p:txBody>
      </p:sp>
      <p:sp>
        <p:nvSpPr>
          <p:cNvPr id="3" name="Content Placeholder 2"/>
          <p:cNvSpPr>
            <a:spLocks noGrp="1"/>
          </p:cNvSpPr>
          <p:nvPr>
            <p:ph idx="1"/>
          </p:nvPr>
        </p:nvSpPr>
        <p:spPr/>
        <p:txBody>
          <a:bodyPr/>
          <a:lstStyle/>
          <a:p>
            <a:pPr marL="457200" indent="-457200">
              <a:spcAft>
                <a:spcPts val="600"/>
              </a:spcAft>
              <a:buFont typeface="+mj-lt"/>
              <a:buAutoNum type="arabicPeriod"/>
            </a:pPr>
            <a:r>
              <a:rPr lang="en-US" dirty="0" smtClean="0"/>
              <a:t>Design the </a:t>
            </a:r>
            <a:r>
              <a:rPr lang="en-US" dirty="0" err="1" smtClean="0"/>
              <a:t>RESTful</a:t>
            </a:r>
            <a:r>
              <a:rPr lang="en-US" dirty="0" smtClean="0"/>
              <a:t> API’s web services and resource URL space</a:t>
            </a:r>
          </a:p>
          <a:p>
            <a:pPr marL="457200" indent="-457200">
              <a:spcAft>
                <a:spcPts val="600"/>
              </a:spcAft>
              <a:buFont typeface="+mj-lt"/>
              <a:buAutoNum type="arabicPeriod"/>
            </a:pPr>
            <a:r>
              <a:rPr lang="en-US" dirty="0" smtClean="0"/>
              <a:t>Design URLs and verbs and map them to AppServer OO classes</a:t>
            </a:r>
            <a:r>
              <a:rPr lang="en-US" baseline="30000" dirty="0" smtClean="0">
                <a:solidFill>
                  <a:schemeClr val="accent4"/>
                </a:solidFill>
              </a:rPr>
              <a:t>1</a:t>
            </a:r>
            <a:r>
              <a:rPr lang="en-US" dirty="0" smtClean="0"/>
              <a:t>/procedures</a:t>
            </a:r>
          </a:p>
          <a:p>
            <a:pPr marL="457200" indent="-457200">
              <a:spcAft>
                <a:spcPts val="600"/>
              </a:spcAft>
              <a:buFont typeface="+mj-lt"/>
              <a:buAutoNum type="arabicPeriod"/>
            </a:pPr>
            <a:r>
              <a:rPr lang="en-US" dirty="0" smtClean="0"/>
              <a:t>Design the HTTP message and response for each URL &amp; verb combination</a:t>
            </a:r>
          </a:p>
          <a:p>
            <a:pPr marL="800100" lvl="1" indent="-342900">
              <a:buFont typeface="+mj-lt"/>
              <a:buAutoNum type="alphaLcPeriod"/>
            </a:pPr>
            <a:r>
              <a:rPr lang="en-US" dirty="0" smtClean="0"/>
              <a:t>Is the HTTP body a single data object or multiple RPC parameters?</a:t>
            </a:r>
          </a:p>
          <a:p>
            <a:pPr marL="457200" indent="-457200">
              <a:spcAft>
                <a:spcPts val="600"/>
              </a:spcAft>
              <a:buFont typeface="+mj-lt"/>
              <a:buAutoNum type="arabicPeriod"/>
            </a:pPr>
            <a:r>
              <a:rPr lang="en-US" dirty="0" smtClean="0"/>
              <a:t>Create OO classes/procedures in PDSOE project</a:t>
            </a:r>
          </a:p>
          <a:p>
            <a:pPr marL="457200" indent="-457200">
              <a:spcAft>
                <a:spcPts val="600"/>
              </a:spcAft>
              <a:buFont typeface="+mj-lt"/>
              <a:buAutoNum type="arabicPeriod"/>
            </a:pPr>
            <a:r>
              <a:rPr lang="en-US" dirty="0" smtClean="0"/>
              <a:t>Turn class/procedure into a ‘service interface’</a:t>
            </a:r>
          </a:p>
          <a:p>
            <a:pPr marL="457200" indent="-457200">
              <a:spcAft>
                <a:spcPts val="600"/>
              </a:spcAft>
              <a:buFont typeface="+mj-lt"/>
              <a:buAutoNum type="arabicPeriod"/>
            </a:pPr>
            <a:r>
              <a:rPr lang="en-US" dirty="0" smtClean="0"/>
              <a:t>Create REST service in PDSOE project</a:t>
            </a:r>
          </a:p>
          <a:p>
            <a:pPr marL="457200" indent="-457200">
              <a:spcAft>
                <a:spcPts val="600"/>
              </a:spcAft>
              <a:buFont typeface="+mj-lt"/>
              <a:buAutoNum type="arabicPeriod"/>
            </a:pPr>
            <a:r>
              <a:rPr lang="en-US" dirty="0" smtClean="0"/>
              <a:t>Use PDSOE’s mapper utility to map REST requests to OO class/procedure </a:t>
            </a:r>
          </a:p>
          <a:p>
            <a:pPr marL="457200" indent="-457200">
              <a:spcAft>
                <a:spcPts val="600"/>
              </a:spcAft>
              <a:buFont typeface="+mj-lt"/>
              <a:buAutoNum type="arabicPeriod"/>
            </a:pPr>
            <a:r>
              <a:rPr lang="en-US" dirty="0" smtClean="0"/>
              <a:t>Configure AppServer connection, logging, and web application security</a:t>
            </a:r>
          </a:p>
          <a:p>
            <a:pPr marL="457200" indent="-457200">
              <a:spcAft>
                <a:spcPts val="600"/>
              </a:spcAft>
              <a:buFont typeface="+mj-lt"/>
              <a:buAutoNum type="arabicPeriod"/>
            </a:pPr>
            <a:r>
              <a:rPr lang="en-US" dirty="0" smtClean="0"/>
              <a:t>Publish (Export) for development debugging</a:t>
            </a:r>
          </a:p>
        </p:txBody>
      </p:sp>
    </p:spTree>
    <p:extLst>
      <p:ext uri="{BB962C8B-B14F-4D97-AF65-F5344CB8AC3E}">
        <p14:creationId xmlns:p14="http://schemas.microsoft.com/office/powerpoint/2010/main" val="3730224084"/>
      </p:ext>
    </p:extLst>
  </p:cSld>
  <p:clrMapOvr>
    <a:masterClrMapping/>
  </p:clrMapOvr>
  <p:transition xmlns:p14="http://schemas.microsoft.com/office/powerpoint/2010/mai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Considerations for 10.2B	&amp; 11.1</a:t>
            </a:r>
            <a:endParaRPr lang="en-US" dirty="0"/>
          </a:p>
        </p:txBody>
      </p:sp>
      <p:sp>
        <p:nvSpPr>
          <p:cNvPr id="3" name="Content Placeholder 2"/>
          <p:cNvSpPr>
            <a:spLocks noGrp="1"/>
          </p:cNvSpPr>
          <p:nvPr>
            <p:ph idx="1"/>
          </p:nvPr>
        </p:nvSpPr>
        <p:spPr/>
        <p:txBody>
          <a:bodyPr/>
          <a:lstStyle/>
          <a:p>
            <a:pPr>
              <a:lnSpc>
                <a:spcPct val="200000"/>
              </a:lnSpc>
            </a:pPr>
            <a:r>
              <a:rPr lang="en-US" dirty="0" smtClean="0"/>
              <a:t>Cannot use dataset/temp-table as parameters  (no automatic JSON export/import)</a:t>
            </a:r>
          </a:p>
          <a:p>
            <a:pPr lvl="1">
              <a:lnSpc>
                <a:spcPct val="200000"/>
              </a:lnSpc>
            </a:pPr>
            <a:r>
              <a:rPr lang="en-US" dirty="0" smtClean="0"/>
              <a:t>Can send/</a:t>
            </a:r>
            <a:r>
              <a:rPr lang="en-US" dirty="0"/>
              <a:t>r</a:t>
            </a:r>
            <a:r>
              <a:rPr lang="en-US" dirty="0" smtClean="0"/>
              <a:t>eceive JSON or XML as Character parameter</a:t>
            </a:r>
          </a:p>
          <a:p>
            <a:pPr>
              <a:lnSpc>
                <a:spcPct val="200000"/>
              </a:lnSpc>
            </a:pPr>
            <a:r>
              <a:rPr lang="en-US" dirty="0" smtClean="0"/>
              <a:t>Cannot use Singleton Classes in AppServer</a:t>
            </a:r>
          </a:p>
          <a:p>
            <a:pPr lvl="1">
              <a:lnSpc>
                <a:spcPct val="200000"/>
              </a:lnSpc>
            </a:pPr>
            <a:r>
              <a:rPr lang="en-US" dirty="0" smtClean="0"/>
              <a:t>Can use remote, Single-Run, Singleton procedures</a:t>
            </a:r>
          </a:p>
          <a:p>
            <a:pPr>
              <a:lnSpc>
                <a:spcPct val="200000"/>
              </a:lnSpc>
            </a:pPr>
            <a:r>
              <a:rPr lang="en-US" dirty="0" smtClean="0"/>
              <a:t>No AppServer SSO by REST service</a:t>
            </a:r>
          </a:p>
          <a:p>
            <a:endParaRPr lang="en-US" dirty="0"/>
          </a:p>
        </p:txBody>
      </p:sp>
    </p:spTree>
    <p:extLst>
      <p:ext uri="{BB962C8B-B14F-4D97-AF65-F5344CB8AC3E}">
        <p14:creationId xmlns:p14="http://schemas.microsoft.com/office/powerpoint/2010/main" val="3599598225"/>
      </p:ext>
    </p:extLst>
  </p:cSld>
  <p:clrMapOvr>
    <a:masterClrMapping/>
  </p:clrMapOvr>
  <p:transition xmlns:p14="http://schemas.microsoft.com/office/powerpoint/2010/mai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PDSOE Features Specific to REST </a:t>
            </a:r>
            <a:r>
              <a:rPr lang="en-US" smtClean="0"/>
              <a:t>Service Generation</a:t>
            </a:r>
            <a:endParaRPr lang="en-US" dirty="0"/>
          </a:p>
        </p:txBody>
      </p:sp>
      <p:sp>
        <p:nvSpPr>
          <p:cNvPr id="5" name="Content Placeholder 4"/>
          <p:cNvSpPr>
            <a:spLocks noGrp="1"/>
          </p:cNvSpPr>
          <p:nvPr>
            <p:ph idx="1"/>
          </p:nvPr>
        </p:nvSpPr>
        <p:spPr/>
        <p:txBody>
          <a:bodyPr/>
          <a:lstStyle/>
          <a:p>
            <a:r>
              <a:rPr lang="en-US" dirty="0" smtClean="0"/>
              <a:t>REST, Mobile, or AppServer project</a:t>
            </a:r>
          </a:p>
          <a:p>
            <a:r>
              <a:rPr lang="en-US" dirty="0" smtClean="0"/>
              <a:t>Service Interfaces</a:t>
            </a:r>
          </a:p>
          <a:p>
            <a:r>
              <a:rPr lang="en-US" dirty="0" smtClean="0"/>
              <a:t>Business entities</a:t>
            </a:r>
          </a:p>
          <a:p>
            <a:r>
              <a:rPr lang="en-US" dirty="0" smtClean="0"/>
              <a:t>Customizing security</a:t>
            </a:r>
          </a:p>
          <a:p>
            <a:r>
              <a:rPr lang="en-US" dirty="0" smtClean="0"/>
              <a:t>Procedures, classes, and annotations</a:t>
            </a:r>
          </a:p>
          <a:p>
            <a:r>
              <a:rPr lang="en-US" dirty="0" smtClean="0"/>
              <a:t>REST mapping tool</a:t>
            </a:r>
          </a:p>
          <a:p>
            <a:r>
              <a:rPr lang="en-US" dirty="0" smtClean="0"/>
              <a:t>Publish for debug and testing  (to built-in debug Tomcat version)</a:t>
            </a:r>
          </a:p>
          <a:p>
            <a:r>
              <a:rPr lang="en-US" dirty="0" smtClean="0"/>
              <a:t>Export  .war web applications for production deployment</a:t>
            </a:r>
          </a:p>
          <a:p>
            <a:endParaRPr lang="en-US" dirty="0"/>
          </a:p>
        </p:txBody>
      </p:sp>
      <p:sp>
        <p:nvSpPr>
          <p:cNvPr id="2" name="Rounded Rectangle 1"/>
          <p:cNvSpPr/>
          <p:nvPr/>
        </p:nvSpPr>
        <p:spPr bwMode="auto">
          <a:xfrm>
            <a:off x="4077800" y="5032779"/>
            <a:ext cx="2681555" cy="510778"/>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Proceed to Demo</a:t>
            </a:r>
          </a:p>
        </p:txBody>
      </p:sp>
    </p:spTree>
    <p:extLst>
      <p:ext uri="{BB962C8B-B14F-4D97-AF65-F5344CB8AC3E}">
        <p14:creationId xmlns:p14="http://schemas.microsoft.com/office/powerpoint/2010/main" val="122041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Moving to Production</a:t>
            </a:r>
            <a:endParaRPr lang="en-US" dirty="0"/>
          </a:p>
        </p:txBody>
      </p:sp>
    </p:spTree>
    <p:extLst>
      <p:ext uri="{BB962C8B-B14F-4D97-AF65-F5344CB8AC3E}">
        <p14:creationId xmlns:p14="http://schemas.microsoft.com/office/powerpoint/2010/main" val="1085005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Your REST Service to Deployment</a:t>
            </a:r>
            <a:endParaRPr lang="en-US" dirty="0"/>
          </a:p>
        </p:txBody>
      </p:sp>
      <p:sp>
        <p:nvSpPr>
          <p:cNvPr id="3" name="Content Placeholder 2"/>
          <p:cNvSpPr>
            <a:spLocks noGrp="1"/>
          </p:cNvSpPr>
          <p:nvPr>
            <p:ph idx="1"/>
          </p:nvPr>
        </p:nvSpPr>
        <p:spPr/>
        <p:txBody>
          <a:bodyPr/>
          <a:lstStyle/>
          <a:p>
            <a:r>
              <a:rPr lang="en-US" dirty="0" smtClean="0"/>
              <a:t>Update and test the REST service’s security templates [ if needed ]</a:t>
            </a:r>
          </a:p>
          <a:p>
            <a:r>
              <a:rPr lang="en-US" dirty="0" smtClean="0"/>
              <a:t>Set default logging and AppServer connection properties</a:t>
            </a:r>
          </a:p>
          <a:p>
            <a:r>
              <a:rPr lang="en-US" dirty="0" smtClean="0"/>
              <a:t>Export unit tested REST service from PDSOE as a .war file</a:t>
            </a:r>
          </a:p>
          <a:p>
            <a:r>
              <a:rPr lang="en-US" dirty="0" smtClean="0"/>
              <a:t>Use a production configured Tomcat web server</a:t>
            </a:r>
          </a:p>
          <a:p>
            <a:r>
              <a:rPr lang="en-US" dirty="0" smtClean="0"/>
              <a:t>Use Tomcat tools to deploy your service’s war file [ under a different name ]</a:t>
            </a:r>
          </a:p>
          <a:p>
            <a:r>
              <a:rPr lang="en-US" dirty="0" smtClean="0"/>
              <a:t>Configure the REST service’s</a:t>
            </a:r>
          </a:p>
          <a:p>
            <a:pPr lvl="1"/>
            <a:r>
              <a:rPr lang="en-US" dirty="0" smtClean="0"/>
              <a:t>AppServer connection </a:t>
            </a:r>
          </a:p>
          <a:p>
            <a:pPr lvl="1"/>
            <a:r>
              <a:rPr lang="en-US" dirty="0" smtClean="0"/>
              <a:t>Security [ </a:t>
            </a:r>
            <a:r>
              <a:rPr lang="en-US" dirty="0" err="1" smtClean="0"/>
              <a:t>appSecurity-xxxx.xml</a:t>
            </a:r>
            <a:r>
              <a:rPr lang="en-US" dirty="0" smtClean="0"/>
              <a:t> ] template in </a:t>
            </a:r>
            <a:r>
              <a:rPr lang="en-US" dirty="0" err="1" smtClean="0"/>
              <a:t>web.xml</a:t>
            </a:r>
            <a:endParaRPr lang="en-US" dirty="0" smtClean="0"/>
          </a:p>
          <a:p>
            <a:pPr lvl="2"/>
            <a:r>
              <a:rPr lang="en-US" dirty="0" smtClean="0"/>
              <a:t>User account server connection</a:t>
            </a:r>
          </a:p>
          <a:p>
            <a:pPr lvl="2"/>
            <a:r>
              <a:rPr lang="en-US" dirty="0" smtClean="0"/>
              <a:t>Roles</a:t>
            </a:r>
          </a:p>
          <a:p>
            <a:pPr lvl="1"/>
            <a:r>
              <a:rPr lang="en-US" dirty="0" smtClean="0"/>
              <a:t>CORS module [ if accessed by JavaScript clients ]</a:t>
            </a:r>
          </a:p>
          <a:p>
            <a:pPr lvl="1"/>
            <a:r>
              <a:rPr lang="en-US" dirty="0" smtClean="0"/>
              <a:t>AppServer SSO </a:t>
            </a:r>
          </a:p>
          <a:p>
            <a:r>
              <a:rPr lang="en-US" dirty="0" smtClean="0"/>
              <a:t>Enable and test access to your REST service</a:t>
            </a:r>
            <a:endParaRPr lang="en-US" dirty="0"/>
          </a:p>
        </p:txBody>
      </p:sp>
    </p:spTree>
    <p:extLst>
      <p:ext uri="{BB962C8B-B14F-4D97-AF65-F5344CB8AC3E}">
        <p14:creationId xmlns:p14="http://schemas.microsoft.com/office/powerpoint/2010/main" val="2488474344"/>
      </p:ext>
    </p:extLst>
  </p:cSld>
  <p:clrMapOvr>
    <a:masterClrMapping/>
  </p:clrMapOvr>
  <p:transition xmlns:p14="http://schemas.microsoft.com/office/powerpoint/2010/mai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When things go sideways</a:t>
            </a:r>
          </a:p>
        </p:txBody>
      </p:sp>
    </p:spTree>
    <p:extLst>
      <p:ext uri="{BB962C8B-B14F-4D97-AF65-F5344CB8AC3E}">
        <p14:creationId xmlns:p14="http://schemas.microsoft.com/office/powerpoint/2010/main" val="244282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Debug Guide</a:t>
            </a:r>
            <a:endParaRPr lang="en-US" dirty="0"/>
          </a:p>
        </p:txBody>
      </p:sp>
      <p:sp>
        <p:nvSpPr>
          <p:cNvPr id="5" name="Content Placeholder 4"/>
          <p:cNvSpPr>
            <a:spLocks noGrp="1"/>
          </p:cNvSpPr>
          <p:nvPr>
            <p:ph idx="1"/>
          </p:nvPr>
        </p:nvSpPr>
        <p:spPr/>
        <p:txBody>
          <a:bodyPr/>
          <a:lstStyle/>
          <a:p>
            <a:r>
              <a:rPr lang="en-US" dirty="0" smtClean="0"/>
              <a:t>Tools</a:t>
            </a:r>
          </a:p>
          <a:p>
            <a:pPr lvl="1"/>
            <a:r>
              <a:rPr lang="en-US" dirty="0" smtClean="0"/>
              <a:t>A good proxy debug tool</a:t>
            </a:r>
          </a:p>
          <a:p>
            <a:pPr lvl="1"/>
            <a:r>
              <a:rPr lang="en-US" dirty="0" smtClean="0"/>
              <a:t>Turning on HTTP message tracking in the web application</a:t>
            </a:r>
          </a:p>
          <a:p>
            <a:pPr lvl="1"/>
            <a:r>
              <a:rPr lang="en-US" dirty="0" smtClean="0"/>
              <a:t>Web server logs</a:t>
            </a:r>
          </a:p>
          <a:p>
            <a:pPr lvl="1"/>
            <a:r>
              <a:rPr lang="en-US" dirty="0" smtClean="0"/>
              <a:t>Web application logs</a:t>
            </a:r>
          </a:p>
          <a:p>
            <a:pPr lvl="1"/>
            <a:r>
              <a:rPr lang="en-US" dirty="0" smtClean="0"/>
              <a:t>Web application logging configuration</a:t>
            </a:r>
          </a:p>
          <a:p>
            <a:r>
              <a:rPr lang="en-US" dirty="0" smtClean="0"/>
              <a:t>Flow</a:t>
            </a:r>
          </a:p>
          <a:p>
            <a:pPr lvl="1"/>
            <a:r>
              <a:rPr lang="en-US" dirty="0" smtClean="0"/>
              <a:t>Ping the web application</a:t>
            </a:r>
          </a:p>
          <a:p>
            <a:pPr lvl="1"/>
            <a:r>
              <a:rPr lang="en-US" dirty="0" smtClean="0"/>
              <a:t>Get the </a:t>
            </a:r>
            <a:r>
              <a:rPr lang="en-US" dirty="0" err="1" smtClean="0"/>
              <a:t>RESTful</a:t>
            </a:r>
            <a:r>
              <a:rPr lang="en-US" dirty="0" smtClean="0"/>
              <a:t> API description</a:t>
            </a:r>
          </a:p>
          <a:p>
            <a:pPr lvl="1"/>
            <a:r>
              <a:rPr lang="en-US" dirty="0" smtClean="0"/>
              <a:t>Ping the AppServer</a:t>
            </a:r>
          </a:p>
          <a:p>
            <a:pPr lvl="1"/>
            <a:r>
              <a:rPr lang="en-US" dirty="0" smtClean="0"/>
              <a:t>Access the </a:t>
            </a:r>
            <a:r>
              <a:rPr lang="en-US" dirty="0" err="1" smtClean="0"/>
              <a:t>AppServer’s</a:t>
            </a:r>
            <a:r>
              <a:rPr lang="en-US" dirty="0" smtClean="0"/>
              <a:t> </a:t>
            </a:r>
            <a:r>
              <a:rPr lang="en-US" dirty="0" err="1" smtClean="0"/>
              <a:t>RESTful</a:t>
            </a:r>
            <a:r>
              <a:rPr lang="en-US" dirty="0" smtClean="0"/>
              <a:t> API</a:t>
            </a:r>
          </a:p>
          <a:p>
            <a:pPr lvl="1"/>
            <a:endParaRPr lang="en-US" dirty="0" smtClean="0"/>
          </a:p>
          <a:p>
            <a:endParaRPr lang="en-US" dirty="0"/>
          </a:p>
        </p:txBody>
      </p:sp>
    </p:spTree>
    <p:extLst>
      <p:ext uri="{BB962C8B-B14F-4D97-AF65-F5344CB8AC3E}">
        <p14:creationId xmlns:p14="http://schemas.microsoft.com/office/powerpoint/2010/main" val="300571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98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_Jan2014">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e38536ed5ee432a2b62d1ce0c58618f9">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07cd05667c2ea007eba1e62487a9162d"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documentManagement>
</p:properties>
</file>

<file path=customXml/itemProps1.xml><?xml version="1.0" encoding="utf-8"?>
<ds:datastoreItem xmlns:ds="http://schemas.openxmlformats.org/officeDocument/2006/customXml" ds:itemID="{593C50AA-3223-48F1-AAD2-648FF1A994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DDA4C4B2-98B1-44DF-A244-E8FB7A2D1956}">
  <ds:schemaRefs>
    <ds:schemaRef ds:uri="http://purl.org/dc/elements/1.1/"/>
    <ds:schemaRef ds:uri="7c69e624-827f-471b-adea-ac070ddc6867"/>
    <ds:schemaRef ds:uri="http://www.w3.org/XML/1998/namespace"/>
    <ds:schemaRef ds:uri="efb4a6a7-40f5-4c55-b7cd-bfe5555b5884"/>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PROGRESS_16x9_PPT_Template_Jan2014.potx</Template>
  <TotalTime>11695</TotalTime>
  <Words>2036</Words>
  <Application>Microsoft Macintosh PowerPoint</Application>
  <PresentationFormat>Custom</PresentationFormat>
  <Paragraphs>239</Paragraphs>
  <Slides>24</Slides>
  <Notes>15</Notes>
  <HiddenSlides>1</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PROGRESS_16x9_PPT_Template_Jan2014</vt:lpstr>
      <vt:lpstr>REST support for B2B access  to your AppServer </vt:lpstr>
      <vt:lpstr>OpenEdge [Rollbase] Mobile</vt:lpstr>
      <vt:lpstr>OpenEdge REST</vt:lpstr>
      <vt:lpstr>Agenda</vt:lpstr>
      <vt:lpstr>REST is the hardest easy thing I’ve done</vt:lpstr>
      <vt:lpstr>When REST Can Be The Right Choice When…</vt:lpstr>
      <vt:lpstr>REST is Easy</vt:lpstr>
      <vt:lpstr>Developing a RESTful Client API is HARD…</vt:lpstr>
      <vt:lpstr>REST to/from AppServer RPC</vt:lpstr>
      <vt:lpstr>A Good RESTful API Design is Essential</vt:lpstr>
      <vt:lpstr>RESTful Web Application Design</vt:lpstr>
      <vt:lpstr>RESTful Service and URL Design</vt:lpstr>
      <vt:lpstr>You Choose What GOES Where</vt:lpstr>
      <vt:lpstr>Tomcat Reality</vt:lpstr>
      <vt:lpstr>Tuning REST Service Security</vt:lpstr>
      <vt:lpstr>Using the tools</vt:lpstr>
      <vt:lpstr>Developing REST Services using PDSOE</vt:lpstr>
      <vt:lpstr>Special Considerations for 10.2B &amp; 11.1</vt:lpstr>
      <vt:lpstr>PDSOE Features Specific to REST Service Generation</vt:lpstr>
      <vt:lpstr>Moving to Production</vt:lpstr>
      <vt:lpstr>Moving Your REST Service to Deployment</vt:lpstr>
      <vt:lpstr>When things go sideways</vt:lpstr>
      <vt:lpstr>Debug Guide</vt:lpstr>
      <vt:lpstr>PowerPoint Presentation</vt:lpstr>
    </vt:vector>
  </TitlesOfParts>
  <Company>Progress Software Corporation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PPT Template 16x9</dc:title>
  <dc:creator>Progress Software Corporation</dc:creator>
  <cp:lastModifiedBy>Michael Jacobs</cp:lastModifiedBy>
  <cp:revision>1061</cp:revision>
  <cp:lastPrinted>2013-09-18T03:48:20Z</cp:lastPrinted>
  <dcterms:created xsi:type="dcterms:W3CDTF">2010-07-07T00:59:08Z</dcterms:created>
  <dcterms:modified xsi:type="dcterms:W3CDTF">2014-06-08T09:45:06Z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Visibility">
    <vt:lpwstr>758;#Internal|52c39dec-86ec-4d25-bb10-18d2912cd0c4</vt:lpwstr>
  </property>
</Properties>
</file>