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4"/>
  </p:sldMasterIdLst>
  <p:notesMasterIdLst>
    <p:notesMasterId r:id="rId27"/>
  </p:notesMasterIdLst>
  <p:handoutMasterIdLst>
    <p:handoutMasterId r:id="rId28"/>
  </p:handoutMasterIdLst>
  <p:sldIdLst>
    <p:sldId id="1099" r:id="rId5"/>
    <p:sldId id="1105" r:id="rId6"/>
    <p:sldId id="1144" r:id="rId7"/>
    <p:sldId id="1169" r:id="rId8"/>
    <p:sldId id="1166" r:id="rId9"/>
    <p:sldId id="1170" r:id="rId10"/>
    <p:sldId id="1176" r:id="rId11"/>
    <p:sldId id="1186" r:id="rId12"/>
    <p:sldId id="1178" r:id="rId13"/>
    <p:sldId id="1185" r:id="rId14"/>
    <p:sldId id="1173" r:id="rId15"/>
    <p:sldId id="1179" r:id="rId16"/>
    <p:sldId id="1183" r:id="rId17"/>
    <p:sldId id="1167" r:id="rId18"/>
    <p:sldId id="1171" r:id="rId19"/>
    <p:sldId id="1180" r:id="rId20"/>
    <p:sldId id="1181" r:id="rId21"/>
    <p:sldId id="1184" r:id="rId22"/>
    <p:sldId id="1182" r:id="rId23"/>
    <p:sldId id="1168" r:id="rId24"/>
    <p:sldId id="1140" r:id="rId25"/>
    <p:sldId id="1142" r:id="rId26"/>
  </p:sldIdLst>
  <p:sldSz cx="12188825" cy="6858000"/>
  <p:notesSz cx="7027863" cy="9313863"/>
  <p:custDataLst>
    <p:tags r:id="rId30"/>
  </p:custDataLst>
  <p:defaultTextStyle>
    <a:defPPr>
      <a:defRPr lang="en-US"/>
    </a:defPPr>
    <a:lvl1pPr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buSzPct val="130000"/>
      <a:defRPr sz="24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provanc" initials="c" lastIdx="1" clrIdx="0"/>
  <p:cmAuthor id="1" name="Chuck Provancher" initials="cp" lastIdx="2" clrIdx="1"/>
  <p:cmAuthor id="2" name="Progress Software" initials="" lastIdx="0" clrIdx="2"/>
  <p:cmAuthor id="3" name="Chuck Provancher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00"/>
    <a:srgbClr val="2F5662"/>
    <a:srgbClr val="DD461E"/>
    <a:srgbClr val="B0D806"/>
    <a:srgbClr val="AAD204"/>
    <a:srgbClr val="24D997"/>
    <a:srgbClr val="23C78C"/>
    <a:srgbClr val="F199AE"/>
    <a:srgbClr val="A21636"/>
    <a:srgbClr val="FFD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7" autoAdjust="0"/>
    <p:restoredTop sz="90966" autoAdjust="0"/>
  </p:normalViewPr>
  <p:slideViewPr>
    <p:cSldViewPr snapToGrid="0" showGuides="1">
      <p:cViewPr varScale="1">
        <p:scale>
          <a:sx n="149" d="100"/>
          <a:sy n="149" d="100"/>
        </p:scale>
        <p:origin x="-488" y="-104"/>
      </p:cViewPr>
      <p:guideLst>
        <p:guide orient="horz" pos="437"/>
        <p:guide orient="horz" pos="756"/>
        <p:guide orient="horz" pos="3403"/>
        <p:guide pos="38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14" d="100"/>
          <a:sy n="114" d="100"/>
        </p:scale>
        <p:origin x="-4608" y="-11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tags" Target="tags/tag1.xml"/><Relationship Id="rId31" Type="http://schemas.openxmlformats.org/officeDocument/2006/relationships/commentAuthors" Target="commentAuthors.xml"/><Relationship Id="rId32" Type="http://schemas.openxmlformats.org/officeDocument/2006/relationships/presProps" Target="pres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3038" y="0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 i="0" dirty="0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l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r>
              <a:rPr lang="en-US" i="0" dirty="0" smtClean="0"/>
              <a:t>Progress Software</a:t>
            </a:r>
            <a:endParaRPr lang="en-US" i="0" dirty="0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3038" y="9034925"/>
            <a:ext cx="3044825" cy="2789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  <a:spAutoFit/>
          </a:bodyPr>
          <a:lstStyle>
            <a:lvl1pPr algn="r" defTabSz="935038" eaLnBrk="0" hangingPunct="0">
              <a:spcBef>
                <a:spcPct val="0"/>
              </a:spcBef>
              <a:buSzTx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D2F5EF90-0EF8-4688-ABBA-2D94A5D7A6DA}" type="slidenum">
              <a:rPr lang="en-US" i="0"/>
              <a:pPr>
                <a:defRPr/>
              </a:pPr>
              <a:t>‹#›</a:t>
            </a:fld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140713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0" y="700088"/>
            <a:ext cx="62055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4613" cy="4189412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l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Progress Software</a:t>
            </a:r>
            <a:endParaRPr lang="en-US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848725"/>
            <a:ext cx="3044825" cy="4651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vert="horz" wrap="square" lIns="93359" tIns="46680" rIns="93359" bIns="46680" numCol="1" anchor="b" anchorCtr="0" compatLnSpc="1">
            <a:prstTxWarp prst="textNoShape">
              <a:avLst/>
            </a:prstTxWarp>
          </a:bodyPr>
          <a:lstStyle>
            <a:lvl1pPr algn="r" defTabSz="935038" eaLnBrk="0" hangingPunct="0">
              <a:spcBef>
                <a:spcPct val="0"/>
              </a:spcBef>
              <a:buSzTx/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3BC3B10F-A77C-499D-8A55-4E7169A1E7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46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-5365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 descr="PROG_VisID_PPT_07_0916_cp_sectio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" y="0"/>
            <a:ext cx="12188825" cy="6856900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893896" y="1312684"/>
            <a:ext cx="10511966" cy="738664"/>
          </a:xfrm>
          <a:ln algn="ctr"/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4800" b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97233" y="3541836"/>
            <a:ext cx="7729189" cy="723098"/>
          </a:xfrm>
          <a:ln algn="ctr"/>
        </p:spPr>
        <p:txBody>
          <a:bodyPr lIns="0" tIns="0" rIns="0" bIns="0" anchor="ctr" anchorCtr="0"/>
          <a:lstStyle>
            <a:lvl1pPr marL="0" indent="0">
              <a:buClrTx/>
              <a:buFontTx/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</a:t>
            </a:r>
            <a:r>
              <a:rPr lang="en-US" dirty="0"/>
              <a:t>Master </a:t>
            </a:r>
            <a:r>
              <a:rPr lang="en-US" dirty="0" smtClean="0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90427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17" y="1568371"/>
            <a:ext cx="6901583" cy="54373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0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530352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029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97864"/>
            <a:ext cx="10360501" cy="5130582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  <a:lvl2pPr>
              <a:spcBef>
                <a:spcPts val="1800"/>
              </a:spcBef>
              <a:defRPr/>
            </a:lvl2pPr>
            <a:lvl3pPr>
              <a:spcBef>
                <a:spcPts val="1800"/>
              </a:spcBef>
              <a:defRPr/>
            </a:lvl3pPr>
            <a:lvl4pPr>
              <a:spcBef>
                <a:spcPts val="1800"/>
              </a:spcBef>
              <a:defRPr/>
            </a:lvl4pPr>
            <a:lvl5pPr>
              <a:spcBef>
                <a:spcPts val="18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8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200150"/>
            <a:ext cx="5385514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991189"/>
            <a:ext cx="5385514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200150"/>
            <a:ext cx="538763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991189"/>
            <a:ext cx="5387630" cy="423836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18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96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4455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0436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pic>
        <p:nvPicPr>
          <p:cNvPr id="11" name="Picture 10" descr="PROG_VisID_PPT_07_0916_cp_PROGRESS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9" y="2686746"/>
            <a:ext cx="7299280" cy="1258877"/>
          </a:xfrm>
          <a:prstGeom prst="rect">
            <a:avLst/>
          </a:prstGeom>
        </p:spPr>
      </p:pic>
      <p:pic>
        <p:nvPicPr>
          <p:cNvPr id="12" name="Picture 11" descr="PROG_VisID_PPT_07_0916_cp_spark-close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3" name="Picture 12" descr="PROG_VisID_PPT_07_0916_cp_spark-close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  <p:pic>
        <p:nvPicPr>
          <p:cNvPr id="14" name="Picture 13" descr="PROG_VisID_PPT_07_0916_cp_spark-close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48" y="2171700"/>
            <a:ext cx="2197452" cy="220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742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882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899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962" y="1200150"/>
            <a:ext cx="10894238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616817" y="367497"/>
            <a:ext cx="108011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13157" name="Rectangle 5"/>
          <p:cNvSpPr>
            <a:spLocks noChangeArrowheads="1"/>
          </p:cNvSpPr>
          <p:nvPr/>
        </p:nvSpPr>
        <p:spPr bwMode="black">
          <a:xfrm>
            <a:off x="1810543" y="6621282"/>
            <a:ext cx="23363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eaLnBrk="0" hangingPunct="0">
              <a:buSzTx/>
              <a:defRPr/>
            </a:pP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2014 </a:t>
            </a:r>
            <a:r>
              <a:rPr lang="en-US" sz="7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Progress Software </a:t>
            </a:r>
            <a:r>
              <a:rPr lang="en-US" sz="70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Corporation. All rights reserved.</a:t>
            </a:r>
            <a:endParaRPr lang="en-US" sz="7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13158" name="Rectangle 6"/>
          <p:cNvSpPr>
            <a:spLocks noChangeArrowheads="1"/>
          </p:cNvSpPr>
          <p:nvPr/>
        </p:nvSpPr>
        <p:spPr bwMode="auto">
          <a:xfrm>
            <a:off x="203154" y="6590505"/>
            <a:ext cx="1567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 defTabSz="1033463" eaLnBrk="0" hangingPunct="0">
              <a:spcBef>
                <a:spcPct val="0"/>
              </a:spcBef>
              <a:buSzTx/>
              <a:defRPr/>
            </a:pPr>
            <a:fld id="{CE68E300-6CD8-4700-9D8F-1117408838C5}" type="slidenum">
              <a:rPr lang="en-US" sz="100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 algn="l" defTabSz="1033463" eaLnBrk="0" hangingPunct="0">
                <a:spcBef>
                  <a:spcPct val="0"/>
                </a:spcBef>
                <a:buSzTx/>
                <a:defRPr/>
              </a:pPr>
              <a:t>‹#›</a:t>
            </a:fld>
            <a:endParaRPr lang="en-US" sz="900" i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9" r:id="rId2"/>
    <p:sldLayoutId id="2147483738" r:id="rId3"/>
    <p:sldLayoutId id="2147483734" r:id="rId4"/>
    <p:sldLayoutId id="2147483762" r:id="rId5"/>
    <p:sldLayoutId id="2147483739" r:id="rId6"/>
    <p:sldLayoutId id="2147483755" r:id="rId7"/>
    <p:sldLayoutId id="2147483714" r:id="rId8"/>
    <p:sldLayoutId id="2147483767" r:id="rId9"/>
    <p:sldLayoutId id="2147483768" r:id="rId10"/>
    <p:sldLayoutId id="2147483770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lang="en-US" sz="20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Char char="•"/>
        <a:defRPr lang="en-US" sz="18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Font typeface="Arial" charset="0"/>
        <a:buChar char="–"/>
        <a:defRPr lang="en-US" sz="16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fontAlgn="base" latinLnBrk="0" hangingPunct="1">
        <a:spcBef>
          <a:spcPts val="900"/>
        </a:spcBef>
        <a:spcAft>
          <a:spcPct val="0"/>
        </a:spcAft>
        <a:buClr>
          <a:schemeClr val="accent1"/>
        </a:buClr>
        <a:buSzPct val="95000"/>
        <a:buFont typeface="Courier New" pitchFamily="49" charset="0"/>
        <a:buChar char="o"/>
        <a:defRPr lang="en-US" sz="1400" kern="1200" dirty="0" smtClean="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893896" y="943352"/>
            <a:ext cx="10511966" cy="1477328"/>
          </a:xfrm>
        </p:spPr>
        <p:txBody>
          <a:bodyPr/>
          <a:lstStyle/>
          <a:p>
            <a:r>
              <a:rPr lang="en-US" dirty="0"/>
              <a:t>Authenticating </a:t>
            </a:r>
            <a:r>
              <a:rPr lang="en-US" dirty="0" smtClean="0"/>
              <a:t>REST/Mobile </a:t>
            </a:r>
            <a:r>
              <a:rPr lang="en-US" dirty="0"/>
              <a:t>clients using LDAP and </a:t>
            </a:r>
            <a:r>
              <a:rPr lang="en-US" dirty="0" err="1"/>
              <a:t>OERealm</a:t>
            </a:r>
            <a:endParaRPr lang="en-US" dirty="0"/>
          </a:p>
        </p:txBody>
      </p:sp>
      <p:sp>
        <p:nvSpPr>
          <p:cNvPr id="5" name="Subtitle 8"/>
          <p:cNvSpPr>
            <a:spLocks noGrp="1"/>
          </p:cNvSpPr>
          <p:nvPr>
            <p:ph type="subTitle" idx="1"/>
          </p:nvPr>
        </p:nvSpPr>
        <p:spPr>
          <a:xfrm>
            <a:off x="897233" y="3541836"/>
            <a:ext cx="8999126" cy="723098"/>
          </a:xfrm>
        </p:spPr>
        <p:txBody>
          <a:bodyPr/>
          <a:lstStyle/>
          <a:p>
            <a:r>
              <a:rPr lang="en-US" dirty="0" smtClean="0"/>
              <a:t>PUG Challenge Americas - 2014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233" y="4702484"/>
            <a:ext cx="492513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Michael Jacobs</a:t>
            </a:r>
          </a:p>
          <a:p>
            <a:pPr algn="l">
              <a:spcBef>
                <a:spcPts val="0"/>
              </a:spcBef>
            </a:pPr>
            <a:r>
              <a:rPr lang="en-US" sz="1600" i="0" dirty="0" smtClean="0">
                <a:solidFill>
                  <a:schemeClr val="bg1"/>
                </a:solidFill>
                <a:latin typeface="Arial" pitchFamily="34" charset="0"/>
              </a:rPr>
              <a:t>Senior Software Architect</a:t>
            </a:r>
          </a:p>
          <a:p>
            <a:pPr algn="l">
              <a:spcBef>
                <a:spcPts val="0"/>
              </a:spcBef>
            </a:pPr>
            <a:r>
              <a:rPr lang="en-US" sz="1600" i="0" smtClean="0">
                <a:solidFill>
                  <a:schemeClr val="bg1"/>
                </a:solidFill>
                <a:latin typeface="Arial" pitchFamily="34" charset="0"/>
              </a:rPr>
              <a:t>6.6.2014</a:t>
            </a:r>
            <a:endParaRPr lang="en-US" sz="1600" i="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09334" y="1192381"/>
            <a:ext cx="10788747" cy="4619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FFFFFF"/>
              </a:gs>
            </a:gsLst>
            <a:lin ang="10800000" scaled="0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square" anchor="ctr"/>
          <a:lstStyle/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Configurable REST application authentication process</a:t>
            </a:r>
          </a:p>
          <a:p>
            <a:r>
              <a:rPr lang="en-US" dirty="0" smtClean="0"/>
              <a:t>LDAP authentication</a:t>
            </a:r>
          </a:p>
          <a:p>
            <a:r>
              <a:rPr lang="en-US" dirty="0" err="1" smtClean="0"/>
              <a:t>OERealm</a:t>
            </a:r>
            <a:r>
              <a:rPr lang="en-US" dirty="0" smtClean="0"/>
              <a:t> authentication</a:t>
            </a:r>
          </a:p>
          <a:p>
            <a:r>
              <a:rPr lang="en-US" dirty="0" smtClean="0"/>
              <a:t>When things don’t work as you expect</a:t>
            </a:r>
          </a:p>
        </p:txBody>
      </p:sp>
    </p:spTree>
    <p:extLst>
      <p:ext uri="{BB962C8B-B14F-4D97-AF65-F5344CB8AC3E}">
        <p14:creationId xmlns:p14="http://schemas.microsoft.com/office/powerpoint/2010/main" val="20263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346772"/>
            <a:ext cx="6901583" cy="986937"/>
          </a:xfrm>
        </p:spPr>
        <p:txBody>
          <a:bodyPr/>
          <a:lstStyle/>
          <a:p>
            <a:r>
              <a:rPr lang="en-US" dirty="0"/>
              <a:t>Configurable REST application authentication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107409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Configurable REST Authentication Process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Which authentication model (i.e. process) is configured in WEB-INF/</a:t>
            </a:r>
            <a:r>
              <a:rPr lang="en-US" dirty="0" err="1" smtClean="0"/>
              <a:t>web.xml</a:t>
            </a:r>
            <a:endParaRPr lang="en-US" dirty="0" smtClean="0"/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Common authentication model template policies in WEB-INF/</a:t>
            </a:r>
            <a:r>
              <a:rPr lang="en-US" dirty="0" err="1" smtClean="0"/>
              <a:t>appSecurity</a:t>
            </a:r>
            <a:r>
              <a:rPr lang="en-US" dirty="0" smtClean="0"/>
              <a:t>…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Plug-in user account system modules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Each template allows configuration of</a:t>
            </a:r>
          </a:p>
          <a:p>
            <a:pPr lvl="1"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User account system connection</a:t>
            </a:r>
          </a:p>
          <a:p>
            <a:pPr lvl="1"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User [http] session control</a:t>
            </a:r>
          </a:p>
          <a:p>
            <a:pPr lvl="1"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URI access controls  (Role Based Authorization)</a:t>
            </a:r>
          </a:p>
          <a:p>
            <a:pPr lvl="1"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CORS configuration for Java Script clients</a:t>
            </a:r>
          </a:p>
          <a:p>
            <a:pPr lvl="1">
              <a:lnSpc>
                <a:spcPct val="130000"/>
              </a:lnSpc>
              <a:spcAft>
                <a:spcPts val="400"/>
              </a:spcAft>
            </a:pPr>
            <a:r>
              <a:rPr lang="en-US" dirty="0" smtClean="0"/>
              <a:t>AppServer [Client-Principal] SSO ( for 11.2+ </a:t>
            </a:r>
            <a:r>
              <a:rPr lang="en-US" dirty="0" err="1" smtClean="0"/>
              <a:t>AppServers</a:t>
            </a:r>
            <a:r>
              <a:rPr lang="en-US" dirty="0"/>
              <a:t> 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1414112" y="3494866"/>
            <a:ext cx="3404674" cy="369303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LDAP </a:t>
            </a:r>
            <a:r>
              <a:rPr lang="en-US" dirty="0" smtClean="0"/>
              <a:t>Authentication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LDAP Essentials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[LDAP] Directory Services widely used for single point of administration</a:t>
            </a:r>
          </a:p>
          <a:p>
            <a:pPr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LDAP (</a:t>
            </a:r>
            <a:r>
              <a:rPr lang="en-US" b="1" dirty="0"/>
              <a:t>L</a:t>
            </a:r>
            <a:r>
              <a:rPr lang="en-US" i="1" dirty="0"/>
              <a:t>ightweight</a:t>
            </a:r>
            <a:r>
              <a:rPr lang="en-US" dirty="0"/>
              <a:t> D</a:t>
            </a:r>
            <a:r>
              <a:rPr lang="en-US" i="1" dirty="0"/>
              <a:t>irectory</a:t>
            </a:r>
            <a:r>
              <a:rPr lang="en-US" dirty="0"/>
              <a:t> A</a:t>
            </a:r>
            <a:r>
              <a:rPr lang="en-US" i="1" dirty="0"/>
              <a:t>ccess</a:t>
            </a:r>
            <a:r>
              <a:rPr lang="en-US" dirty="0"/>
              <a:t> </a:t>
            </a:r>
            <a:r>
              <a:rPr lang="en-US" b="1" dirty="0"/>
              <a:t>P</a:t>
            </a:r>
            <a:r>
              <a:rPr lang="en-US" i="1" dirty="0"/>
              <a:t>rotocol</a:t>
            </a:r>
            <a:r>
              <a:rPr lang="en-US" dirty="0" smtClean="0"/>
              <a:t>) is a wire protocol and client API</a:t>
            </a:r>
            <a:endParaRPr lang="en-US" i="1" dirty="0" smtClean="0"/>
          </a:p>
          <a:p>
            <a:pPr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Most commonly recognized as a Single </a:t>
            </a:r>
            <a:r>
              <a:rPr lang="en-US" dirty="0"/>
              <a:t>Point of Authentication (SPA)</a:t>
            </a:r>
          </a:p>
          <a:p>
            <a:pPr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A </a:t>
            </a:r>
            <a:r>
              <a:rPr lang="en-US" b="1" dirty="0" smtClean="0"/>
              <a:t>Directory Service  </a:t>
            </a:r>
            <a:r>
              <a:rPr lang="en-US" dirty="0" smtClean="0"/>
              <a:t> ( example: </a:t>
            </a:r>
            <a:r>
              <a:rPr lang="en-US" dirty="0" err="1" smtClean="0"/>
              <a:t>OpenLDAP</a:t>
            </a:r>
            <a:r>
              <a:rPr lang="en-US" dirty="0" smtClean="0"/>
              <a:t>, Windows Active Directory, Apache DS)</a:t>
            </a:r>
          </a:p>
          <a:p>
            <a:pPr lvl="1"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A hierarchical store of schema defined </a:t>
            </a:r>
            <a:r>
              <a:rPr lang="en-US" b="1" dirty="0" smtClean="0"/>
              <a:t>objects</a:t>
            </a:r>
            <a:r>
              <a:rPr lang="en-US" dirty="0" smtClean="0"/>
              <a:t> and object</a:t>
            </a:r>
            <a:r>
              <a:rPr lang="en-US" b="1" dirty="0" smtClean="0"/>
              <a:t> attributes</a:t>
            </a:r>
          </a:p>
          <a:p>
            <a:pPr lvl="1">
              <a:lnSpc>
                <a:spcPct val="200000"/>
              </a:lnSpc>
              <a:spcAft>
                <a:spcPts val="900"/>
              </a:spcAft>
            </a:pPr>
            <a:r>
              <a:rPr lang="en-US" dirty="0" smtClean="0"/>
              <a:t>No two production sites will have the same hierarchy ( of users &amp; groups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Directory Service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</a:pPr>
            <a:r>
              <a:rPr lang="en-US" dirty="0" smtClean="0"/>
              <a:t>Distinguished Name ( DN )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The path to a specific data object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Root DN:  the name of the object hierarchy's root data object  </a:t>
            </a:r>
            <a:br>
              <a:rPr lang="en-US" dirty="0" smtClean="0"/>
            </a:br>
            <a:r>
              <a:rPr lang="en-US" dirty="0" smtClean="0"/>
              <a:t>  example:   dc=</a:t>
            </a:r>
            <a:r>
              <a:rPr lang="en-US" dirty="0" err="1" smtClean="0"/>
              <a:t>acme,dc</a:t>
            </a:r>
            <a:r>
              <a:rPr lang="en-US" dirty="0" smtClean="0"/>
              <a:t>=com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Fully qualified DN:  full path to the object from the root DN to the object</a:t>
            </a:r>
            <a:br>
              <a:rPr lang="en-US" dirty="0" smtClean="0"/>
            </a:br>
            <a:r>
              <a:rPr lang="en-US" dirty="0" smtClean="0"/>
              <a:t>	example</a:t>
            </a:r>
            <a:r>
              <a:rPr lang="en-US" dirty="0"/>
              <a:t>:    </a:t>
            </a:r>
            <a:r>
              <a:rPr lang="en-US" dirty="0" err="1"/>
              <a:t>dn</a:t>
            </a:r>
            <a:r>
              <a:rPr lang="en-US" dirty="0"/>
              <a:t>=ldapserver1,ou=</a:t>
            </a:r>
            <a:r>
              <a:rPr lang="en-US" dirty="0" err="1"/>
              <a:t>IT,dc</a:t>
            </a:r>
            <a:r>
              <a:rPr lang="en-US" dirty="0"/>
              <a:t>=</a:t>
            </a:r>
            <a:r>
              <a:rPr lang="en-US" dirty="0" err="1"/>
              <a:t>acme,dc</a:t>
            </a:r>
            <a:r>
              <a:rPr lang="en-US" dirty="0"/>
              <a:t>=com</a:t>
            </a:r>
            <a:endParaRPr lang="en-US" dirty="0" smtClean="0"/>
          </a:p>
          <a:p>
            <a:pPr lvl="1">
              <a:spcAft>
                <a:spcPts val="900"/>
              </a:spcAft>
            </a:pPr>
            <a:r>
              <a:rPr lang="en-US" dirty="0" smtClean="0"/>
              <a:t>Relative DN: </a:t>
            </a:r>
            <a:br>
              <a:rPr lang="en-US" dirty="0" smtClean="0"/>
            </a:br>
            <a:r>
              <a:rPr lang="en-US" dirty="0" smtClean="0"/>
              <a:t>	example:    </a:t>
            </a:r>
            <a:r>
              <a:rPr lang="en-US" dirty="0" err="1" smtClean="0"/>
              <a:t>dn</a:t>
            </a:r>
            <a:r>
              <a:rPr lang="en-US" dirty="0" smtClean="0"/>
              <a:t>=</a:t>
            </a:r>
            <a:r>
              <a:rPr lang="en-US" dirty="0" err="1" smtClean="0"/>
              <a:t>ldapserver</a:t>
            </a:r>
            <a:r>
              <a:rPr lang="en-US" dirty="0" smtClean="0"/>
              <a:t>  (child object of: </a:t>
            </a:r>
            <a:r>
              <a:rPr lang="en-US" dirty="0" err="1" smtClean="0"/>
              <a:t>ou</a:t>
            </a:r>
            <a:r>
              <a:rPr lang="en-US" dirty="0" smtClean="0"/>
              <a:t>=</a:t>
            </a:r>
            <a:r>
              <a:rPr lang="en-US" dirty="0" err="1" smtClean="0"/>
              <a:t>IT,dc</a:t>
            </a:r>
            <a:r>
              <a:rPr lang="en-US" dirty="0" smtClean="0"/>
              <a:t>=</a:t>
            </a:r>
            <a:r>
              <a:rPr lang="en-US" dirty="0" err="1" smtClean="0"/>
              <a:t>acme,dc</a:t>
            </a:r>
            <a:r>
              <a:rPr lang="en-US" dirty="0" smtClean="0"/>
              <a:t>=com)</a:t>
            </a:r>
            <a:br>
              <a:rPr lang="en-US" dirty="0" smtClean="0"/>
            </a:br>
            <a:endParaRPr lang="en-US" dirty="0" smtClean="0"/>
          </a:p>
          <a:p>
            <a:pPr>
              <a:spcAft>
                <a:spcPts val="900"/>
              </a:spcAft>
            </a:pPr>
            <a:r>
              <a:rPr lang="en-US" dirty="0" smtClean="0"/>
              <a:t>Search </a:t>
            </a:r>
            <a:r>
              <a:rPr lang="en-US" dirty="0"/>
              <a:t>root:    the fully qualified DN of the </a:t>
            </a:r>
            <a:r>
              <a:rPr lang="en-US" dirty="0" smtClean="0"/>
              <a:t>data object </a:t>
            </a:r>
            <a:r>
              <a:rPr lang="en-US" dirty="0"/>
              <a:t>at which to begin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a </a:t>
            </a:r>
            <a:r>
              <a:rPr lang="en-US" dirty="0" err="1" smtClean="0"/>
              <a:t>decending</a:t>
            </a:r>
            <a:r>
              <a:rPr lang="en-US" dirty="0" smtClean="0"/>
              <a:t> search for one or more data objects</a:t>
            </a:r>
            <a:endParaRPr lang="en-US" dirty="0"/>
          </a:p>
          <a:p>
            <a:pPr marL="0" indent="0">
              <a:spcAft>
                <a:spcPts val="9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6015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Directory Service Terms and Concepts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Directory Services require logging in to search information</a:t>
            </a:r>
          </a:p>
          <a:p>
            <a:r>
              <a:rPr lang="en-US" dirty="0" smtClean="0"/>
              <a:t>Security policies prevent read/write of another user’s password attribute</a:t>
            </a:r>
          </a:p>
          <a:p>
            <a:pPr>
              <a:spcAft>
                <a:spcPts val="900"/>
              </a:spcAft>
            </a:pPr>
            <a:r>
              <a:rPr lang="en-US" dirty="0"/>
              <a:t>Passwords are stored as </a:t>
            </a:r>
            <a:r>
              <a:rPr lang="en-US" dirty="0" smtClean="0"/>
              <a:t>salted one</a:t>
            </a:r>
            <a:r>
              <a:rPr lang="en-US" dirty="0"/>
              <a:t>-way </a:t>
            </a:r>
            <a:r>
              <a:rPr lang="en-US" dirty="0" smtClean="0"/>
              <a:t>hashes</a:t>
            </a:r>
            <a:endParaRPr lang="en-US" dirty="0"/>
          </a:p>
          <a:p>
            <a:pPr>
              <a:spcAft>
                <a:spcPts val="900"/>
              </a:spcAft>
            </a:pPr>
            <a:r>
              <a:rPr lang="en-US" dirty="0"/>
              <a:t>To test a user account’s </a:t>
            </a:r>
            <a:r>
              <a:rPr lang="en-US" dirty="0" smtClean="0"/>
              <a:t>password for login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You </a:t>
            </a:r>
            <a:r>
              <a:rPr lang="en-US" dirty="0"/>
              <a:t>have to </a:t>
            </a:r>
            <a:r>
              <a:rPr lang="en-US" dirty="0" smtClean="0"/>
              <a:t>login with a fully qualified DN that has search privileges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Search </a:t>
            </a:r>
            <a:r>
              <a:rPr lang="en-US" dirty="0"/>
              <a:t>to find </a:t>
            </a:r>
            <a:r>
              <a:rPr lang="en-US" dirty="0" smtClean="0"/>
              <a:t>the user’s account and retrieve its fully qualified DN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Logout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Login using the user account’s fully qualified DN and password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Retrieve user attributes - primarily the Groups (i.e. Role) they are a member of</a:t>
            </a:r>
          </a:p>
          <a:p>
            <a:pPr marL="800100" lvl="1" indent="-342900">
              <a:spcAft>
                <a:spcPts val="900"/>
              </a:spcAft>
              <a:buFont typeface="+mj-lt"/>
              <a:buAutoNum type="arabicPeriod"/>
            </a:pPr>
            <a:r>
              <a:rPr lang="en-US" dirty="0" smtClean="0"/>
              <a:t>Logout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991592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Information From Directory Service 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network address and port(s) of the Directory Service:        </a:t>
            </a:r>
            <a:r>
              <a:rPr lang="en-US" sz="1600" b="1" i="1" dirty="0" smtClean="0"/>
              <a:t>  </a:t>
            </a:r>
            <a:br>
              <a:rPr lang="en-US" sz="1600" b="1" i="1" dirty="0" smtClean="0"/>
            </a:br>
            <a:r>
              <a:rPr lang="en-US" sz="1600" b="1" i="1" dirty="0" smtClean="0"/>
              <a:t>“</a:t>
            </a:r>
            <a:r>
              <a:rPr lang="en-US" sz="1600" b="1" i="1" dirty="0" err="1" smtClean="0"/>
              <a:t>foo.com</a:t>
            </a:r>
            <a:r>
              <a:rPr lang="en-US" sz="1600" b="1" i="1" dirty="0" smtClean="0"/>
              <a:t>”  389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ROOT DN of the directory service			   </a:t>
            </a:r>
            <a:r>
              <a:rPr lang="en-US" sz="2400" b="1" dirty="0" smtClean="0"/>
              <a:t> </a:t>
            </a:r>
            <a:br>
              <a:rPr lang="en-US" sz="2400" b="1" dirty="0" smtClean="0"/>
            </a:br>
            <a:r>
              <a:rPr lang="en-US" sz="1600" b="1" i="1" dirty="0" smtClean="0"/>
              <a:t>“dc=foo, dc=com”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DN &amp; password of an account </a:t>
            </a:r>
            <a:r>
              <a:rPr lang="en-US" dirty="0" smtClean="0"/>
              <a:t>with </a:t>
            </a:r>
            <a:r>
              <a:rPr lang="en-US" dirty="0"/>
              <a:t>‘query’ </a:t>
            </a:r>
            <a:r>
              <a:rPr lang="en-US" dirty="0" smtClean="0"/>
              <a:t>privilege: </a:t>
            </a:r>
            <a:br>
              <a:rPr lang="en-US" dirty="0" smtClean="0"/>
            </a:br>
            <a:r>
              <a:rPr lang="en-US" sz="1600" b="1" i="1" dirty="0" smtClean="0"/>
              <a:t>“</a:t>
            </a:r>
            <a:r>
              <a:rPr lang="en-US" sz="1600" b="1" i="1" dirty="0" err="1" smtClean="0"/>
              <a:t>uid</a:t>
            </a:r>
            <a:r>
              <a:rPr lang="en-US" sz="1600" b="1" i="1" dirty="0" smtClean="0"/>
              <a:t>=admin, </a:t>
            </a:r>
            <a:r>
              <a:rPr lang="en-US" sz="1600" b="1" i="1" dirty="0" err="1" smtClean="0"/>
              <a:t>ou</a:t>
            </a:r>
            <a:r>
              <a:rPr lang="en-US" sz="1600" b="1" i="1" dirty="0" smtClean="0"/>
              <a:t>=ds admins,</a:t>
            </a:r>
            <a:r>
              <a:rPr lang="en-US" sz="1600" b="1" i="1" dirty="0"/>
              <a:t> </a:t>
            </a:r>
            <a:r>
              <a:rPr lang="en-US" sz="1600" b="1" i="1" dirty="0" err="1" smtClean="0"/>
              <a:t>ou</a:t>
            </a:r>
            <a:r>
              <a:rPr lang="en-US" sz="1600" b="1" i="1" dirty="0" smtClean="0"/>
              <a:t>=IT, dc=foo, dc=com”</a:t>
            </a:r>
          </a:p>
          <a:p>
            <a:pPr marL="457200" indent="-457200">
              <a:buFont typeface="+mj-lt"/>
              <a:buAutoNum type="arabicPeriod"/>
            </a:pPr>
            <a:endParaRPr lang="en-US" sz="1600" b="1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LDAP DN of the object where the user object search will </a:t>
            </a:r>
            <a:r>
              <a:rPr lang="en-US" dirty="0" smtClean="0"/>
              <a:t>start</a:t>
            </a:r>
            <a:br>
              <a:rPr lang="en-US" dirty="0" smtClean="0"/>
            </a:br>
            <a:r>
              <a:rPr lang="en-US" sz="1800" b="1" i="1" dirty="0" smtClean="0"/>
              <a:t>“</a:t>
            </a:r>
            <a:r>
              <a:rPr lang="en-US" sz="1800" b="1" i="1" dirty="0" err="1" smtClean="0"/>
              <a:t>ou</a:t>
            </a:r>
            <a:r>
              <a:rPr lang="en-US" sz="1800" b="1" i="1" dirty="0" smtClean="0"/>
              <a:t>=users, </a:t>
            </a:r>
            <a:r>
              <a:rPr lang="en-US" sz="1800" b="1" i="1" dirty="0" err="1" smtClean="0"/>
              <a:t>ou</a:t>
            </a:r>
            <a:r>
              <a:rPr lang="en-US" sz="1800" b="1" i="1" dirty="0" smtClean="0"/>
              <a:t>=employees, dc=foo, dc=com”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3690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Information From Directory Service 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The LDAP user account object’s attribute name that holds the user’s login ID</a:t>
            </a:r>
            <a:br>
              <a:rPr lang="en-US" dirty="0" smtClean="0"/>
            </a:br>
            <a:r>
              <a:rPr lang="en-US" sz="1600" i="1" dirty="0" smtClean="0"/>
              <a:t> </a:t>
            </a:r>
            <a:r>
              <a:rPr lang="en-US" sz="1800" b="1" i="1" dirty="0" smtClean="0"/>
              <a:t>“</a:t>
            </a:r>
            <a:r>
              <a:rPr lang="en-US" sz="1800" b="1" i="1" dirty="0" err="1" smtClean="0"/>
              <a:t>uid</a:t>
            </a:r>
            <a:r>
              <a:rPr lang="en-US" sz="1800" b="1" i="1" dirty="0" smtClean="0"/>
              <a:t>”</a:t>
            </a:r>
            <a:r>
              <a:rPr lang="en-US" sz="1600" i="1" dirty="0" smtClean="0"/>
              <a:t> ( or that non-standard active directory thing… )</a:t>
            </a:r>
          </a:p>
          <a:p>
            <a:pPr marL="457200" indent="-457200">
              <a:buFont typeface="+mj-lt"/>
              <a:buAutoNum type="arabicPeriod" startAt="5"/>
            </a:pPr>
            <a:endParaRPr lang="en-US" i="1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The LDAP DN of the object where the search for LDAP user groups (roles) will start</a:t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 err="1" smtClean="0"/>
              <a:t>ou</a:t>
            </a:r>
            <a:r>
              <a:rPr lang="en-US" b="1" dirty="0" smtClean="0"/>
              <a:t>=</a:t>
            </a:r>
            <a:r>
              <a:rPr lang="en-US" b="1" dirty="0" err="1" smtClean="0"/>
              <a:t>groups,dc</a:t>
            </a:r>
            <a:r>
              <a:rPr lang="en-US" b="1" dirty="0" smtClean="0"/>
              <a:t>=</a:t>
            </a:r>
            <a:r>
              <a:rPr lang="en-US" b="1" dirty="0" err="1" smtClean="0"/>
              <a:t>foo,dc</a:t>
            </a:r>
            <a:r>
              <a:rPr lang="en-US" b="1" dirty="0" smtClean="0"/>
              <a:t>=com”</a:t>
            </a:r>
          </a:p>
          <a:p>
            <a:pPr marL="457200" indent="-457200">
              <a:buFont typeface="+mj-lt"/>
              <a:buAutoNum type="arabicPeriod" startAt="5"/>
            </a:pPr>
            <a:endParaRPr lang="en-US" b="1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The LDAP group object’s attribute name whose value will be the role name inserted into the user’s login token</a:t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 err="1" smtClean="0"/>
              <a:t>uniqueMember</a:t>
            </a:r>
            <a:r>
              <a:rPr lang="en-US" b="1" dirty="0" smtClean="0"/>
              <a:t>”</a:t>
            </a:r>
            <a:br>
              <a:rPr lang="en-US" b="1" dirty="0" smtClean="0"/>
            </a:br>
            <a:endParaRPr lang="en-US" b="1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The LDAP Group attribute holding the Role/Group name </a:t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 err="1" smtClean="0"/>
              <a:t>cn</a:t>
            </a:r>
            <a:r>
              <a:rPr lang="en-US" b="1" dirty="0" smtClean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7879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Configure the Spring Security LDAP Server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LDAP Directory </a:t>
            </a:r>
            <a:r>
              <a:rPr lang="en-US" dirty="0" smtClean="0"/>
              <a:t>access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&lt;</a:t>
            </a:r>
            <a:r>
              <a:rPr lang="en-US" dirty="0" err="1" smtClean="0"/>
              <a:t>ldap</a:t>
            </a:r>
            <a:r>
              <a:rPr lang="en-US" dirty="0" smtClean="0"/>
              <a:t>-server id="</a:t>
            </a:r>
            <a:r>
              <a:rPr lang="en-US" dirty="0" err="1" smtClean="0"/>
              <a:t>PrimayLDAP</a:t>
            </a:r>
            <a:r>
              <a:rPr lang="en-US" dirty="0" smtClean="0"/>
              <a:t>”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nl-NL" dirty="0" smtClean="0"/>
              <a:t>                 </a:t>
            </a:r>
            <a:r>
              <a:rPr lang="nl-NL" dirty="0" err="1" smtClean="0"/>
              <a:t>url</a:t>
            </a:r>
            <a:r>
              <a:rPr lang="nl-NL" dirty="0" smtClean="0"/>
              <a:t>="</a:t>
            </a:r>
            <a:r>
              <a:rPr lang="nl-NL" dirty="0" err="1" smtClean="0"/>
              <a:t>ldap</a:t>
            </a:r>
            <a:r>
              <a:rPr lang="nl-NL" dirty="0" smtClean="0"/>
              <a:t>://</a:t>
            </a:r>
            <a:r>
              <a:rPr lang="nl-NL" dirty="0" smtClean="0">
                <a:solidFill>
                  <a:schemeClr val="accent4"/>
                </a:solidFill>
              </a:rPr>
              <a:t>localhost:389</a:t>
            </a:r>
            <a:r>
              <a:rPr lang="nl-NL" dirty="0" smtClean="0"/>
              <a:t>/</a:t>
            </a:r>
            <a:r>
              <a:rPr lang="nl-NL" dirty="0" smtClean="0">
                <a:solidFill>
                  <a:srgbClr val="C1282D"/>
                </a:solidFill>
              </a:rPr>
              <a:t>dc=acwd45,dc=com</a:t>
            </a:r>
            <a:r>
              <a:rPr lang="nl-NL" dirty="0" smtClean="0"/>
              <a:t>"</a:t>
            </a:r>
          </a:p>
          <a:p>
            <a:pPr marL="0" indent="0">
              <a:buNone/>
            </a:pPr>
            <a:r>
              <a:rPr lang="it-IT" dirty="0" smtClean="0"/>
              <a:t>                 manager-</a:t>
            </a:r>
            <a:r>
              <a:rPr lang="it-IT" dirty="0" err="1" smtClean="0"/>
              <a:t>dn</a:t>
            </a:r>
            <a:r>
              <a:rPr lang="it-IT" dirty="0" smtClean="0"/>
              <a:t>="</a:t>
            </a:r>
            <a:r>
              <a:rPr lang="it-IT" dirty="0" err="1" smtClean="0">
                <a:solidFill>
                  <a:srgbClr val="C1282D"/>
                </a:solidFill>
              </a:rPr>
              <a:t>uid</a:t>
            </a:r>
            <a:r>
              <a:rPr lang="it-IT" dirty="0" smtClean="0">
                <a:solidFill>
                  <a:srgbClr val="C1282D"/>
                </a:solidFill>
              </a:rPr>
              <a:t>=</a:t>
            </a:r>
            <a:r>
              <a:rPr lang="it-IT" dirty="0" err="1" smtClean="0">
                <a:solidFill>
                  <a:srgbClr val="C1282D"/>
                </a:solidFill>
              </a:rPr>
              <a:t>dsclient,ou</a:t>
            </a:r>
            <a:r>
              <a:rPr lang="it-IT" dirty="0" smtClean="0">
                <a:solidFill>
                  <a:srgbClr val="C1282D"/>
                </a:solidFill>
              </a:rPr>
              <a:t>=</a:t>
            </a:r>
            <a:r>
              <a:rPr lang="it-IT" dirty="0" err="1" smtClean="0">
                <a:solidFill>
                  <a:srgbClr val="C1282D"/>
                </a:solidFill>
              </a:rPr>
              <a:t>users,dc</a:t>
            </a:r>
            <a:r>
              <a:rPr lang="it-IT" dirty="0" smtClean="0">
                <a:solidFill>
                  <a:srgbClr val="C1282D"/>
                </a:solidFill>
              </a:rPr>
              <a:t>=acwd45,dc=</a:t>
            </a:r>
            <a:r>
              <a:rPr lang="it-IT" dirty="0" err="1" smtClean="0">
                <a:solidFill>
                  <a:srgbClr val="C1282D"/>
                </a:solidFill>
              </a:rPr>
              <a:t>com</a:t>
            </a:r>
            <a:r>
              <a:rPr lang="it-IT" dirty="0" smtClean="0"/>
              <a:t>"</a:t>
            </a:r>
          </a:p>
          <a:p>
            <a:pPr marL="0" indent="0">
              <a:buNone/>
            </a:pPr>
            <a:r>
              <a:rPr lang="nl-NL" dirty="0" smtClean="0"/>
              <a:t>                 manager-password=”</a:t>
            </a:r>
            <a:r>
              <a:rPr lang="nl-NL" dirty="0" smtClean="0">
                <a:solidFill>
                  <a:srgbClr val="C1282D"/>
                </a:solidFill>
              </a:rPr>
              <a:t>password</a:t>
            </a:r>
            <a:r>
              <a:rPr lang="nl-NL" dirty="0" smtClean="0"/>
              <a:t>" /&gt;</a:t>
            </a:r>
            <a:br>
              <a:rPr lang="nl-NL" dirty="0" smtClean="0"/>
            </a:br>
            <a:endParaRPr lang="en-US" dirty="0"/>
          </a:p>
        </p:txBody>
      </p:sp>
      <p:sp>
        <p:nvSpPr>
          <p:cNvPr id="2" name="Line Callout 2 1"/>
          <p:cNvSpPr/>
          <p:nvPr/>
        </p:nvSpPr>
        <p:spPr bwMode="auto">
          <a:xfrm>
            <a:off x="5726057" y="1085780"/>
            <a:ext cx="2177073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0508"/>
              <a:gd name="adj6" fmla="val -8350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#1 host &amp; po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rt</a:t>
            </a:r>
          </a:p>
        </p:txBody>
      </p:sp>
      <p:sp>
        <p:nvSpPr>
          <p:cNvPr id="6" name="Line Callout 2 5"/>
          <p:cNvSpPr/>
          <p:nvPr/>
        </p:nvSpPr>
        <p:spPr bwMode="auto">
          <a:xfrm>
            <a:off x="7335367" y="1656398"/>
            <a:ext cx="2484699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3078"/>
              <a:gd name="adj6" fmla="val -594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#2 directory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root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3" name="Right Brace 2"/>
          <p:cNvSpPr/>
          <p:nvPr/>
        </p:nvSpPr>
        <p:spPr bwMode="auto">
          <a:xfrm>
            <a:off x="8446182" y="2787105"/>
            <a:ext cx="154877" cy="789967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Line Callout 2 6"/>
          <p:cNvSpPr/>
          <p:nvPr/>
        </p:nvSpPr>
        <p:spPr bwMode="auto">
          <a:xfrm>
            <a:off x="9509587" y="2243714"/>
            <a:ext cx="2467867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6146"/>
              <a:gd name="adj6" fmla="val -3471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#3 User DN </a:t>
            </a:r>
            <a:b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used for queries</a:t>
            </a:r>
          </a:p>
        </p:txBody>
      </p:sp>
      <p:sp>
        <p:nvSpPr>
          <p:cNvPr id="8" name="Right Brace 7"/>
          <p:cNvSpPr/>
          <p:nvPr/>
        </p:nvSpPr>
        <p:spPr bwMode="auto">
          <a:xfrm rot="16200000">
            <a:off x="3763499" y="1549051"/>
            <a:ext cx="247834" cy="1517799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16200000">
            <a:off x="5720211" y="1182599"/>
            <a:ext cx="265811" cy="2263685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Configure Spring Security LDAP Authentication Manager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Authentication Provider</a:t>
            </a:r>
          </a:p>
          <a:p>
            <a:pPr marL="0" indent="0">
              <a:buNone/>
            </a:pPr>
            <a:r>
              <a:rPr lang="en-US" dirty="0"/>
              <a:t>    &lt;authentication-manager id="</a:t>
            </a:r>
            <a:r>
              <a:rPr lang="en-US" dirty="0" err="1"/>
              <a:t>RestApplicationtAuth</a:t>
            </a:r>
            <a:r>
              <a:rPr lang="en-US" dirty="0"/>
              <a:t>" &gt;</a:t>
            </a:r>
          </a:p>
          <a:p>
            <a:pPr marL="0" indent="0">
              <a:buNone/>
            </a:pPr>
            <a:r>
              <a:rPr lang="en-US" dirty="0"/>
              <a:t>        &lt;</a:t>
            </a:r>
            <a:r>
              <a:rPr lang="en-US" dirty="0" err="1"/>
              <a:t>ldap</a:t>
            </a:r>
            <a:r>
              <a:rPr lang="en-US" dirty="0"/>
              <a:t>-authentication-provider</a:t>
            </a:r>
          </a:p>
          <a:p>
            <a:pPr marL="0" indent="0">
              <a:buNone/>
            </a:pPr>
            <a:r>
              <a:rPr lang="en-US" dirty="0"/>
              <a:t>            server-ref="</a:t>
            </a:r>
            <a:r>
              <a:rPr lang="en-US" dirty="0" err="1"/>
              <a:t>PrimayLDAP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            group-role-attribute="</a:t>
            </a:r>
            <a:r>
              <a:rPr lang="en-US" dirty="0" err="1">
                <a:solidFill>
                  <a:srgbClr val="C1282D"/>
                </a:solidFill>
              </a:rPr>
              <a:t>cn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            role-prefix="ROLE_"</a:t>
            </a:r>
          </a:p>
          <a:p>
            <a:pPr marL="0" indent="0">
              <a:buNone/>
            </a:pPr>
            <a:r>
              <a:rPr lang="en-US" dirty="0"/>
              <a:t>            group-search-filter="</a:t>
            </a:r>
            <a:r>
              <a:rPr lang="en-US" dirty="0">
                <a:solidFill>
                  <a:srgbClr val="C1282D"/>
                </a:solidFill>
              </a:rPr>
              <a:t>(member={0})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            group-search-base=""</a:t>
            </a:r>
          </a:p>
          <a:p>
            <a:pPr marL="0" indent="0">
              <a:buNone/>
            </a:pPr>
            <a:r>
              <a:rPr lang="en-US" dirty="0"/>
              <a:t>            user-search-base=""</a:t>
            </a:r>
          </a:p>
          <a:p>
            <a:pPr marL="0" indent="0">
              <a:buNone/>
            </a:pPr>
            <a:r>
              <a:rPr lang="en-US" dirty="0"/>
              <a:t>            user-search-filter="</a:t>
            </a:r>
            <a:r>
              <a:rPr lang="en-US" dirty="0">
                <a:solidFill>
                  <a:srgbClr val="C1282D"/>
                </a:solidFill>
              </a:rPr>
              <a:t>(</a:t>
            </a:r>
            <a:r>
              <a:rPr lang="en-US" dirty="0" err="1">
                <a:solidFill>
                  <a:srgbClr val="C1282D"/>
                </a:solidFill>
              </a:rPr>
              <a:t>uid</a:t>
            </a:r>
            <a:r>
              <a:rPr lang="en-US" dirty="0">
                <a:solidFill>
                  <a:srgbClr val="C1282D"/>
                </a:solidFill>
              </a:rPr>
              <a:t>={0})</a:t>
            </a:r>
            <a:r>
              <a:rPr lang="en-US" dirty="0"/>
              <a:t>" /&gt;</a:t>
            </a:r>
          </a:p>
          <a:p>
            <a:pPr marL="0" indent="0">
              <a:buNone/>
            </a:pPr>
            <a:r>
              <a:rPr lang="en-US" dirty="0"/>
              <a:t>    &lt;/authentication-manager&gt;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Line Callout 2 5"/>
          <p:cNvSpPr/>
          <p:nvPr/>
        </p:nvSpPr>
        <p:spPr bwMode="auto">
          <a:xfrm>
            <a:off x="7909166" y="4693752"/>
            <a:ext cx="3049006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922"/>
              <a:gd name="adj6" fmla="val -128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#4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user search RDN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7" name="Line Callout 2 6"/>
          <p:cNvSpPr/>
          <p:nvPr/>
        </p:nvSpPr>
        <p:spPr bwMode="auto">
          <a:xfrm>
            <a:off x="7919998" y="5484504"/>
            <a:ext cx="3562818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2273"/>
              <a:gd name="adj6" fmla="val -8010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#5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user login-id attribute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8" name="Line Callout 2 7"/>
          <p:cNvSpPr/>
          <p:nvPr/>
        </p:nvSpPr>
        <p:spPr bwMode="auto">
          <a:xfrm>
            <a:off x="7931861" y="3926465"/>
            <a:ext cx="3237459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4441"/>
              <a:gd name="adj6" fmla="val -11737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#6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group search RDN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9" name="Line Callout 2 8"/>
          <p:cNvSpPr/>
          <p:nvPr/>
        </p:nvSpPr>
        <p:spPr bwMode="auto">
          <a:xfrm>
            <a:off x="7931062" y="2797639"/>
            <a:ext cx="3197634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299"/>
              <a:gd name="adj6" fmla="val -7385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#</a:t>
            </a:r>
            <a:r>
              <a:rPr lang="en-US" dirty="0">
                <a:solidFill>
                  <a:srgbClr val="FFFFFF"/>
                </a:solidFill>
              </a:rPr>
              <a:t>7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group attribute of </a:t>
            </a:r>
            <a:b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user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DN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10" name="Line Callout 2 9"/>
          <p:cNvSpPr/>
          <p:nvPr/>
        </p:nvSpPr>
        <p:spPr bwMode="auto">
          <a:xfrm>
            <a:off x="7909839" y="1645609"/>
            <a:ext cx="3426363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5287"/>
              <a:gd name="adj6" fmla="val -10363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#</a:t>
            </a:r>
            <a:r>
              <a:rPr lang="en-US" dirty="0">
                <a:solidFill>
                  <a:schemeClr val="bg1"/>
                </a:solidFill>
              </a:rPr>
              <a:t>8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group attribute used</a:t>
            </a:r>
            <a:b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as ROLE nam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e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6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Now, The Live Stuff…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731" y="1917700"/>
            <a:ext cx="26797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5636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OERealm</a:t>
            </a:r>
            <a:r>
              <a:rPr lang="en-US" dirty="0"/>
              <a:t> </a:t>
            </a:r>
            <a:r>
              <a:rPr lang="en-US" dirty="0" smtClean="0"/>
              <a:t>Authentication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OERealm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962" y="1110080"/>
            <a:ext cx="10360501" cy="1696397"/>
          </a:xfrm>
        </p:spPr>
        <p:txBody>
          <a:bodyPr/>
          <a:lstStyle/>
          <a:p>
            <a:r>
              <a:rPr lang="en-US" dirty="0" smtClean="0"/>
              <a:t>A write-your-own User Account System running in a state-free AppServer</a:t>
            </a:r>
            <a:endParaRPr lang="en-US" i="1" dirty="0" smtClean="0"/>
          </a:p>
          <a:p>
            <a:r>
              <a:rPr lang="en-US" dirty="0" err="1" smtClean="0"/>
              <a:t>OERealm</a:t>
            </a:r>
            <a:r>
              <a:rPr lang="en-US" dirty="0" smtClean="0"/>
              <a:t> [client] user account system plug-in</a:t>
            </a:r>
          </a:p>
          <a:p>
            <a:r>
              <a:rPr lang="en-US" dirty="0" smtClean="0"/>
              <a:t>Current </a:t>
            </a:r>
            <a:r>
              <a:rPr lang="en-US" dirty="0" err="1" smtClean="0"/>
              <a:t>OERealm</a:t>
            </a:r>
            <a:r>
              <a:rPr lang="en-US" dirty="0" smtClean="0"/>
              <a:t> clients:   OEBPM, REST service, (</a:t>
            </a:r>
            <a:r>
              <a:rPr lang="en-US" dirty="0" err="1" smtClean="0"/>
              <a:t>Rollbase</a:t>
            </a:r>
            <a:r>
              <a:rPr lang="en-US" dirty="0" smtClean="0"/>
              <a:t> under construction)</a:t>
            </a:r>
          </a:p>
          <a:p>
            <a:r>
              <a:rPr lang="en-US" dirty="0" smtClean="0"/>
              <a:t>Current OpenEdge 11.3+ client support:  Java &amp; .NET </a:t>
            </a:r>
            <a:r>
              <a:rPr lang="en-US" dirty="0" err="1" smtClean="0"/>
              <a:t>OpenClient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1548770" y="3175358"/>
            <a:ext cx="2555472" cy="209109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701170" y="3327758"/>
            <a:ext cx="1071129" cy="1489493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err="1">
                <a:solidFill>
                  <a:schemeClr val="bg1"/>
                </a:solidFill>
              </a:rPr>
              <a:t>a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uthn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/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process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2875759" y="3325262"/>
            <a:ext cx="1071129" cy="1786291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client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application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code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183818" y="3157372"/>
            <a:ext cx="2555472" cy="294551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Magnetic Disk 2"/>
          <p:cNvSpPr/>
          <p:nvPr/>
        </p:nvSpPr>
        <p:spPr bwMode="auto">
          <a:xfrm>
            <a:off x="10418158" y="4078260"/>
            <a:ext cx="1032327" cy="672525"/>
          </a:xfrm>
          <a:prstGeom prst="flowChartMagneticDisk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>
                <a:solidFill>
                  <a:srgbClr val="FFFFFF"/>
                </a:solidFill>
              </a:rPr>
              <a:t>a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pp data 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7333742" y="3756476"/>
            <a:ext cx="1071129" cy="503153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Service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Interface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8508331" y="3645552"/>
            <a:ext cx="1071129" cy="1527959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Business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Logic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331262" y="4497496"/>
            <a:ext cx="1071129" cy="503153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Service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Interface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9083851" y="5258970"/>
            <a:ext cx="1339373" cy="750977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Identity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Management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System</a:t>
            </a:r>
          </a:p>
        </p:txBody>
      </p:sp>
      <p:sp>
        <p:nvSpPr>
          <p:cNvPr id="13" name="Magnetic Disk 12"/>
          <p:cNvSpPr/>
          <p:nvPr/>
        </p:nvSpPr>
        <p:spPr bwMode="auto">
          <a:xfrm>
            <a:off x="10740922" y="5299439"/>
            <a:ext cx="1032327" cy="672525"/>
          </a:xfrm>
          <a:prstGeom prst="flowChartMagneticDisk">
            <a:avLst/>
          </a:prstGeom>
          <a:solidFill>
            <a:srgbClr val="C1282D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>
                <a:solidFill>
                  <a:srgbClr val="FFFFFF"/>
                </a:solidFill>
              </a:rPr>
              <a:t>a</a:t>
            </a:r>
            <a:r>
              <a:rPr lang="en-US" sz="1600" dirty="0" smtClean="0">
                <a:solidFill>
                  <a:srgbClr val="FFFFFF"/>
                </a:solidFill>
              </a:rPr>
              <a:t>ccount</a:t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data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7328785" y="5377905"/>
            <a:ext cx="1071129" cy="503153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err="1" smtClean="0">
                <a:solidFill>
                  <a:srgbClr val="FFFFFF"/>
                </a:solidFill>
              </a:rPr>
              <a:t>OERealm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99072" y="5586737"/>
            <a:ext cx="1011655" cy="593595"/>
          </a:xfrm>
          <a:prstGeom prst="roundRect">
            <a:avLst/>
          </a:prstGeom>
          <a:solidFill>
            <a:srgbClr val="C1282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>
                <a:solidFill>
                  <a:srgbClr val="FFFFFF"/>
                </a:solidFill>
              </a:rPr>
              <a:t>l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ocal</a:t>
            </a:r>
            <a:b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</a:b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accounts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1727198" y="5584241"/>
            <a:ext cx="1011655" cy="593595"/>
          </a:xfrm>
          <a:prstGeom prst="roundRect">
            <a:avLst/>
          </a:prstGeom>
          <a:solidFill>
            <a:srgbClr val="C1282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smtClean="0">
                <a:solidFill>
                  <a:srgbClr val="FFFFFF"/>
                </a:solidFill>
              </a:rPr>
              <a:t>LDAP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2901781" y="5597235"/>
            <a:ext cx="1011655" cy="593595"/>
          </a:xfrm>
          <a:prstGeom prst="roundRect">
            <a:avLst/>
          </a:prstGeom>
          <a:solidFill>
            <a:srgbClr val="C1282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600" dirty="0" err="1" smtClean="0">
                <a:solidFill>
                  <a:srgbClr val="FFFFFF"/>
                </a:solidFill>
              </a:rPr>
              <a:t>OERealm</a:t>
            </a:r>
            <a:r>
              <a:rPr lang="en-US" sz="1600" dirty="0" smtClean="0">
                <a:solidFill>
                  <a:srgbClr val="FFFFFF"/>
                </a:solidFill>
              </a:rPr>
              <a:t/>
            </a:r>
            <a:br>
              <a:rPr lang="en-US" sz="16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client</a:t>
            </a: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cxnSp>
        <p:nvCxnSpPr>
          <p:cNvPr id="19" name="Elbow Connector 18"/>
          <p:cNvCxnSpPr>
            <a:stCxn id="6" idx="2"/>
            <a:endCxn id="15" idx="0"/>
          </p:cNvCxnSpPr>
          <p:nvPr/>
        </p:nvCxnSpPr>
        <p:spPr bwMode="auto">
          <a:xfrm rot="5400000">
            <a:off x="1286075" y="4636077"/>
            <a:ext cx="769486" cy="1131835"/>
          </a:xfrm>
          <a:prstGeom prst="bentConnector3">
            <a:avLst>
              <a:gd name="adj1" fmla="val 72143"/>
            </a:avLst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ysDash"/>
            <a:round/>
            <a:headEnd type="arrow"/>
            <a:tailEnd type="arrow"/>
          </a:ln>
          <a:effectLst/>
        </p:spPr>
      </p:cxnSp>
      <p:cxnSp>
        <p:nvCxnSpPr>
          <p:cNvPr id="21" name="Elbow Connector 20"/>
          <p:cNvCxnSpPr>
            <a:stCxn id="6" idx="2"/>
            <a:endCxn id="16" idx="0"/>
          </p:cNvCxnSpPr>
          <p:nvPr/>
        </p:nvCxnSpPr>
        <p:spPr bwMode="auto">
          <a:xfrm rot="5400000">
            <a:off x="1851386" y="5198892"/>
            <a:ext cx="766990" cy="3709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ysDash"/>
            <a:round/>
            <a:headEnd type="arrow"/>
            <a:tailEnd type="arrow"/>
          </a:ln>
          <a:effectLst/>
        </p:spPr>
      </p:cxnSp>
      <p:cxnSp>
        <p:nvCxnSpPr>
          <p:cNvPr id="23" name="Elbow Connector 22"/>
          <p:cNvCxnSpPr>
            <a:stCxn id="6" idx="2"/>
            <a:endCxn id="17" idx="0"/>
          </p:cNvCxnSpPr>
          <p:nvPr/>
        </p:nvCxnSpPr>
        <p:spPr bwMode="auto">
          <a:xfrm rot="16200000" flipH="1">
            <a:off x="2432180" y="4621806"/>
            <a:ext cx="779984" cy="1170874"/>
          </a:xfrm>
          <a:prstGeom prst="bentConnector3">
            <a:avLst>
              <a:gd name="adj1" fmla="val 69859"/>
            </a:avLst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7" name="Curved Connector 26"/>
          <p:cNvCxnSpPr>
            <a:stCxn id="7" idx="3"/>
            <a:endCxn id="9" idx="1"/>
          </p:cNvCxnSpPr>
          <p:nvPr/>
        </p:nvCxnSpPr>
        <p:spPr bwMode="auto">
          <a:xfrm flipV="1">
            <a:off x="3946888" y="4008053"/>
            <a:ext cx="3386854" cy="210355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9" name="Elbow Connector 28"/>
          <p:cNvCxnSpPr>
            <a:stCxn id="14" idx="1"/>
            <a:endCxn id="17" idx="3"/>
          </p:cNvCxnSpPr>
          <p:nvPr/>
        </p:nvCxnSpPr>
        <p:spPr bwMode="auto">
          <a:xfrm rot="10800000" flipV="1">
            <a:off x="3913437" y="5629481"/>
            <a:ext cx="3415349" cy="264551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rgbClr val="C1282D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Elbow Connector 30"/>
          <p:cNvCxnSpPr>
            <a:stCxn id="10" idx="3"/>
            <a:endCxn id="3" idx="2"/>
          </p:cNvCxnSpPr>
          <p:nvPr/>
        </p:nvCxnSpPr>
        <p:spPr bwMode="auto">
          <a:xfrm>
            <a:off x="9579460" y="4409532"/>
            <a:ext cx="838698" cy="49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>
            <a:stCxn id="13" idx="2"/>
            <a:endCxn id="12" idx="3"/>
          </p:cNvCxnSpPr>
          <p:nvPr/>
        </p:nvCxnSpPr>
        <p:spPr bwMode="auto">
          <a:xfrm flipH="1" flipV="1">
            <a:off x="10423224" y="5634459"/>
            <a:ext cx="317698" cy="124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12" idx="1"/>
            <a:endCxn id="14" idx="3"/>
          </p:cNvCxnSpPr>
          <p:nvPr/>
        </p:nvCxnSpPr>
        <p:spPr bwMode="auto">
          <a:xfrm flipH="1" flipV="1">
            <a:off x="8399914" y="5629482"/>
            <a:ext cx="683937" cy="4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7325685" y="2772626"/>
            <a:ext cx="241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AppServer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23732" y="2785620"/>
            <a:ext cx="241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00"/>
                </a:solidFill>
              </a:rPr>
              <a:t>AppServer client</a:t>
            </a:r>
          </a:p>
        </p:txBody>
      </p:sp>
      <p:sp>
        <p:nvSpPr>
          <p:cNvPr id="38" name="Line Callout 1 37"/>
          <p:cNvSpPr/>
          <p:nvPr/>
        </p:nvSpPr>
        <p:spPr bwMode="auto">
          <a:xfrm>
            <a:off x="4492002" y="4957764"/>
            <a:ext cx="1191425" cy="338554"/>
          </a:xfrm>
          <a:prstGeom prst="borderCallout1">
            <a:avLst>
              <a:gd name="adj1" fmla="val 18750"/>
              <a:gd name="adj2" fmla="val -8333"/>
              <a:gd name="adj3" fmla="val 208579"/>
              <a:gd name="adj4" fmla="val -7083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OE written</a:t>
            </a:r>
          </a:p>
        </p:txBody>
      </p:sp>
      <p:sp>
        <p:nvSpPr>
          <p:cNvPr id="39" name="Line Callout 1 38"/>
          <p:cNvSpPr/>
          <p:nvPr/>
        </p:nvSpPr>
        <p:spPr bwMode="auto">
          <a:xfrm>
            <a:off x="4854059" y="4428623"/>
            <a:ext cx="1887228" cy="338554"/>
          </a:xfrm>
          <a:prstGeom prst="borderCallout1">
            <a:avLst>
              <a:gd name="adj1" fmla="val 23325"/>
              <a:gd name="adj2" fmla="val 106061"/>
              <a:gd name="adj3" fmla="val 304658"/>
              <a:gd name="adj4" fmla="val 150374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Developer written</a:t>
            </a:r>
          </a:p>
        </p:txBody>
      </p:sp>
      <p:sp>
        <p:nvSpPr>
          <p:cNvPr id="41" name="Stored Data 40"/>
          <p:cNvSpPr/>
          <p:nvPr/>
        </p:nvSpPr>
        <p:spPr bwMode="auto">
          <a:xfrm>
            <a:off x="4180760" y="6227811"/>
            <a:ext cx="1875837" cy="307777"/>
          </a:xfrm>
          <a:prstGeom prst="flowChartOnlineStorag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130000"/>
              <a:buFontTx/>
              <a:buNone/>
              <a:tabLst/>
            </a:pPr>
            <a:r>
              <a:rPr lang="en-US" sz="1400" dirty="0" smtClean="0"/>
              <a:t>configuration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Elbow Connector 42"/>
          <p:cNvCxnSpPr>
            <a:stCxn id="41" idx="1"/>
            <a:endCxn id="17" idx="2"/>
          </p:cNvCxnSpPr>
          <p:nvPr/>
        </p:nvCxnSpPr>
        <p:spPr bwMode="auto">
          <a:xfrm rot="10800000">
            <a:off x="3407610" y="6190830"/>
            <a:ext cx="773151" cy="190870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773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OERealm</a:t>
            </a:r>
            <a:r>
              <a:rPr lang="en-US" dirty="0" smtClean="0"/>
              <a:t> OOABL Interface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200150"/>
            <a:ext cx="10360501" cy="4314131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dirty="0" smtClean="0"/>
              <a:t>Get a list of user accounts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Get a list of user account attribute (i.e. field) names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Query a list of user account names</a:t>
            </a:r>
          </a:p>
          <a:p>
            <a:pPr>
              <a:spcAft>
                <a:spcPts val="1000"/>
              </a:spcAft>
            </a:pPr>
            <a:r>
              <a:rPr lang="en-US" dirty="0"/>
              <a:t>Lookup a user </a:t>
            </a:r>
            <a:r>
              <a:rPr lang="en-US" dirty="0" smtClean="0"/>
              <a:t>account </a:t>
            </a:r>
            <a:r>
              <a:rPr lang="en-US" dirty="0" smtClean="0">
                <a:solidFill>
                  <a:srgbClr val="FF0000"/>
                </a:solidFill>
              </a:rPr>
              <a:t>* 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spcAft>
                <a:spcPts val="1000"/>
              </a:spcAft>
            </a:pPr>
            <a:r>
              <a:rPr lang="en-US" dirty="0"/>
              <a:t>Get user account properties (such as Roles, expiration, … </a:t>
            </a:r>
            <a:r>
              <a:rPr lang="en-US" dirty="0" smtClean="0"/>
              <a:t>) </a:t>
            </a:r>
            <a:r>
              <a:rPr lang="en-US" dirty="0">
                <a:solidFill>
                  <a:srgbClr val="FF0000"/>
                </a:solidFill>
              </a:rPr>
              <a:t>* </a:t>
            </a:r>
            <a:endParaRPr lang="en-US" dirty="0"/>
          </a:p>
          <a:p>
            <a:pPr lvl="1">
              <a:spcAft>
                <a:spcPts val="1000"/>
              </a:spcAft>
            </a:pPr>
            <a:r>
              <a:rPr lang="en-US" dirty="0" smtClean="0"/>
              <a:t>Remove a user account’s attribute value</a:t>
            </a:r>
          </a:p>
          <a:p>
            <a:pPr lvl="1">
              <a:spcAft>
                <a:spcPts val="1000"/>
              </a:spcAft>
            </a:pPr>
            <a:r>
              <a:rPr lang="en-US" dirty="0" smtClean="0"/>
              <a:t>Set a user account’s attribute value</a:t>
            </a:r>
          </a:p>
          <a:p>
            <a:pPr lvl="1">
              <a:spcAft>
                <a:spcPts val="1000"/>
              </a:spcAft>
            </a:pPr>
            <a:r>
              <a:rPr lang="en-US" dirty="0" smtClean="0"/>
              <a:t>Verify </a:t>
            </a:r>
            <a:r>
              <a:rPr lang="en-US" dirty="0"/>
              <a:t>a </a:t>
            </a:r>
            <a:r>
              <a:rPr lang="en-US" dirty="0" smtClean="0"/>
              <a:t>single user </a:t>
            </a:r>
            <a:r>
              <a:rPr lang="en-US" dirty="0"/>
              <a:t>account’s </a:t>
            </a:r>
            <a:r>
              <a:rPr lang="en-US" dirty="0" smtClean="0"/>
              <a:t>password </a:t>
            </a:r>
            <a:r>
              <a:rPr lang="en-US" dirty="0" smtClean="0">
                <a:solidFill>
                  <a:srgbClr val="FF0000"/>
                </a:solidFill>
              </a:rPr>
              <a:t>*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7312" y="5793093"/>
            <a:ext cx="487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* </a:t>
            </a:r>
            <a:r>
              <a:rPr lang="en-US" sz="2000" dirty="0" smtClean="0">
                <a:solidFill>
                  <a:srgbClr val="FF0000"/>
                </a:solidFill>
              </a:rPr>
              <a:t> Required</a:t>
            </a:r>
            <a:endParaRPr lang="en-US" sz="20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1729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Process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for</a:t>
            </a:r>
            <a:r>
              <a:rPr lang="en-US" b="1" dirty="0" smtClean="0"/>
              <a:t> extensibility</a:t>
            </a:r>
            <a:r>
              <a:rPr lang="en-US" dirty="0" smtClean="0"/>
              <a:t> – focus on </a:t>
            </a:r>
            <a:r>
              <a:rPr lang="en-US" b="1" dirty="0" smtClean="0"/>
              <a:t>security</a:t>
            </a:r>
          </a:p>
          <a:p>
            <a:r>
              <a:rPr lang="en-US" dirty="0" smtClean="0"/>
              <a:t>Implement the </a:t>
            </a:r>
            <a:r>
              <a:rPr lang="en-US" dirty="0" err="1" smtClean="0"/>
              <a:t>OERealm</a:t>
            </a:r>
            <a:r>
              <a:rPr lang="en-US" dirty="0" smtClean="0"/>
              <a:t> interface  (there are now requirements…)</a:t>
            </a:r>
          </a:p>
          <a:p>
            <a:pPr lvl="1"/>
            <a:r>
              <a:rPr lang="en-US" dirty="0" smtClean="0"/>
              <a:t>Provision user accounts (if not already in your application)</a:t>
            </a:r>
          </a:p>
          <a:p>
            <a:pPr lvl="1"/>
            <a:r>
              <a:rPr lang="en-US" dirty="0" smtClean="0"/>
              <a:t>Code minimum </a:t>
            </a:r>
            <a:r>
              <a:rPr lang="en-US" dirty="0" err="1" smtClean="0"/>
              <a:t>OERealm</a:t>
            </a:r>
            <a:r>
              <a:rPr lang="en-US" dirty="0" smtClean="0"/>
              <a:t> class methods</a:t>
            </a:r>
          </a:p>
          <a:p>
            <a:pPr lvl="1"/>
            <a:r>
              <a:rPr lang="en-US" dirty="0" smtClean="0"/>
              <a:t>Code the optional </a:t>
            </a:r>
            <a:r>
              <a:rPr lang="en-US" dirty="0" err="1" smtClean="0"/>
              <a:t>OERealm</a:t>
            </a:r>
            <a:r>
              <a:rPr lang="en-US" dirty="0" smtClean="0"/>
              <a:t> SSO Client-Principal validation</a:t>
            </a:r>
          </a:p>
          <a:p>
            <a:pPr lvl="1"/>
            <a:r>
              <a:rPr lang="en-US" dirty="0" smtClean="0"/>
              <a:t>Consider if multi-tenancy ( i.e. multiple domains ) will be required</a:t>
            </a:r>
          </a:p>
          <a:p>
            <a:r>
              <a:rPr lang="en-US" i="1" dirty="0" smtClean="0"/>
              <a:t>Optional</a:t>
            </a:r>
            <a:r>
              <a:rPr lang="en-US" dirty="0" smtClean="0"/>
              <a:t>: Create a sealed Client-Principal for SSO to the AppServer </a:t>
            </a:r>
            <a:r>
              <a:rPr lang="en-US" dirty="0" err="1" smtClean="0"/>
              <a:t>OERealm</a:t>
            </a:r>
            <a:r>
              <a:rPr lang="en-US" dirty="0" smtClean="0"/>
              <a:t> class</a:t>
            </a:r>
          </a:p>
          <a:p>
            <a:r>
              <a:rPr lang="en-US" i="1" dirty="0" smtClean="0"/>
              <a:t>Optional</a:t>
            </a:r>
            <a:r>
              <a:rPr lang="en-US" dirty="0" smtClean="0"/>
              <a:t>: Create a new </a:t>
            </a:r>
            <a:r>
              <a:rPr lang="en-US" dirty="0" err="1" smtClean="0"/>
              <a:t>OERealm</a:t>
            </a:r>
            <a:r>
              <a:rPr lang="en-US" dirty="0" smtClean="0"/>
              <a:t> </a:t>
            </a:r>
            <a:r>
              <a:rPr lang="en-US" dirty="0" err="1" smtClean="0"/>
              <a:t>keystore</a:t>
            </a:r>
            <a:r>
              <a:rPr lang="en-US" dirty="0" smtClean="0"/>
              <a:t> with the OE Domain(s) Access-Code</a:t>
            </a:r>
          </a:p>
          <a:p>
            <a:r>
              <a:rPr lang="en-US" dirty="0" smtClean="0"/>
              <a:t>Deploy </a:t>
            </a:r>
            <a:r>
              <a:rPr lang="en-US" dirty="0" err="1" smtClean="0"/>
              <a:t>OERealm</a:t>
            </a:r>
            <a:r>
              <a:rPr lang="en-US" dirty="0" smtClean="0"/>
              <a:t> class(</a:t>
            </a:r>
            <a:r>
              <a:rPr lang="en-US" dirty="0" err="1" smtClean="0"/>
              <a:t>es</a:t>
            </a:r>
            <a:r>
              <a:rPr lang="en-US" dirty="0" smtClean="0"/>
              <a:t>) to AppServer</a:t>
            </a:r>
          </a:p>
          <a:p>
            <a:r>
              <a:rPr lang="en-US" dirty="0" smtClean="0"/>
              <a:t>Configure </a:t>
            </a:r>
            <a:r>
              <a:rPr lang="en-US" dirty="0" err="1" smtClean="0"/>
              <a:t>OERealm</a:t>
            </a:r>
            <a:r>
              <a:rPr lang="en-US" dirty="0" smtClean="0"/>
              <a:t> in the remote authentication process</a:t>
            </a:r>
          </a:p>
          <a:p>
            <a:r>
              <a:rPr lang="en-US" dirty="0" smtClean="0"/>
              <a:t>Test and debug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7462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Now, The Live Stuff…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731" y="1917700"/>
            <a:ext cx="26797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9814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Site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962" y="1153680"/>
            <a:ext cx="10360501" cy="5303520"/>
          </a:xfrm>
        </p:spPr>
        <p:txBody>
          <a:bodyPr/>
          <a:lstStyle/>
          <a:p>
            <a:pPr>
              <a:spcAft>
                <a:spcPts val="900"/>
              </a:spcAft>
            </a:pPr>
            <a:r>
              <a:rPr lang="en-US" dirty="0" smtClean="0"/>
              <a:t>Supply AppServer SSO defaults 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REST security templates (</a:t>
            </a:r>
            <a:r>
              <a:rPr lang="en-US" dirty="0" err="1" smtClean="0"/>
              <a:t>appSecurity-xxxx</a:t>
            </a:r>
            <a:r>
              <a:rPr lang="en-US" dirty="0" smtClean="0"/>
              <a:t>) configuration</a:t>
            </a:r>
          </a:p>
          <a:p>
            <a:pPr lvl="2">
              <a:spcAft>
                <a:spcPts val="900"/>
              </a:spcAft>
            </a:pPr>
            <a:r>
              <a:rPr lang="en-US" dirty="0" smtClean="0"/>
              <a:t>Default OE Domain and access code  ( can be the blank domain )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AppServer defined default OE Domain and access code for AppServer SSO validation</a:t>
            </a:r>
          </a:p>
          <a:p>
            <a:pPr>
              <a:spcAft>
                <a:spcPts val="900"/>
              </a:spcAft>
            </a:pPr>
            <a:r>
              <a:rPr lang="en-US" dirty="0" smtClean="0"/>
              <a:t>Supply </a:t>
            </a:r>
            <a:r>
              <a:rPr lang="en-US" dirty="0" err="1" smtClean="0"/>
              <a:t>OERealm</a:t>
            </a:r>
            <a:r>
              <a:rPr lang="en-US" dirty="0" smtClean="0"/>
              <a:t> class SSO defaults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Sealed Client-Principal for SSO to </a:t>
            </a:r>
            <a:r>
              <a:rPr lang="en-US" dirty="0" err="1" smtClean="0"/>
              <a:t>OERealm</a:t>
            </a:r>
            <a:r>
              <a:rPr lang="en-US" dirty="0" smtClean="0"/>
              <a:t> AppServer class</a:t>
            </a:r>
          </a:p>
          <a:p>
            <a:pPr lvl="1">
              <a:spcAft>
                <a:spcPts val="900"/>
              </a:spcAft>
            </a:pPr>
            <a:r>
              <a:rPr lang="en-US" dirty="0" smtClean="0"/>
              <a:t>AppServer defined OE Domain and access code</a:t>
            </a:r>
            <a:endParaRPr lang="en-US" dirty="0"/>
          </a:p>
          <a:p>
            <a:pPr>
              <a:spcAft>
                <a:spcPts val="900"/>
              </a:spcAft>
            </a:pPr>
            <a:r>
              <a:rPr lang="en-US" dirty="0" smtClean="0"/>
              <a:t>Instructions for changing AppServer SSO Domain and access code </a:t>
            </a:r>
          </a:p>
          <a:p>
            <a:pPr>
              <a:spcAft>
                <a:spcPts val="900"/>
              </a:spcAft>
            </a:pPr>
            <a:r>
              <a:rPr lang="en-US" dirty="0" smtClean="0"/>
              <a:t>Instructions for changing </a:t>
            </a:r>
            <a:r>
              <a:rPr lang="en-US" dirty="0" err="1" smtClean="0"/>
              <a:t>OERealm</a:t>
            </a:r>
            <a:r>
              <a:rPr lang="en-US" dirty="0" smtClean="0"/>
              <a:t> class SSO Client-Principal</a:t>
            </a:r>
          </a:p>
        </p:txBody>
      </p:sp>
    </p:spTree>
    <p:extLst>
      <p:ext uri="{BB962C8B-B14F-4D97-AF65-F5344CB8AC3E}">
        <p14:creationId xmlns:p14="http://schemas.microsoft.com/office/powerpoint/2010/main" val="353057771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6817" y="1346772"/>
            <a:ext cx="6901583" cy="986937"/>
          </a:xfrm>
        </p:spPr>
        <p:txBody>
          <a:bodyPr/>
          <a:lstStyle/>
          <a:p>
            <a:r>
              <a:rPr lang="en-US" dirty="0"/>
              <a:t>When </a:t>
            </a:r>
            <a:r>
              <a:rPr lang="en-US" dirty="0" smtClean="0"/>
              <a:t>Things Don’t Work </a:t>
            </a:r>
            <a:r>
              <a:rPr lang="en-US" dirty="0"/>
              <a:t>as </a:t>
            </a:r>
            <a:r>
              <a:rPr lang="en-US" dirty="0" smtClean="0"/>
              <a:t>You Expect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Logging Will Be Your Friend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The REST service logging configuration found in:</a:t>
            </a:r>
            <a:br>
              <a:rPr lang="en-US" dirty="0" smtClean="0"/>
            </a:br>
            <a:r>
              <a:rPr lang="en-US" dirty="0" smtClean="0"/>
              <a:t>	&lt;web-app-name&gt;/WEB-INF/classes/log4j.properties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REST service’s log file is found in:</a:t>
            </a:r>
            <a:br>
              <a:rPr lang="en-US" dirty="0" smtClean="0"/>
            </a:br>
            <a:r>
              <a:rPr lang="en-US" dirty="0" smtClean="0"/>
              <a:t>	&lt;web-app-name&gt;/WEB-INF/adapters/log/</a:t>
            </a:r>
            <a:r>
              <a:rPr lang="en-US" dirty="0" err="1" smtClean="0"/>
              <a:t>xxxx.log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Change the security (Java class) logging to DEBUG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LOTS of logging will be made – log file size will be an issue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1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98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OGRESS_16x9_PPT_Template_Jan2014">
  <a:themeElements>
    <a:clrScheme name="Progress Colors 2013 - Sept25">
      <a:dk1>
        <a:srgbClr val="000000"/>
      </a:dk1>
      <a:lt1>
        <a:srgbClr val="FFFFFF"/>
      </a:lt1>
      <a:dk2>
        <a:srgbClr val="005F97"/>
      </a:dk2>
      <a:lt2>
        <a:srgbClr val="FFFFFF"/>
      </a:lt2>
      <a:accent1>
        <a:srgbClr val="FF4E00"/>
      </a:accent1>
      <a:accent2>
        <a:srgbClr val="24A382"/>
      </a:accent2>
      <a:accent3>
        <a:srgbClr val="0072B7"/>
      </a:accent3>
      <a:accent4>
        <a:srgbClr val="C1282D"/>
      </a:accent4>
      <a:accent5>
        <a:srgbClr val="FCDB3F"/>
      </a:accent5>
      <a:accent6>
        <a:srgbClr val="58595B"/>
      </a:accent6>
      <a:hlink>
        <a:srgbClr val="FF4E00"/>
      </a:hlink>
      <a:folHlink>
        <a:srgbClr val="FF4E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130000"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i="0" dirty="0" err="1" smtClean="0">
            <a:solidFill>
              <a:srgbClr val="000000"/>
            </a:solidFill>
          </a:defRPr>
        </a:defPPr>
      </a:lstStyle>
    </a:txDef>
  </a:objectDefaults>
  <a:extraClrSchemeLst>
    <a:extraClrScheme>
      <a:clrScheme name="psc_powerpoint_template_2007 1">
        <a:dk1>
          <a:srgbClr val="000000"/>
        </a:dk1>
        <a:lt1>
          <a:srgbClr val="FFFFFF"/>
        </a:lt1>
        <a:dk2>
          <a:srgbClr val="004B85"/>
        </a:dk2>
        <a:lt2>
          <a:srgbClr val="C0C0C0"/>
        </a:lt2>
        <a:accent1>
          <a:srgbClr val="E8A82C"/>
        </a:accent1>
        <a:accent2>
          <a:srgbClr val="00BA97"/>
        </a:accent2>
        <a:accent3>
          <a:srgbClr val="FFFFFF"/>
        </a:accent3>
        <a:accent4>
          <a:srgbClr val="000000"/>
        </a:accent4>
        <a:accent5>
          <a:srgbClr val="F2D1AC"/>
        </a:accent5>
        <a:accent6>
          <a:srgbClr val="00A888"/>
        </a:accent6>
        <a:hlink>
          <a:srgbClr val="D21E27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 xmlns="7c69e624-827f-471b-adea-ac070ddc6867">false</Policy>
    <Location1_0 xmlns="efb4a6a7-40f5-4c55-b7cd-bfe5555b5884">
      <Terms xmlns="http://schemas.microsoft.com/office/infopath/2007/PartnerControls"/>
    </Location1_0>
    <MetaDescription xmlns="7c69e624-827f-471b-adea-ac070ddc6867" xsi:nil="true"/>
    <Category1_0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ef797fd0-0a2c-4c70-979e-7c4753a1af05</TermId>
        </TermInfo>
      </Terms>
    </Category1_0>
    <g7620f54b84d4877b8ce49e3874564d0 xmlns="7c69e624-827f-471b-adea-ac070ddc6867">
      <Terms xmlns="http://schemas.microsoft.com/office/infopath/2007/PartnerControls"/>
    </g7620f54b84d4877b8ce49e3874564d0>
    <c60905045b3141dfb44ebee3a51fd0a7 xmlns="7c69e624-827f-471b-adea-ac070ddc6867">
      <Terms xmlns="http://schemas.microsoft.com/office/infopath/2007/PartnerControls"/>
    </c60905045b3141dfb44ebee3a51fd0a7>
    <Industry_0 xmlns="7c69e624-827f-471b-adea-ac070ddc6867">
      <Terms xmlns="http://schemas.microsoft.com/office/infopath/2007/PartnerControls"/>
    </Industry_0>
    <Summary xmlns="7c69e624-827f-471b-adea-ac070ddc6867" xsi:nil="true"/>
    <TaxCatchAll xmlns="7c69e624-827f-471b-adea-ac070ddc6867">
      <Value>758</Value>
      <Value>367</Value>
    </TaxCatchAll>
    <ContentType1_0 xmlns="efb4a6a7-40f5-4c55-b7cd-bfe5555b5884">
      <Terms xmlns="http://schemas.microsoft.com/office/infopath/2007/PartnerControls"/>
    </ContentType1_0>
    <Solution_0 xmlns="7c69e624-827f-471b-adea-ac070ddc6867">
      <Terms xmlns="http://schemas.microsoft.com/office/infopath/2007/PartnerControls"/>
    </Solution_0>
    <efbf5ec808454fc39dd6e73fb30f9800 xmlns="7c69e624-827f-471b-adea-ac070ddc6867">
      <Terms xmlns="http://schemas.microsoft.com/office/infopath/2007/PartnerControls"/>
    </efbf5ec808454fc39dd6e73fb30f9800>
    <e88edf6f69774249aa5a94de92e0b3ee xmlns="7c69e624-827f-471b-adea-ac070ddc6867">
      <Terms xmlns="http://schemas.microsoft.com/office/infopath/2007/PartnerControls"/>
    </e88edf6f69774249aa5a94de92e0b3ee>
    <h2f9ec3728094124b933b9cf7e867a92 xmlns="7c69e624-827f-471b-adea-ac070ddc6867">
      <Terms xmlns="http://schemas.microsoft.com/office/infopath/2007/PartnerControls"/>
    </h2f9ec3728094124b933b9cf7e867a92>
    <m3946e80dba8470d9700658463930af8 xmlns="7c69e624-827f-471b-adea-ac070ddc6867">
      <Terms xmlns="http://schemas.microsoft.com/office/infopath/2007/PartnerControls"/>
    </m3946e80dba8470d9700658463930af8>
    <h847452f74b44b57bc4a2a741f9c94e9 xmlns="7c69e624-827f-471b-adea-ac070ddc6867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52c39dec-86ec-4d25-bb10-18d2912cd0c4</TermId>
        </TermInfo>
      </Terms>
    </h847452f74b44b57bc4a2a741f9c94e9>
    <l58a9cb184754a90a3d0c9fae6dfc0fc xmlns="7c69e624-827f-471b-adea-ac070ddc6867">
      <Terms xmlns="http://schemas.microsoft.com/office/infopath/2007/PartnerControls"/>
    </l58a9cb184754a90a3d0c9fae6dfc0fc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rketing Document" ma:contentTypeID="0x0101007762244904354189B623A14C45C78D5B009BE410C6F004421E9B31CE4C3BF734AD008DF6C51CFB236842A026F88F613870DE" ma:contentTypeVersion="108" ma:contentTypeDescription="Create a new document." ma:contentTypeScope="" ma:versionID="e38536ed5ee432a2b62d1ce0c58618f9">
  <xsd:schema xmlns:xsd="http://www.w3.org/2001/XMLSchema" xmlns:xs="http://www.w3.org/2001/XMLSchema" xmlns:p="http://schemas.microsoft.com/office/2006/metadata/properties" xmlns:ns2="efb4a6a7-40f5-4c55-b7cd-bfe5555b5884" xmlns:ns3="7c69e624-827f-471b-adea-ac070ddc6867" targetNamespace="http://schemas.microsoft.com/office/2006/metadata/properties" ma:root="true" ma:fieldsID="07cd05667c2ea007eba1e62487a9162d" ns2:_="" ns3:_="">
    <xsd:import namespace="efb4a6a7-40f5-4c55-b7cd-bfe5555b5884"/>
    <xsd:import namespace="7c69e624-827f-471b-adea-ac070ddc6867"/>
    <xsd:element name="properties">
      <xsd:complexType>
        <xsd:sequence>
          <xsd:element name="documentManagement">
            <xsd:complexType>
              <xsd:all>
                <xsd:element ref="ns3:Summary" minOccurs="0"/>
                <xsd:element ref="ns3:Policy" minOccurs="0"/>
                <xsd:element ref="ns2:ContentType1_0" minOccurs="0"/>
                <xsd:element ref="ns3:Solution_0" minOccurs="0"/>
                <xsd:element ref="ns3:c60905045b3141dfb44ebee3a51fd0a7" minOccurs="0"/>
                <xsd:element ref="ns3:g7620f54b84d4877b8ce49e3874564d0" minOccurs="0"/>
                <xsd:element ref="ns3:MetaDescription" minOccurs="0"/>
                <xsd:element ref="ns3:m3946e80dba8470d9700658463930af8" minOccurs="0"/>
                <xsd:element ref="ns3:Industry_0" minOccurs="0"/>
                <xsd:element ref="ns3:l58a9cb184754a90a3d0c9fae6dfc0fc" minOccurs="0"/>
                <xsd:element ref="ns2:Location1_0" minOccurs="0"/>
                <xsd:element ref="ns3:e88edf6f69774249aa5a94de92e0b3ee" minOccurs="0"/>
                <xsd:element ref="ns3:h2f9ec3728094124b933b9cf7e867a92" minOccurs="0"/>
                <xsd:element ref="ns3:TaxCatchAll" minOccurs="0"/>
                <xsd:element ref="ns3:TaxCatchAllLabel" minOccurs="0"/>
                <xsd:element ref="ns3:Category1_0" minOccurs="0"/>
                <xsd:element ref="ns3:efbf5ec808454fc39dd6e73fb30f9800" minOccurs="0"/>
                <xsd:element ref="ns3:h847452f74b44b57bc4a2a741f9c94e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4a6a7-40f5-4c55-b7cd-bfe5555b5884" elementFormDefault="qualified">
    <xsd:import namespace="http://schemas.microsoft.com/office/2006/documentManagement/types"/>
    <xsd:import namespace="http://schemas.microsoft.com/office/infopath/2007/PartnerControls"/>
    <xsd:element name="ContentType1_0" ma:index="16" nillable="true" ma:taxonomy="true" ma:internalName="ContentType1_0" ma:taxonomyFieldName="ContentType1" ma:displayName="Content Type" ma:default="" ma:fieldId="{11444373-c56f-4b66-a200-4ad1b94ffae6}" ma:taxonomyMulti="true" ma:sspId="7b600b03-3399-40df-9d9c-caeefc5a4d97" ma:termSetId="5aa15f61-36bc-4410-840a-be7c2ccad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ocation1_0" ma:index="26" nillable="true" ma:taxonomy="true" ma:internalName="Location1_0" ma:taxonomyFieldName="Location1" ma:displayName="Location" ma:default="" ma:fieldId="{4a19d0fd-e2d8-4bdf-9d9f-62784e6d291e}" ma:taxonomyMulti="true" ma:sspId="7b600b03-3399-40df-9d9c-caeefc5a4d97" ma:termSetId="928ecf7e-5ffd-4d70-8570-4eabbc9f73f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9e624-827f-471b-adea-ac070ddc6867" elementFormDefault="qualified">
    <xsd:import namespace="http://schemas.microsoft.com/office/2006/documentManagement/types"/>
    <xsd:import namespace="http://schemas.microsoft.com/office/infopath/2007/PartnerControls"/>
    <xsd:element name="Summary" ma:index="12" nillable="true" ma:displayName="Summary" ma:internalName="Summary">
      <xsd:simpleType>
        <xsd:restriction base="dms:Unknown"/>
      </xsd:simpleType>
    </xsd:element>
    <xsd:element name="Policy" ma:index="13" nillable="true" ma:displayName="Policy" ma:internalName="Policy">
      <xsd:simpleType>
        <xsd:restriction base="dms:Boolean"/>
      </xsd:simpleType>
    </xsd:element>
    <xsd:element name="Solution_0" ma:index="18" nillable="true" ma:taxonomy="true" ma:internalName="Solution_0" ma:taxonomyFieldName="Solution0" ma:displayName="Solution" ma:default="" ma:fieldId="{08ee8523-5519-4869-bd80-fd97b8eed69f}" ma:taxonomyMulti="true" ma:sspId="7b600b03-3399-40df-9d9c-caeefc5a4d97" ma:termSetId="3588f872-1047-4b04-ab77-d19bff1649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0905045b3141dfb44ebee3a51fd0a7" ma:index="19" nillable="true" ma:taxonomy="true" ma:internalName="c60905045b3141dfb44ebee3a51fd0a7" ma:taxonomyFieldName="IndustrySolution" ma:displayName="IndustrySolution" ma:readOnly="false" ma:default="" ma:fieldId="{c6090504-5b31-41df-b44e-bee3a51fd0a7}" ma:taxonomyMulti="true" ma:sspId="7b600b03-3399-40df-9d9c-caeefc5a4d97" ma:termSetId="101cb54c-3813-433a-907a-450f3492382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7620f54b84d4877b8ce49e3874564d0" ma:index="21" nillable="true" ma:taxonomy="true" ma:internalName="g7620f54b84d4877b8ce49e3874564d0" ma:taxonomyFieldName="OpenEdgeModule" ma:displayName="OpenEdgeModule" ma:default="" ma:fieldId="{07620f54-b84d-4877-b8ce-49e3874564d0}" ma:taxonomyMulti="true" ma:sspId="7b600b03-3399-40df-9d9c-caeefc5a4d97" ma:termSetId="7cd707e9-9176-4196-bd54-8106491889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taDescription" ma:index="22" nillable="true" ma:displayName="Meta Description" ma:hidden="true" ma:internalName="MetaDescription" ma:readOnly="false">
      <xsd:simpleType>
        <xsd:restriction base="dms:Note"/>
      </xsd:simpleType>
    </xsd:element>
    <xsd:element name="m3946e80dba8470d9700658463930af8" ma:index="23" nillable="true" ma:taxonomy="true" ma:internalName="m3946e80dba8470d9700658463930af8" ma:taxonomyFieldName="Portal_x0020_Audience" ma:displayName="Portal Audience" ma:default="" ma:fieldId="{63946e80-dba8-470d-9700-658463930af8}" ma:taxonomyMulti="true" ma:sspId="7b600b03-3399-40df-9d9c-caeefc5a4d97" ma:termSetId="bedc8d7a-d5a7-4c2c-80ef-eb0f415984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ustry_0" ma:index="24" nillable="true" ma:taxonomy="true" ma:internalName="Industry_0" ma:taxonomyFieldName="Industry" ma:displayName="Industry" ma:default="" ma:fieldId="{54782f52-600e-43b5-a6fd-b215e0434802}" ma:taxonomyMulti="true" ma:sspId="7b600b03-3399-40df-9d9c-caeefc5a4d97" ma:termSetId="eb725fca-679b-44ad-aba0-523e9b641f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8a9cb184754a90a3d0c9fae6dfc0fc" ma:index="25" nillable="true" ma:taxonomy="true" ma:internalName="l58a9cb184754a90a3d0c9fae6dfc0fc" ma:taxonomyFieldName="Partner_x0020_Empowerment" ma:displayName="Partner Empowerment" ma:default="" ma:fieldId="{558a9cb1-8475-4a90-a3d0-c9fae6dfc0fc}" ma:taxonomyMulti="true" ma:sspId="7b600b03-3399-40df-9d9c-caeefc5a4d97" ma:termSetId="8b46d00a-8700-4556-b3eb-8ef0f7a4bf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edf6f69774249aa5a94de92e0b3ee" ma:index="27" nillable="true" ma:taxonomy="true" ma:internalName="e88edf6f69774249aa5a94de92e0b3ee" ma:taxonomyFieldName="BusinessLine" ma:displayName="Business Line" ma:readOnly="false" ma:default="" ma:fieldId="{e88edf6f-6977-4249-aa5a-94de92e0b3ee}" ma:taxonomyMulti="true" ma:sspId="7b600b03-3399-40df-9d9c-caeefc5a4d97" ma:termSetId="cfc961ee-612e-4b05-aaf2-35411bb17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f9ec3728094124b933b9cf7e867a92" ma:index="29" nillable="true" ma:taxonomy="true" ma:internalName="h2f9ec3728094124b933b9cf7e867a92" ma:taxonomyFieldName="HorizontalUseCase" ma:displayName="Horizontal Use Case" ma:default="" ma:fieldId="{12f9ec37-2809-4124-b933-b9cf7e867a92}" ma:taxonomyMulti="true" ma:sspId="7b600b03-3399-40df-9d9c-caeefc5a4d97" ma:termSetId="c7a844bb-8121-4652-bd19-c7a1b502d4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31" nillable="true" ma:displayName="Taxonomy Catch All Column" ma:hidden="true" ma:list="{f9d269f6-3014-462f-9504-c656af7f5a48}" ma:internalName="TaxCatchAll" ma:showField="CatchAllData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2" nillable="true" ma:displayName="Taxonomy Catch All Column1" ma:hidden="true" ma:list="{f9d269f6-3014-462f-9504-c656af7f5a48}" ma:internalName="TaxCatchAllLabel" ma:readOnly="true" ma:showField="CatchAllDataLabel" ma:web="7c69e624-827f-471b-adea-ac070ddc6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1_0" ma:index="34" nillable="true" ma:taxonomy="true" ma:internalName="Category1_0" ma:taxonomyFieldName="Category1" ma:displayName="Category" ma:readOnly="false" ma:default="" ma:fieldId="{76361ab5-a999-4bf4-b0a9-d3c0bdaba2c4}" ma:taxonomyMulti="true" ma:sspId="7b600b03-3399-40df-9d9c-caeefc5a4d97" ma:termSetId="cb52a124-ba58-44ba-aea0-e8392dfbd867" ma:anchorId="e0850434-8544-4c75-a3ba-67842db1fa28" ma:open="false" ma:isKeyword="false">
      <xsd:complexType>
        <xsd:sequence>
          <xsd:element ref="pc:Terms" minOccurs="0" maxOccurs="1"/>
        </xsd:sequence>
      </xsd:complexType>
    </xsd:element>
    <xsd:element name="efbf5ec808454fc39dd6e73fb30f9800" ma:index="35" nillable="true" ma:taxonomy="true" ma:internalName="efbf5ec808454fc39dd6e73fb30f9800" ma:taxonomyFieldName="GFOResourceTags" ma:displayName="GFO Resource Tags" ma:readOnly="false" ma:default="" ma:fieldId="{efbf5ec8-0845-4fc3-9dd6-e73fb30f9800}" ma:taxonomyMulti="true" ma:sspId="7b600b03-3399-40df-9d9c-caeefc5a4d97" ma:termSetId="42171f31-be76-463d-a933-eae23b9ef3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847452f74b44b57bc4a2a741f9c94e9" ma:index="37" nillable="true" ma:taxonomy="true" ma:internalName="h847452f74b44b57bc4a2a741f9c94e9" ma:taxonomyFieldName="Visibility" ma:displayName="Visibility" ma:default="758;#Internal|52c39dec-86ec-4d25-bb10-18d2912cd0c4" ma:fieldId="{1847452f-74b4-4b57-bc4a-2a741f9c94e9}" ma:sspId="7b600b03-3399-40df-9d9c-caeefc5a4d97" ma:termSetId="35802469-5d1e-4d8e-8772-02bbe8856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A4C4B2-98B1-44DF-A244-E8FB7A2D1956}">
  <ds:schemaRefs>
    <ds:schemaRef ds:uri="http://purl.org/dc/elements/1.1/"/>
    <ds:schemaRef ds:uri="7c69e624-827f-471b-adea-ac070ddc6867"/>
    <ds:schemaRef ds:uri="http://www.w3.org/XML/1998/namespace"/>
    <ds:schemaRef ds:uri="efb4a6a7-40f5-4c55-b7cd-bfe5555b5884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EA8EEE7-F1C0-4377-82D1-E55A92F38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C50AA-3223-48F1-AAD2-648FF1A994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4a6a7-40f5-4c55-b7cd-bfe5555b5884"/>
    <ds:schemaRef ds:uri="7c69e624-827f-471b-adea-ac070ddc6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PROGRESS_16x9_PPT_Template_Jan2014.potx</Template>
  <TotalTime>3396</TotalTime>
  <Words>915</Words>
  <Application>Microsoft Macintosh PowerPoint</Application>
  <PresentationFormat>Custom</PresentationFormat>
  <Paragraphs>151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PROGRESS_16x9_PPT_Template_Jan2014</vt:lpstr>
      <vt:lpstr>Authenticating REST/Mobile clients using LDAP and OERealm</vt:lpstr>
      <vt:lpstr>Agenda</vt:lpstr>
      <vt:lpstr>Configurable REST application authentication process</vt:lpstr>
      <vt:lpstr>Configurable REST Authentication Process</vt:lpstr>
      <vt:lpstr>LDAP Authentication</vt:lpstr>
      <vt:lpstr>LDAP Essentials</vt:lpstr>
      <vt:lpstr>Key Directory Service Terms and Concepts</vt:lpstr>
      <vt:lpstr>Key Directory Service Terms and Concepts (cont)</vt:lpstr>
      <vt:lpstr>Required Information From Directory Service Admin</vt:lpstr>
      <vt:lpstr>Required Information From Directory Service Admin</vt:lpstr>
      <vt:lpstr>You Configure the Spring Security LDAP Server</vt:lpstr>
      <vt:lpstr>You Configure Spring Security LDAP Authentication Manager</vt:lpstr>
      <vt:lpstr>Now, The Live Stuff…</vt:lpstr>
      <vt:lpstr>OERealm Authentication</vt:lpstr>
      <vt:lpstr>OERealm Overview</vt:lpstr>
      <vt:lpstr>OERealm OOABL Interface Overview</vt:lpstr>
      <vt:lpstr>Development Process Overview</vt:lpstr>
      <vt:lpstr>Now, The Live Stuff…</vt:lpstr>
      <vt:lpstr>Deployment Site Considerations</vt:lpstr>
      <vt:lpstr>When Things Don’t Work as You Expect</vt:lpstr>
      <vt:lpstr>Service Logging Will Be Your Friend</vt:lpstr>
      <vt:lpstr>PowerPoint Presentation</vt:lpstr>
    </vt:vector>
  </TitlesOfParts>
  <Manager/>
  <Company>Progress Software Corporation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PPT Template 16x9</dc:title>
  <dc:subject/>
  <dc:creator>Progress Software Corporation</dc:creator>
  <cp:keywords/>
  <dc:description/>
  <cp:lastModifiedBy>Michael Jacobs</cp:lastModifiedBy>
  <cp:revision>1028</cp:revision>
  <cp:lastPrinted>2013-09-18T03:48:20Z</cp:lastPrinted>
  <dcterms:created xsi:type="dcterms:W3CDTF">2010-07-07T00:59:08Z</dcterms:created>
  <dcterms:modified xsi:type="dcterms:W3CDTF">2014-06-10T16:12:24Z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0x0101007762244904354189B623A14C45C78D5B009BE410C6F004421E9B31CE4C3BF734AD008DF6C51CFB236842A026F88F613870DE</vt:lpwstr>
  </property>
  <property fmtid="{D5CDD505-2E9C-101B-9397-08002B2CF9AE}" pid="3" name="Category1">
    <vt:lpwstr>367;#PowerPoint|ef797fd0-0a2c-4c70-979e-7c4753a1af05</vt:lpwstr>
  </property>
  <property fmtid="{D5CDD505-2E9C-101B-9397-08002B2CF9AE}" pid="4" name="TaxCatchAll">
    <vt:lpwstr>237;#Template|c9160f8f-74c9-4442-ac41-24463e06691d</vt:lpwstr>
  </property>
  <property fmtid="{D5CDD505-2E9C-101B-9397-08002B2CF9AE}" pid="5" name="Doc ID">
    <vt:lpwstr>101816</vt:lpwstr>
  </property>
  <property fmtid="{D5CDD505-2E9C-101B-9397-08002B2CF9AE}" pid="6" name="Location1">
    <vt:lpwstr/>
  </property>
  <property fmtid="{D5CDD505-2E9C-101B-9397-08002B2CF9AE}" pid="7" name="Tagged Doc ID's">
    <vt:bool>false</vt:bool>
  </property>
  <property fmtid="{D5CDD505-2E9C-101B-9397-08002B2CF9AE}" pid="8" name="ContentType1">
    <vt:lpwstr/>
  </property>
  <property fmtid="{D5CDD505-2E9C-101B-9397-08002B2CF9AE}" pid="9" name="Solution0">
    <vt:lpwstr/>
  </property>
  <property fmtid="{D5CDD505-2E9C-101B-9397-08002B2CF9AE}" pid="10" name="Industry">
    <vt:lpwstr/>
  </property>
  <property fmtid="{D5CDD505-2E9C-101B-9397-08002B2CF9AE}" pid="11" name="IndustrySolution">
    <vt:lpwstr/>
  </property>
  <property fmtid="{D5CDD505-2E9C-101B-9397-08002B2CF9AE}" pid="12" name="Attachment Only ?">
    <vt:bool>true</vt:bool>
  </property>
  <property fmtid="{D5CDD505-2E9C-101B-9397-08002B2CF9AE}" pid="13" name="GFOAudience">
    <vt:lpwstr/>
  </property>
  <property fmtid="{D5CDD505-2E9C-101B-9397-08002B2CF9AE}" pid="14" name="OpenEdgeModule">
    <vt:lpwstr/>
  </property>
  <property fmtid="{D5CDD505-2E9C-101B-9397-08002B2CF9AE}" pid="15" name="HorizontalUseCase">
    <vt:lpwstr/>
  </property>
  <property fmtid="{D5CDD505-2E9C-101B-9397-08002B2CF9AE}" pid="16" name="GFOResourceTags">
    <vt:lpwstr/>
  </property>
  <property fmtid="{D5CDD505-2E9C-101B-9397-08002B2CF9AE}" pid="17" name="Partner Empowerment">
    <vt:lpwstr/>
  </property>
  <property fmtid="{D5CDD505-2E9C-101B-9397-08002B2CF9AE}" pid="18" name="BusinessLine">
    <vt:lpwstr/>
  </property>
  <property fmtid="{D5CDD505-2E9C-101B-9397-08002B2CF9AE}" pid="19" name="Portal Audience">
    <vt:lpwstr/>
  </property>
  <property fmtid="{D5CDD505-2E9C-101B-9397-08002B2CF9AE}" pid="20" name="kb2a064789314f00a60cb6c3cf784453">
    <vt:lpwstr/>
  </property>
  <property fmtid="{D5CDD505-2E9C-101B-9397-08002B2CF9AE}" pid="21" name="Visibility">
    <vt:lpwstr>758;#Internal|52c39dec-86ec-4d25-bb10-18d2912cd0c4</vt:lpwstr>
  </property>
</Properties>
</file>