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4"/>
  </p:sldMasterIdLst>
  <p:notesMasterIdLst>
    <p:notesMasterId r:id="rId33"/>
  </p:notesMasterIdLst>
  <p:handoutMasterIdLst>
    <p:handoutMasterId r:id="rId34"/>
  </p:handoutMasterIdLst>
  <p:sldIdLst>
    <p:sldId id="1099" r:id="rId5"/>
    <p:sldId id="1174" r:id="rId6"/>
    <p:sldId id="1145" r:id="rId7"/>
    <p:sldId id="1146" r:id="rId8"/>
    <p:sldId id="1173" r:id="rId9"/>
    <p:sldId id="1143" r:id="rId10"/>
    <p:sldId id="1144" r:id="rId11"/>
    <p:sldId id="1147" r:id="rId12"/>
    <p:sldId id="1148" r:id="rId13"/>
    <p:sldId id="1169" r:id="rId14"/>
    <p:sldId id="1149" r:id="rId15"/>
    <p:sldId id="1151" r:id="rId16"/>
    <p:sldId id="1154" r:id="rId17"/>
    <p:sldId id="1166" r:id="rId18"/>
    <p:sldId id="1155" r:id="rId19"/>
    <p:sldId id="1157" r:id="rId20"/>
    <p:sldId id="1156" r:id="rId21"/>
    <p:sldId id="1158" r:id="rId22"/>
    <p:sldId id="1159" r:id="rId23"/>
    <p:sldId id="1160" r:id="rId24"/>
    <p:sldId id="1161" r:id="rId25"/>
    <p:sldId id="1162" r:id="rId26"/>
    <p:sldId id="1163" r:id="rId27"/>
    <p:sldId id="1170" r:id="rId28"/>
    <p:sldId id="1171" r:id="rId29"/>
    <p:sldId id="1172" r:id="rId30"/>
    <p:sldId id="1175" r:id="rId31"/>
    <p:sldId id="1142" r:id="rId32"/>
  </p:sldIdLst>
  <p:sldSz cx="12188825" cy="6858000"/>
  <p:notesSz cx="7027863" cy="9313863"/>
  <p:custDataLst>
    <p:tags r:id="rId35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7">
          <p15:clr>
            <a:srgbClr val="A4A3A4"/>
          </p15:clr>
        </p15:guide>
        <p15:guide id="2" orient="horz" pos="756">
          <p15:clr>
            <a:srgbClr val="A4A3A4"/>
          </p15:clr>
        </p15:guide>
        <p15:guide id="3" orient="horz" pos="3403">
          <p15:clr>
            <a:srgbClr val="A4A3A4"/>
          </p15:clr>
        </p15:guide>
        <p15:guide id="4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E00"/>
    <a:srgbClr val="2F5662"/>
    <a:srgbClr val="DD461E"/>
    <a:srgbClr val="B0D806"/>
    <a:srgbClr val="AAD204"/>
    <a:srgbClr val="24D997"/>
    <a:srgbClr val="23C78C"/>
    <a:srgbClr val="F199AE"/>
    <a:srgbClr val="A21636"/>
    <a:srgbClr val="FFD2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7" autoAdjust="0"/>
    <p:restoredTop sz="90966" autoAdjust="0"/>
  </p:normalViewPr>
  <p:slideViewPr>
    <p:cSldViewPr snapToGrid="0" showGuides="1">
      <p:cViewPr varScale="1">
        <p:scale>
          <a:sx n="102" d="100"/>
          <a:sy n="102" d="100"/>
        </p:scale>
        <p:origin x="192" y="108"/>
      </p:cViewPr>
      <p:guideLst>
        <p:guide orient="horz" pos="437"/>
        <p:guide orient="horz" pos="756"/>
        <p:guide orient="horz" pos="3403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14" d="100"/>
          <a:sy n="114" d="100"/>
        </p:scale>
        <p:origin x="-4608" y="-112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Classic (TPS)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100 Clients State-Aware</c:v>
                </c:pt>
                <c:pt idx="1">
                  <c:v>100 Clients Stateless</c:v>
                </c:pt>
                <c:pt idx="2">
                  <c:v>75 Clients State-Aware</c:v>
                </c:pt>
                <c:pt idx="3">
                  <c:v>75 Clients Stateless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203</c:v>
                </c:pt>
                <c:pt idx="1">
                  <c:v>205</c:v>
                </c:pt>
                <c:pt idx="2">
                  <c:v>199</c:v>
                </c:pt>
                <c:pt idx="3">
                  <c:v>201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PASOE (TPS)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100 Clients State-Aware</c:v>
                </c:pt>
                <c:pt idx="1">
                  <c:v>100 Clients Stateless</c:v>
                </c:pt>
                <c:pt idx="2">
                  <c:v>75 Clients State-Aware</c:v>
                </c:pt>
                <c:pt idx="3">
                  <c:v>75 Clients Stateless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1699</c:v>
                </c:pt>
                <c:pt idx="1">
                  <c:v>1157</c:v>
                </c:pt>
                <c:pt idx="2">
                  <c:v>1321</c:v>
                </c:pt>
                <c:pt idx="3">
                  <c:v>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7886448"/>
        <c:axId val="467886840"/>
      </c:barChart>
      <c:catAx>
        <c:axId val="46788644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467886840"/>
        <c:crosses val="autoZero"/>
        <c:auto val="1"/>
        <c:lblAlgn val="ctr"/>
        <c:lblOffset val="100"/>
        <c:noMultiLvlLbl val="0"/>
      </c:catAx>
      <c:valAx>
        <c:axId val="46788684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4678864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(2/19/14 13:05) -----</a:t>
            </a:r>
          </a:p>
          <a:p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311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----- Meeting Notes (2/19/14 13:44) ----</a:t>
            </a:r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396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(2/19/14 13:44) -----</a:t>
            </a:r>
          </a:p>
          <a:p>
            <a:r>
              <a:rPr lang="en-US"/>
              <a:t>Propath in openedge.properties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273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273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 descr="PROG_VisID_PPT_07_0916_cp_sectio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5" y="0"/>
            <a:ext cx="12188825" cy="685690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680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303520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13058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4455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pic>
        <p:nvPicPr>
          <p:cNvPr id="11" name="Picture 10" descr="PROG_VisID_PPT_07_0916_cp_PROGRESS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709" y="2686746"/>
            <a:ext cx="7299280" cy="1258877"/>
          </a:xfrm>
          <a:prstGeom prst="rect">
            <a:avLst/>
          </a:prstGeom>
        </p:spPr>
      </p:pic>
      <p:pic>
        <p:nvPicPr>
          <p:cNvPr id="12" name="Picture 11" descr="PROG_VisID_PPT_07_0916_cp_spark-close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3" name="Picture 12" descr="PROG_VisID_PPT_07_0916_cp_spark-close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4" name="Picture 13" descr="PROG_VisID_PPT_07_0916_cp_spark-close3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7774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200150"/>
            <a:ext cx="10894238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1810543" y="6621282"/>
            <a:ext cx="2336383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2014 </a:t>
            </a: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Progress Software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Corporation. All rights reserved.</a:t>
            </a:r>
            <a:endParaRPr lang="en-US" sz="7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34" r:id="rId4"/>
    <p:sldLayoutId id="2147483762" r:id="rId5"/>
    <p:sldLayoutId id="2147483739" r:id="rId6"/>
    <p:sldLayoutId id="2147483755" r:id="rId7"/>
    <p:sldLayoutId id="2147483714" r:id="rId8"/>
    <p:sldLayoutId id="2147483767" r:id="rId9"/>
    <p:sldLayoutId id="2147483768" r:id="rId10"/>
    <p:sldLayoutId id="2147483770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893896" y="574022"/>
            <a:ext cx="10511966" cy="2215991"/>
          </a:xfrm>
        </p:spPr>
        <p:txBody>
          <a:bodyPr/>
          <a:lstStyle/>
          <a:p>
            <a:pPr algn="ctr"/>
            <a:r>
              <a:rPr lang="en-US" dirty="0" smtClean="0"/>
              <a:t>Pacific Application Server</a:t>
            </a:r>
            <a:br>
              <a:rPr lang="en-US" dirty="0" smtClean="0"/>
            </a:br>
            <a:r>
              <a:rPr lang="en-US" dirty="0"/>
              <a:t>f</a:t>
            </a:r>
            <a:r>
              <a:rPr lang="en-US" dirty="0" smtClean="0"/>
              <a:t>or </a:t>
            </a:r>
            <a:br>
              <a:rPr lang="en-US" dirty="0" smtClean="0"/>
            </a:br>
            <a:r>
              <a:rPr lang="en-US" dirty="0" smtClean="0"/>
              <a:t>OpenEdge</a:t>
            </a:r>
            <a:endParaRPr lang="en-US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897233" y="3541836"/>
            <a:ext cx="8999126" cy="723098"/>
          </a:xfrm>
        </p:spPr>
        <p:txBody>
          <a:bodyPr/>
          <a:lstStyle/>
          <a:p>
            <a:r>
              <a:rPr lang="en-US" dirty="0" smtClean="0"/>
              <a:t>PUG Challenge 2014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7233" y="4702484"/>
            <a:ext cx="492513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David Cleary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Principal Software Engineer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June 9, 2014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46" y="1832424"/>
            <a:ext cx="10360501" cy="2398997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This presentation is for informational purposes only. You are cautioned that any information contained in this presentation may change in the course of product development.</a:t>
            </a:r>
          </a:p>
          <a:p>
            <a:pPr algn="ctr">
              <a:buNone/>
            </a:pPr>
            <a:r>
              <a:rPr lang="en-US" dirty="0" smtClean="0"/>
              <a:t>This presentation may not be interpreted as a commitment on behalf of Progress, and future development and release of this product remains at the sole discretion of Progress.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119238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the Pacific Application Server for </a:t>
            </a:r>
            <a:r>
              <a:rPr lang="en-US" dirty="0" err="1" smtClean="0"/>
              <a:t>OpenEdge</a:t>
            </a:r>
            <a:endParaRPr lang="en-US" dirty="0" smtClean="0"/>
          </a:p>
          <a:p>
            <a:r>
              <a:rPr lang="en-US" dirty="0" smtClean="0"/>
              <a:t>Pacific Application Server for </a:t>
            </a:r>
            <a:r>
              <a:rPr lang="en-US" dirty="0" err="1" smtClean="0"/>
              <a:t>OpenEdge</a:t>
            </a:r>
            <a:r>
              <a:rPr lang="en-US" dirty="0" smtClean="0"/>
              <a:t> Architecture</a:t>
            </a:r>
          </a:p>
          <a:p>
            <a:r>
              <a:rPr lang="en-US" dirty="0" smtClean="0"/>
              <a:t>Performance and Scalability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91604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PASOE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4706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Pacific Application Server Platform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Created from Apache Tomcat  7.0.42 distribution</a:t>
            </a:r>
          </a:p>
          <a:p>
            <a:r>
              <a:rPr lang="en-US" dirty="0" smtClean="0"/>
              <a:t>Configured for production by default</a:t>
            </a:r>
          </a:p>
          <a:p>
            <a:pPr lvl="1"/>
            <a:r>
              <a:rPr lang="en-US" dirty="0" smtClean="0"/>
              <a:t>Default ROOT application replaced</a:t>
            </a:r>
          </a:p>
          <a:p>
            <a:pPr lvl="1"/>
            <a:r>
              <a:rPr lang="en-US" dirty="0" smtClean="0"/>
              <a:t>Tomcat manager web applications not installed</a:t>
            </a:r>
          </a:p>
          <a:p>
            <a:pPr lvl="1"/>
            <a:r>
              <a:rPr lang="en-US" dirty="0" smtClean="0"/>
              <a:t>Auto deployment disabled by default</a:t>
            </a:r>
          </a:p>
          <a:p>
            <a:pPr lvl="1"/>
            <a:r>
              <a:rPr lang="en-US" dirty="0" smtClean="0"/>
              <a:t>Shutdown port disabled on Unix</a:t>
            </a:r>
          </a:p>
          <a:p>
            <a:pPr lvl="1"/>
            <a:r>
              <a:rPr lang="en-US" dirty="0" smtClean="0"/>
              <a:t>JMX not enabled by default</a:t>
            </a:r>
          </a:p>
          <a:p>
            <a:pPr lvl="1"/>
            <a:r>
              <a:rPr lang="en-US" dirty="0" smtClean="0"/>
              <a:t>Web crawler filtering enabled</a:t>
            </a:r>
          </a:p>
          <a:p>
            <a:r>
              <a:rPr lang="en-US" dirty="0" smtClean="0"/>
              <a:t>Spring Security Framework included</a:t>
            </a:r>
          </a:p>
          <a:p>
            <a:r>
              <a:rPr lang="en-US" dirty="0" smtClean="0"/>
              <a:t>Realms and roles defined to implement access control</a:t>
            </a:r>
          </a:p>
          <a:p>
            <a:r>
              <a:rPr lang="en-US" dirty="0" smtClean="0"/>
              <a:t>Enhanced command line tool to configure and manage server</a:t>
            </a:r>
          </a:p>
          <a:p>
            <a:r>
              <a:rPr lang="en-US" dirty="0" smtClean="0"/>
              <a:t>Will be default implementation for </a:t>
            </a:r>
            <a:r>
              <a:rPr lang="en-US" dirty="0" err="1" smtClean="0"/>
              <a:t>Rollbase</a:t>
            </a:r>
            <a:r>
              <a:rPr lang="en-US" dirty="0" smtClean="0"/>
              <a:t> and </a:t>
            </a:r>
            <a:r>
              <a:rPr lang="en-US" dirty="0" err="1" smtClean="0"/>
              <a:t>Corticon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Pacific Application Server for OpenEdge (PASOE)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Responds to the </a:t>
            </a:r>
            <a:r>
              <a:rPr lang="en-US" dirty="0" smtClean="0"/>
              <a:t>need for tighter integration between OpenEdge and web </a:t>
            </a:r>
            <a:r>
              <a:rPr lang="en-US" dirty="0"/>
              <a:t>technologies </a:t>
            </a:r>
            <a:r>
              <a:rPr lang="en-US" dirty="0" smtClean="0"/>
              <a:t>for both cloud </a:t>
            </a:r>
            <a:r>
              <a:rPr lang="en-US" dirty="0"/>
              <a:t>and on-premise </a:t>
            </a:r>
            <a:r>
              <a:rPr lang="en-US" dirty="0" smtClean="0"/>
              <a:t>solutions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Re-architecture and re-implementation of the traditional AppServer stack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Runs in PSC’s unified Pacific Application Server (PAS) platform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Simplifies </a:t>
            </a:r>
            <a:r>
              <a:rPr lang="en-US" dirty="0"/>
              <a:t>web based ABL </a:t>
            </a:r>
            <a:r>
              <a:rPr lang="en-US" dirty="0" smtClean="0"/>
              <a:t>application architectures, deployment, and administration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Optional server-side session context management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Security built-in 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Open REST APIs &amp; JMX for remote administration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Two products: 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Pacific Application Server for OpenEdge (development)  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Pacific Application Server for OpenEdge (production)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0073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Comparisons of PASOE versus traditional AppServer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PASOE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Mixed stateless &amp; </a:t>
            </a:r>
            <a:r>
              <a:rPr lang="en-US" dirty="0" err="1" smtClean="0"/>
              <a:t>stateful</a:t>
            </a:r>
            <a:r>
              <a:rPr lang="en-US" dirty="0" smtClean="0"/>
              <a:t> ABL  application models per instance</a:t>
            </a:r>
          </a:p>
          <a:p>
            <a:r>
              <a:rPr lang="en-US" dirty="0" smtClean="0"/>
              <a:t>Integrated [adapter] transports</a:t>
            </a:r>
            <a:endParaRPr lang="en-US" dirty="0"/>
          </a:p>
          <a:p>
            <a:r>
              <a:rPr lang="en-US" dirty="0" smtClean="0"/>
              <a:t>Single web application:</a:t>
            </a:r>
          </a:p>
          <a:p>
            <a:pPr lvl="1"/>
            <a:r>
              <a:rPr lang="en-US" dirty="0" smtClean="0"/>
              <a:t>Less process resource consumption</a:t>
            </a:r>
          </a:p>
          <a:p>
            <a:pPr lvl="1"/>
            <a:r>
              <a:rPr lang="en-US" dirty="0" smtClean="0"/>
              <a:t>Single configuration</a:t>
            </a:r>
          </a:p>
          <a:p>
            <a:r>
              <a:rPr lang="en-US" dirty="0" smtClean="0"/>
              <a:t>Two tier network connections</a:t>
            </a:r>
          </a:p>
          <a:p>
            <a:r>
              <a:rPr lang="en-US" dirty="0" smtClean="0"/>
              <a:t>Many ABL sessions per OS process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AppServer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Limited to one ABL application model per AppServer instance</a:t>
            </a:r>
          </a:p>
          <a:p>
            <a:r>
              <a:rPr lang="en-US" dirty="0"/>
              <a:t>Independent </a:t>
            </a:r>
            <a:r>
              <a:rPr lang="en-US" dirty="0" smtClean="0"/>
              <a:t>adapters</a:t>
            </a:r>
            <a:endParaRPr lang="en-US" dirty="0"/>
          </a:p>
          <a:p>
            <a:r>
              <a:rPr lang="en-US" dirty="0" smtClean="0"/>
              <a:t>Multiple web applications:</a:t>
            </a:r>
          </a:p>
          <a:p>
            <a:pPr lvl="1"/>
            <a:r>
              <a:rPr lang="en-US" dirty="0" smtClean="0"/>
              <a:t>More process resource consumption</a:t>
            </a:r>
          </a:p>
          <a:p>
            <a:pPr lvl="1"/>
            <a:r>
              <a:rPr lang="en-US" dirty="0" smtClean="0"/>
              <a:t>Multiple configurations</a:t>
            </a:r>
          </a:p>
          <a:p>
            <a:r>
              <a:rPr lang="en-US" dirty="0" smtClean="0"/>
              <a:t>Three tier network connections</a:t>
            </a:r>
          </a:p>
          <a:p>
            <a:r>
              <a:rPr lang="en-US" dirty="0" smtClean="0"/>
              <a:t>One ABL session per OS process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7653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6817" y="681975"/>
            <a:ext cx="6901583" cy="2316532"/>
          </a:xfrm>
        </p:spPr>
        <p:txBody>
          <a:bodyPr/>
          <a:lstStyle/>
          <a:p>
            <a:pPr algn="ctr"/>
            <a:r>
              <a:rPr lang="en-US" dirty="0" smtClean="0"/>
              <a:t>Pacific Application Server</a:t>
            </a:r>
            <a:br>
              <a:rPr lang="en-US" dirty="0" smtClean="0"/>
            </a:br>
            <a:r>
              <a:rPr lang="en-US" dirty="0" smtClean="0"/>
              <a:t>for</a:t>
            </a:r>
            <a:br>
              <a:rPr lang="en-US" dirty="0" smtClean="0"/>
            </a:br>
            <a:r>
              <a:rPr lang="en-US" dirty="0" smtClean="0"/>
              <a:t>OpenEdge </a:t>
            </a:r>
            <a:br>
              <a:rPr lang="en-US" dirty="0" smtClean="0"/>
            </a:br>
            <a:r>
              <a:rPr lang="en-US" dirty="0" smtClean="0"/>
              <a:t>Architecture</a:t>
            </a:r>
            <a:br>
              <a:rPr lang="en-US" dirty="0" smtClean="0"/>
            </a:br>
            <a:r>
              <a:rPr lang="en-US" dirty="0" smtClean="0"/>
              <a:t>(PASOE)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1048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PASOE Architectural Concepts and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PAS</a:t>
            </a:r>
            <a:r>
              <a:rPr lang="en-US" dirty="0"/>
              <a:t> </a:t>
            </a:r>
            <a:r>
              <a:rPr lang="en-US" dirty="0" smtClean="0"/>
              <a:t>is a Java </a:t>
            </a:r>
            <a:r>
              <a:rPr lang="en-US" dirty="0"/>
              <a:t>web application </a:t>
            </a:r>
            <a:r>
              <a:rPr lang="en-US" dirty="0" smtClean="0"/>
              <a:t>server with Progress extensions</a:t>
            </a:r>
            <a:endParaRPr lang="en-US" dirty="0"/>
          </a:p>
          <a:p>
            <a:pPr lvl="1"/>
            <a:r>
              <a:rPr lang="en-US" dirty="0" smtClean="0"/>
              <a:t>Optional web application for remote administration using text, html, or JMX proxy APIs</a:t>
            </a:r>
            <a:br>
              <a:rPr lang="en-US" dirty="0" smtClean="0"/>
            </a:br>
            <a:endParaRPr lang="en-US" dirty="0" smtClean="0"/>
          </a:p>
          <a:p>
            <a:r>
              <a:rPr lang="en-US" b="1" i="1" dirty="0" smtClean="0"/>
              <a:t>ABL services for Pacific Application Server (ABLPAS)</a:t>
            </a:r>
          </a:p>
          <a:p>
            <a:pPr lvl="1"/>
            <a:r>
              <a:rPr lang="en-US" dirty="0" smtClean="0"/>
              <a:t>An collection </a:t>
            </a:r>
            <a:r>
              <a:rPr lang="en-US" dirty="0"/>
              <a:t>of Java web applications and resources </a:t>
            </a:r>
            <a:r>
              <a:rPr lang="en-US" dirty="0" smtClean="0"/>
              <a:t>installed and into </a:t>
            </a:r>
            <a:r>
              <a:rPr lang="en-US" dirty="0"/>
              <a:t>a </a:t>
            </a:r>
            <a:r>
              <a:rPr lang="en-US" b="1" dirty="0"/>
              <a:t>PAS</a:t>
            </a:r>
          </a:p>
          <a:p>
            <a:pPr lvl="1"/>
            <a:r>
              <a:rPr lang="en-US" dirty="0" smtClean="0"/>
              <a:t>Java web applications use multi-session agent OS process (</a:t>
            </a:r>
            <a:r>
              <a:rPr lang="en-US" b="1" dirty="0" err="1" smtClean="0"/>
              <a:t>MSAgent</a:t>
            </a:r>
            <a:r>
              <a:rPr lang="en-US" dirty="0" smtClean="0"/>
              <a:t>) </a:t>
            </a:r>
          </a:p>
          <a:p>
            <a:pPr lvl="1"/>
            <a:r>
              <a:rPr lang="en-US" i="1" dirty="0" smtClean="0"/>
              <a:t>Optional </a:t>
            </a:r>
            <a:r>
              <a:rPr lang="en-US" dirty="0" smtClean="0"/>
              <a:t>web application for remote administration using REST APIs</a:t>
            </a:r>
          </a:p>
          <a:p>
            <a:pPr lvl="1"/>
            <a:r>
              <a:rPr lang="en-US" b="1" i="1" dirty="0" smtClean="0"/>
              <a:t>ABLPAS</a:t>
            </a:r>
            <a:r>
              <a:rPr lang="en-US" dirty="0" smtClean="0"/>
              <a:t> web services can be installed into the </a:t>
            </a:r>
            <a:r>
              <a:rPr lang="en-US" b="1" dirty="0" smtClean="0"/>
              <a:t>PAS</a:t>
            </a:r>
            <a:r>
              <a:rPr lang="en-US" dirty="0" smtClean="0"/>
              <a:t> of other PSC product installations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/>
              <a:t>PASOE</a:t>
            </a:r>
            <a:r>
              <a:rPr lang="en-US" dirty="0"/>
              <a:t> is an OpenEdge </a:t>
            </a:r>
            <a:r>
              <a:rPr lang="en-US" dirty="0" smtClean="0"/>
              <a:t>installed </a:t>
            </a:r>
            <a:r>
              <a:rPr lang="en-US" b="1" dirty="0" smtClean="0"/>
              <a:t>PAS</a:t>
            </a:r>
            <a:r>
              <a:rPr lang="en-US" dirty="0" smtClean="0"/>
              <a:t> </a:t>
            </a:r>
            <a:r>
              <a:rPr lang="en-US" dirty="0"/>
              <a:t>with a pre-installed </a:t>
            </a:r>
            <a:r>
              <a:rPr lang="en-US" b="1" dirty="0" smtClean="0"/>
              <a:t>ABLPAS</a:t>
            </a:r>
            <a:r>
              <a:rPr lang="en-US" dirty="0" smtClean="0"/>
              <a:t> services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 smtClean="0"/>
          </a:p>
          <a:p>
            <a:r>
              <a:rPr lang="en-US" dirty="0"/>
              <a:t>You design, package, deploy, configure, debug, and control access to your ABL application in the context of a web application running in a web server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6678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 With The Old – In With The New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6501" y="1066006"/>
            <a:ext cx="1080732" cy="60040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 bwMode="auto">
          <a:xfrm>
            <a:off x="712188" y="2175112"/>
            <a:ext cx="2828454" cy="546029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>
                <a:solidFill>
                  <a:schemeClr val="bg2"/>
                </a:solidFill>
              </a:rPr>
              <a:t>web serve</a:t>
            </a:r>
            <a:r>
              <a:rPr lang="en-US" sz="1600" dirty="0" smtClean="0">
                <a:solidFill>
                  <a:srgbClr val="FFFFFF"/>
                </a:solidFill>
              </a:rPr>
              <a:t>r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542172" y="2788298"/>
            <a:ext cx="991772" cy="417369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>
                <a:solidFill>
                  <a:srgbClr val="FFFFFF"/>
                </a:solidFill>
              </a:rPr>
              <a:t>AIA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755853" y="3901466"/>
            <a:ext cx="1329421" cy="383671"/>
          </a:xfrm>
          <a:prstGeom prst="round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err="1" smtClean="0">
                <a:solidFill>
                  <a:srgbClr val="FFFFFF"/>
                </a:solidFill>
              </a:rPr>
              <a:t>uBroker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</a:endParaRPr>
          </a:p>
        </p:txBody>
      </p:sp>
      <p:sp>
        <p:nvSpPr>
          <p:cNvPr id="9" name="Can 8"/>
          <p:cNvSpPr/>
          <p:nvPr/>
        </p:nvSpPr>
        <p:spPr bwMode="auto">
          <a:xfrm>
            <a:off x="884372" y="5697482"/>
            <a:ext cx="1086685" cy="700546"/>
          </a:xfrm>
          <a:prstGeom prst="can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OpenEdge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RDBMS</a:t>
            </a:r>
          </a:p>
        </p:txBody>
      </p:sp>
      <p:cxnSp>
        <p:nvCxnSpPr>
          <p:cNvPr id="19" name="Straight Arrow Connector 18"/>
          <p:cNvCxnSpPr>
            <a:stCxn id="3" idx="2"/>
            <a:endCxn id="4" idx="0"/>
          </p:cNvCxnSpPr>
          <p:nvPr/>
        </p:nvCxnSpPr>
        <p:spPr bwMode="auto">
          <a:xfrm flipH="1">
            <a:off x="2126415" y="1666413"/>
            <a:ext cx="452" cy="5086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3" name="Straight Arrow Connector 22"/>
          <p:cNvCxnSpPr>
            <a:stCxn id="5" idx="2"/>
            <a:endCxn id="6" idx="0"/>
          </p:cNvCxnSpPr>
          <p:nvPr/>
        </p:nvCxnSpPr>
        <p:spPr bwMode="auto">
          <a:xfrm>
            <a:off x="1038058" y="3205667"/>
            <a:ext cx="382506" cy="6957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6" name="Straight Arrow Connector 25"/>
          <p:cNvCxnSpPr>
            <a:stCxn id="77" idx="2"/>
            <a:endCxn id="6" idx="0"/>
          </p:cNvCxnSpPr>
          <p:nvPr/>
        </p:nvCxnSpPr>
        <p:spPr bwMode="auto">
          <a:xfrm rot="5400000">
            <a:off x="1436279" y="3194002"/>
            <a:ext cx="691750" cy="723179"/>
          </a:xfrm>
          <a:prstGeom prst="bentConnector3">
            <a:avLst>
              <a:gd name="adj1" fmla="val 31555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9" name="Straight Arrow Connector 25"/>
          <p:cNvCxnSpPr>
            <a:stCxn id="78" idx="2"/>
            <a:endCxn id="6" idx="0"/>
          </p:cNvCxnSpPr>
          <p:nvPr/>
        </p:nvCxnSpPr>
        <p:spPr bwMode="auto">
          <a:xfrm rot="5400000">
            <a:off x="1985611" y="2640620"/>
            <a:ext cx="695799" cy="182589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grpSp>
        <p:nvGrpSpPr>
          <p:cNvPr id="37" name="Group 36"/>
          <p:cNvGrpSpPr/>
          <p:nvPr/>
        </p:nvGrpSpPr>
        <p:grpSpPr>
          <a:xfrm>
            <a:off x="765815" y="4285137"/>
            <a:ext cx="1563001" cy="1103924"/>
            <a:chOff x="718335" y="4107087"/>
            <a:chExt cx="1563001" cy="1103924"/>
          </a:xfrm>
          <a:solidFill>
            <a:schemeClr val="accent4"/>
          </a:solidFill>
        </p:grpSpPr>
        <p:sp>
          <p:nvSpPr>
            <p:cNvPr id="16" name="Rounded Rectangle 15"/>
            <p:cNvSpPr/>
            <p:nvPr/>
          </p:nvSpPr>
          <p:spPr bwMode="auto">
            <a:xfrm>
              <a:off x="951915" y="4394285"/>
              <a:ext cx="1329421" cy="587376"/>
            </a:xfrm>
            <a:prstGeom prst="round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600" dirty="0" smtClean="0"/>
                <a:t>Agent</a:t>
              </a:r>
              <a:br>
                <a:rPr lang="en-US" sz="1600" dirty="0" smtClean="0"/>
              </a:br>
              <a:endPara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835125" y="4514895"/>
              <a:ext cx="1329421" cy="587376"/>
            </a:xfrm>
            <a:prstGeom prst="round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600" dirty="0" smtClean="0"/>
                <a:t>Agent</a:t>
              </a:r>
              <a:endPara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718335" y="4623635"/>
              <a:ext cx="1329421" cy="587376"/>
            </a:xfrm>
            <a:prstGeom prst="round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600" dirty="0" smtClean="0">
                  <a:solidFill>
                    <a:srgbClr val="FFFFFF"/>
                  </a:solidFill>
                </a:rPr>
                <a:t>Agent</a:t>
              </a:r>
              <a:br>
                <a:rPr lang="en-US" sz="1600" dirty="0" smtClean="0">
                  <a:solidFill>
                    <a:srgbClr val="FFFFFF"/>
                  </a:solidFill>
                </a:rPr>
              </a:br>
              <a:r>
                <a:rPr lang="en-US" sz="1600" dirty="0" smtClean="0">
                  <a:solidFill>
                    <a:srgbClr val="FFFFFF"/>
                  </a:solidFill>
                </a:rPr>
                <a:t>(1 session)</a:t>
              </a:r>
              <a:endPara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</a:endParaRPr>
            </a:p>
          </p:txBody>
        </p:sp>
        <p:cxnSp>
          <p:nvCxnSpPr>
            <p:cNvPr id="32" name="Straight Arrow Connector 31"/>
            <p:cNvCxnSpPr>
              <a:stCxn id="6" idx="2"/>
              <a:endCxn id="11" idx="0"/>
            </p:cNvCxnSpPr>
            <p:nvPr/>
          </p:nvCxnSpPr>
          <p:spPr bwMode="auto">
            <a:xfrm flipH="1">
              <a:off x="1383046" y="4107087"/>
              <a:ext cx="1908" cy="516548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cxnSp>
        <p:nvCxnSpPr>
          <p:cNvPr id="39" name="Straight Arrow Connector 38"/>
          <p:cNvCxnSpPr>
            <a:stCxn id="6" idx="2"/>
            <a:endCxn id="15" idx="0"/>
          </p:cNvCxnSpPr>
          <p:nvPr/>
        </p:nvCxnSpPr>
        <p:spPr bwMode="auto">
          <a:xfrm rot="16200000" flipH="1">
            <a:off x="1280036" y="4425665"/>
            <a:ext cx="407808" cy="12675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42" name="Straight Arrow Connector 38"/>
          <p:cNvCxnSpPr>
            <a:stCxn id="6" idx="2"/>
            <a:endCxn id="16" idx="0"/>
          </p:cNvCxnSpPr>
          <p:nvPr/>
        </p:nvCxnSpPr>
        <p:spPr bwMode="auto">
          <a:xfrm rot="16200000" flipH="1">
            <a:off x="1398736" y="4306965"/>
            <a:ext cx="287198" cy="24354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45" name="Straight Arrow Connector 44"/>
          <p:cNvCxnSpPr>
            <a:stCxn id="11" idx="2"/>
            <a:endCxn id="9" idx="1"/>
          </p:cNvCxnSpPr>
          <p:nvPr/>
        </p:nvCxnSpPr>
        <p:spPr bwMode="auto">
          <a:xfrm flipH="1">
            <a:off x="1427715" y="5389061"/>
            <a:ext cx="2811" cy="3084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48" name="Straight Arrow Connector 38"/>
          <p:cNvCxnSpPr>
            <a:endCxn id="9" idx="1"/>
          </p:cNvCxnSpPr>
          <p:nvPr/>
        </p:nvCxnSpPr>
        <p:spPr bwMode="auto">
          <a:xfrm rot="5400000">
            <a:off x="1331187" y="5414371"/>
            <a:ext cx="379639" cy="186582"/>
          </a:xfrm>
          <a:prstGeom prst="bentConnector3">
            <a:avLst>
              <a:gd name="adj1" fmla="val 62508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53" name="Straight Arrow Connector 38"/>
          <p:cNvCxnSpPr>
            <a:endCxn id="9" idx="1"/>
          </p:cNvCxnSpPr>
          <p:nvPr/>
        </p:nvCxnSpPr>
        <p:spPr bwMode="auto">
          <a:xfrm rot="5400000">
            <a:off x="1420210" y="5313478"/>
            <a:ext cx="391510" cy="376499"/>
          </a:xfrm>
          <a:prstGeom prst="bentConnector3">
            <a:avLst>
              <a:gd name="adj1" fmla="val 62128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57" name="Rounded Rectangle 56"/>
          <p:cNvSpPr/>
          <p:nvPr/>
        </p:nvSpPr>
        <p:spPr bwMode="auto">
          <a:xfrm>
            <a:off x="2762098" y="3687826"/>
            <a:ext cx="1089942" cy="800712"/>
          </a:xfrm>
          <a:prstGeom prst="roundRect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b="1" i="0" dirty="0" smtClean="0">
                <a:solidFill>
                  <a:schemeClr val="bg2"/>
                </a:solidFill>
              </a:rPr>
              <a:t>Admin</a:t>
            </a:r>
            <a:br>
              <a:rPr lang="en-US" sz="1400" b="1" i="0" dirty="0" smtClean="0">
                <a:solidFill>
                  <a:schemeClr val="bg2"/>
                </a:solidFill>
              </a:rPr>
            </a:br>
            <a:r>
              <a:rPr lang="en-US" sz="1400" b="1" i="0" dirty="0" smtClean="0">
                <a:solidFill>
                  <a:schemeClr val="bg2"/>
                </a:solidFill>
              </a:rPr>
              <a:t>Service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</a:endParaRPr>
          </a:p>
        </p:txBody>
      </p:sp>
      <p:cxnSp>
        <p:nvCxnSpPr>
          <p:cNvPr id="59" name="Straight Arrow Connector 58"/>
          <p:cNvCxnSpPr/>
          <p:nvPr/>
        </p:nvCxnSpPr>
        <p:spPr bwMode="auto">
          <a:xfrm flipV="1">
            <a:off x="2085274" y="4088181"/>
            <a:ext cx="676824" cy="51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pic>
        <p:nvPicPr>
          <p:cNvPr id="60" name="Picture 5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0980" y="1249430"/>
            <a:ext cx="1080732" cy="600407"/>
          </a:xfrm>
          <a:prstGeom prst="rect">
            <a:avLst/>
          </a:prstGeom>
        </p:spPr>
      </p:pic>
      <p:sp>
        <p:nvSpPr>
          <p:cNvPr id="61" name="Rounded Rectangle 60"/>
          <p:cNvSpPr/>
          <p:nvPr/>
        </p:nvSpPr>
        <p:spPr bwMode="auto">
          <a:xfrm>
            <a:off x="7036897" y="2170331"/>
            <a:ext cx="1329421" cy="546029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>
                <a:solidFill>
                  <a:srgbClr val="FFFFFF"/>
                </a:solidFill>
              </a:rPr>
              <a:t>PAS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</a:endParaRPr>
          </a:p>
        </p:txBody>
      </p:sp>
      <p:cxnSp>
        <p:nvCxnSpPr>
          <p:cNvPr id="62" name="Straight Arrow Connector 61"/>
          <p:cNvCxnSpPr/>
          <p:nvPr/>
        </p:nvCxnSpPr>
        <p:spPr bwMode="auto">
          <a:xfrm>
            <a:off x="7701346" y="1849837"/>
            <a:ext cx="262" cy="32049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63" name="Straight Arrow Connector 62"/>
          <p:cNvCxnSpPr>
            <a:stCxn id="69" idx="2"/>
            <a:endCxn id="68" idx="0"/>
          </p:cNvCxnSpPr>
          <p:nvPr/>
        </p:nvCxnSpPr>
        <p:spPr bwMode="auto">
          <a:xfrm>
            <a:off x="7794661" y="3240560"/>
            <a:ext cx="8053" cy="3009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64" name="Can 63"/>
          <p:cNvSpPr/>
          <p:nvPr/>
        </p:nvSpPr>
        <p:spPr bwMode="auto">
          <a:xfrm>
            <a:off x="7256560" y="4437324"/>
            <a:ext cx="1086685" cy="700546"/>
          </a:xfrm>
          <a:prstGeom prst="can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OpenEdge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RDBMS</a:t>
            </a:r>
          </a:p>
        </p:txBody>
      </p:sp>
      <p:sp>
        <p:nvSpPr>
          <p:cNvPr id="68" name="Rounded Rectangle 67"/>
          <p:cNvSpPr/>
          <p:nvPr/>
        </p:nvSpPr>
        <p:spPr bwMode="auto">
          <a:xfrm>
            <a:off x="7138003" y="3541527"/>
            <a:ext cx="1329421" cy="587376"/>
          </a:xfrm>
          <a:prstGeom prst="round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err="1" smtClean="0">
                <a:solidFill>
                  <a:srgbClr val="FFFFFF"/>
                </a:solidFill>
              </a:rPr>
              <a:t>MSAgent</a:t>
            </a:r>
            <a:r>
              <a:rPr lang="en-US" sz="1600" dirty="0" smtClean="0">
                <a:solidFill>
                  <a:srgbClr val="FFFFFF"/>
                </a:solidFill>
              </a:rPr>
              <a:t/>
            </a:r>
            <a:br>
              <a:rPr lang="en-US" sz="16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(n sessions)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</a:endParaRPr>
          </a:p>
        </p:txBody>
      </p:sp>
      <p:cxnSp>
        <p:nvCxnSpPr>
          <p:cNvPr id="70" name="Straight Arrow Connector 38"/>
          <p:cNvCxnSpPr>
            <a:endCxn id="64" idx="1"/>
          </p:cNvCxnSpPr>
          <p:nvPr/>
        </p:nvCxnSpPr>
        <p:spPr bwMode="auto">
          <a:xfrm rot="5400000">
            <a:off x="7647099" y="4281708"/>
            <a:ext cx="308421" cy="281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pic>
        <p:nvPicPr>
          <p:cNvPr id="79" name="Picture 7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67822" y="3913117"/>
            <a:ext cx="474034" cy="431371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3976392" y="1258253"/>
            <a:ext cx="1875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</a:rPr>
              <a:t>Compare the number of lines and boxes</a:t>
            </a:r>
          </a:p>
        </p:txBody>
      </p:sp>
      <p:sp>
        <p:nvSpPr>
          <p:cNvPr id="81" name="Right Arrow 80"/>
          <p:cNvSpPr/>
          <p:nvPr/>
        </p:nvSpPr>
        <p:spPr bwMode="auto">
          <a:xfrm>
            <a:off x="5839953" y="1436307"/>
            <a:ext cx="854627" cy="474807"/>
          </a:xfrm>
          <a:prstGeom prst="rightArrow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1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NEW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952647" y="3715378"/>
            <a:ext cx="13056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i="0" dirty="0" smtClean="0">
                <a:solidFill>
                  <a:srgbClr val="000000"/>
                </a:solidFill>
              </a:rPr>
              <a:t>Security risk – run in intranet only</a:t>
            </a:r>
          </a:p>
        </p:txBody>
      </p:sp>
      <p:cxnSp>
        <p:nvCxnSpPr>
          <p:cNvPr id="86" name="Straight Arrow Connector 85"/>
          <p:cNvCxnSpPr>
            <a:stCxn id="57" idx="2"/>
          </p:cNvCxnSpPr>
          <p:nvPr/>
        </p:nvCxnSpPr>
        <p:spPr bwMode="auto">
          <a:xfrm>
            <a:off x="3307069" y="4488538"/>
            <a:ext cx="4610" cy="2815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87" name="Manual Input 86"/>
          <p:cNvSpPr/>
          <p:nvPr/>
        </p:nvSpPr>
        <p:spPr bwMode="auto">
          <a:xfrm>
            <a:off x="9232817" y="2146592"/>
            <a:ext cx="1212628" cy="607292"/>
          </a:xfrm>
          <a:prstGeom prst="flowChartManualInput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dirty="0" smtClean="0">
                <a:solidFill>
                  <a:schemeClr val="bg2"/>
                </a:solidFill>
              </a:rPr>
              <a:t>Console admin</a:t>
            </a:r>
            <a:br>
              <a:rPr lang="en-US" sz="1400" dirty="0" smtClean="0">
                <a:solidFill>
                  <a:schemeClr val="bg2"/>
                </a:solidFill>
              </a:rPr>
            </a:br>
            <a:r>
              <a:rPr lang="en-US" sz="1400" dirty="0" smtClean="0">
                <a:solidFill>
                  <a:schemeClr val="bg2"/>
                </a:solidFill>
              </a:rPr>
              <a:t> UI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</a:endParaRPr>
          </a:p>
        </p:txBody>
      </p:sp>
      <p:cxnSp>
        <p:nvCxnSpPr>
          <p:cNvPr id="89" name="Elbow Connector 88"/>
          <p:cNvCxnSpPr>
            <a:stCxn id="87" idx="1"/>
            <a:endCxn id="61" idx="3"/>
          </p:cNvCxnSpPr>
          <p:nvPr/>
        </p:nvCxnSpPr>
        <p:spPr bwMode="auto">
          <a:xfrm flipH="1" flipV="1">
            <a:off x="8366318" y="2443346"/>
            <a:ext cx="866499" cy="689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03" name="Left Arrow 102"/>
          <p:cNvSpPr/>
          <p:nvPr/>
        </p:nvSpPr>
        <p:spPr bwMode="auto">
          <a:xfrm>
            <a:off x="3133633" y="1483786"/>
            <a:ext cx="866497" cy="427327"/>
          </a:xfrm>
          <a:prstGeom prst="leftArrow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1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OLD</a:t>
            </a:r>
          </a:p>
        </p:txBody>
      </p:sp>
      <p:sp>
        <p:nvSpPr>
          <p:cNvPr id="69" name="Rounded Rectangle 68"/>
          <p:cNvSpPr/>
          <p:nvPr/>
        </p:nvSpPr>
        <p:spPr bwMode="auto">
          <a:xfrm>
            <a:off x="7129950" y="2643225"/>
            <a:ext cx="1329421" cy="597335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>
                <a:solidFill>
                  <a:srgbClr val="FFFFFF"/>
                </a:solidFill>
              </a:rPr>
              <a:t>ABLPAS</a:t>
            </a:r>
            <a:br>
              <a:rPr lang="en-US" sz="16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(adapters)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</a:endParaRPr>
          </a:p>
        </p:txBody>
      </p:sp>
      <p:sp>
        <p:nvSpPr>
          <p:cNvPr id="71" name="Document 70"/>
          <p:cNvSpPr/>
          <p:nvPr/>
        </p:nvSpPr>
        <p:spPr bwMode="auto">
          <a:xfrm>
            <a:off x="104919" y="4461279"/>
            <a:ext cx="356095" cy="391716"/>
          </a:xfrm>
          <a:prstGeom prst="flowChartDocument">
            <a:avLst/>
          </a:prstGeom>
          <a:solidFill>
            <a:srgbClr val="0072B7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2" name="Straight Arrow Connector 71"/>
          <p:cNvCxnSpPr>
            <a:stCxn id="71" idx="3"/>
            <a:endCxn id="6" idx="1"/>
          </p:cNvCxnSpPr>
          <p:nvPr/>
        </p:nvCxnSpPr>
        <p:spPr bwMode="auto">
          <a:xfrm flipV="1">
            <a:off x="461014" y="4093302"/>
            <a:ext cx="294839" cy="56383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arrow"/>
          </a:ln>
          <a:effectLst/>
        </p:spPr>
      </p:cxnSp>
      <p:sp>
        <p:nvSpPr>
          <p:cNvPr id="76" name="Document 75"/>
          <p:cNvSpPr/>
          <p:nvPr/>
        </p:nvSpPr>
        <p:spPr bwMode="auto">
          <a:xfrm>
            <a:off x="8886682" y="3189257"/>
            <a:ext cx="356095" cy="391716"/>
          </a:xfrm>
          <a:prstGeom prst="flowChartDocument">
            <a:avLst/>
          </a:prstGeom>
          <a:solidFill>
            <a:srgbClr val="0072B7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0" name="Elbow Connector 29"/>
          <p:cNvCxnSpPr>
            <a:stCxn id="76" idx="1"/>
            <a:endCxn id="69" idx="3"/>
          </p:cNvCxnSpPr>
          <p:nvPr/>
        </p:nvCxnSpPr>
        <p:spPr bwMode="auto">
          <a:xfrm rot="10800000">
            <a:off x="8459372" y="2941893"/>
            <a:ext cx="427311" cy="44322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2" name="Elbow Connector 81"/>
          <p:cNvCxnSpPr>
            <a:stCxn id="76" idx="1"/>
            <a:endCxn id="68" idx="3"/>
          </p:cNvCxnSpPr>
          <p:nvPr/>
        </p:nvCxnSpPr>
        <p:spPr bwMode="auto">
          <a:xfrm rot="10800000" flipV="1">
            <a:off x="8467424" y="3385115"/>
            <a:ext cx="419258" cy="45010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Straight Arrow Connector 71"/>
          <p:cNvCxnSpPr>
            <a:stCxn id="71" idx="3"/>
            <a:endCxn id="11" idx="1"/>
          </p:cNvCxnSpPr>
          <p:nvPr/>
        </p:nvCxnSpPr>
        <p:spPr bwMode="auto">
          <a:xfrm>
            <a:off x="461014" y="4657137"/>
            <a:ext cx="304801" cy="438236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arrow"/>
          </a:ln>
          <a:effectLst/>
        </p:spPr>
      </p:cxnSp>
      <p:sp>
        <p:nvSpPr>
          <p:cNvPr id="38" name="Rectangle 37"/>
          <p:cNvSpPr/>
          <p:nvPr/>
        </p:nvSpPr>
        <p:spPr bwMode="auto">
          <a:xfrm>
            <a:off x="83088" y="3632278"/>
            <a:ext cx="5210853" cy="281323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8" name="Manual Input 87"/>
          <p:cNvSpPr/>
          <p:nvPr/>
        </p:nvSpPr>
        <p:spPr bwMode="auto">
          <a:xfrm>
            <a:off x="2702507" y="4744249"/>
            <a:ext cx="1212628" cy="549854"/>
          </a:xfrm>
          <a:prstGeom prst="flowChartManualInput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dirty="0" smtClean="0">
                <a:solidFill>
                  <a:schemeClr val="bg2"/>
                </a:solidFill>
              </a:rPr>
              <a:t>Console admin</a:t>
            </a:r>
            <a:br>
              <a:rPr lang="en-US" sz="1400" dirty="0" smtClean="0">
                <a:solidFill>
                  <a:schemeClr val="bg2"/>
                </a:solidFill>
              </a:rPr>
            </a:br>
            <a:r>
              <a:rPr lang="en-US" sz="1400" dirty="0" smtClean="0">
                <a:solidFill>
                  <a:schemeClr val="bg2"/>
                </a:solidFill>
              </a:rPr>
              <a:t> UI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</a:endParaRPr>
          </a:p>
        </p:txBody>
      </p:sp>
      <p:sp>
        <p:nvSpPr>
          <p:cNvPr id="92" name="Rectangle 91"/>
          <p:cNvSpPr/>
          <p:nvPr/>
        </p:nvSpPr>
        <p:spPr bwMode="auto">
          <a:xfrm>
            <a:off x="6835111" y="2039768"/>
            <a:ext cx="3895210" cy="3337425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8352541" y="1752963"/>
            <a:ext cx="2696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i="0" dirty="0" err="1" smtClean="0">
                <a:solidFill>
                  <a:srgbClr val="000000"/>
                </a:solidFill>
              </a:rPr>
              <a:t>OpenEdge</a:t>
            </a:r>
            <a:r>
              <a:rPr lang="en-US" sz="1200" i="0" dirty="0" smtClean="0">
                <a:solidFill>
                  <a:srgbClr val="000000"/>
                </a:solidFill>
              </a:rPr>
              <a:t> PASOE installation 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914237" y="4771815"/>
            <a:ext cx="180421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i="0" dirty="0" smtClean="0">
                <a:solidFill>
                  <a:srgbClr val="000000"/>
                </a:solidFill>
              </a:rPr>
              <a:t>Note: remote OEM</a:t>
            </a:r>
            <a:br>
              <a:rPr lang="en-US" sz="1100" i="0" dirty="0" smtClean="0">
                <a:solidFill>
                  <a:srgbClr val="000000"/>
                </a:solidFill>
              </a:rPr>
            </a:br>
            <a:r>
              <a:rPr lang="en-US" sz="1100" i="0" dirty="0" smtClean="0">
                <a:solidFill>
                  <a:srgbClr val="000000"/>
                </a:solidFill>
              </a:rPr>
              <a:t>         administration is </a:t>
            </a:r>
            <a:br>
              <a:rPr lang="en-US" sz="1100" i="0" dirty="0" smtClean="0">
                <a:solidFill>
                  <a:srgbClr val="000000"/>
                </a:solidFill>
              </a:rPr>
            </a:br>
            <a:r>
              <a:rPr lang="en-US" sz="1100" i="0" dirty="0" smtClean="0">
                <a:solidFill>
                  <a:srgbClr val="000000"/>
                </a:solidFill>
              </a:rPr>
              <a:t>         optional</a:t>
            </a:r>
          </a:p>
        </p:txBody>
      </p:sp>
      <p:cxnSp>
        <p:nvCxnSpPr>
          <p:cNvPr id="65" name="Curved Connector 64"/>
          <p:cNvCxnSpPr>
            <a:stCxn id="67" idx="1"/>
            <a:endCxn id="11" idx="3"/>
          </p:cNvCxnSpPr>
          <p:nvPr/>
        </p:nvCxnSpPr>
        <p:spPr bwMode="auto">
          <a:xfrm rot="10800000">
            <a:off x="2095236" y="5095374"/>
            <a:ext cx="3354530" cy="884445"/>
          </a:xfrm>
          <a:prstGeom prst="curvedConnector3">
            <a:avLst>
              <a:gd name="adj1" fmla="val 81846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7" name="Multidocument 66"/>
          <p:cNvSpPr/>
          <p:nvPr/>
        </p:nvSpPr>
        <p:spPr bwMode="auto">
          <a:xfrm>
            <a:off x="5449766" y="5607063"/>
            <a:ext cx="1256686" cy="745510"/>
          </a:xfrm>
          <a:prstGeom prst="flowChartMultidocument">
            <a:avLst/>
          </a:prstGeom>
          <a:solidFill>
            <a:srgbClr val="005F97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ABL 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Application</a:t>
            </a:r>
          </a:p>
        </p:txBody>
      </p:sp>
      <p:cxnSp>
        <p:nvCxnSpPr>
          <p:cNvPr id="24" name="Curved Connector 23"/>
          <p:cNvCxnSpPr>
            <a:stCxn id="67" idx="0"/>
            <a:endCxn id="68" idx="1"/>
          </p:cNvCxnSpPr>
          <p:nvPr/>
        </p:nvCxnSpPr>
        <p:spPr bwMode="auto">
          <a:xfrm rot="5400000" flipH="1" flipV="1">
            <a:off x="5765359" y="4234420"/>
            <a:ext cx="1771848" cy="973439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4" name="Multidocument 73"/>
          <p:cNvSpPr/>
          <p:nvPr/>
        </p:nvSpPr>
        <p:spPr bwMode="auto">
          <a:xfrm>
            <a:off x="4524251" y="2630924"/>
            <a:ext cx="1256686" cy="745510"/>
          </a:xfrm>
          <a:prstGeom prst="flowChartMultidocument">
            <a:avLst/>
          </a:prstGeom>
          <a:solidFill>
            <a:srgbClr val="005F97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dirty="0" smtClean="0">
                <a:solidFill>
                  <a:srgbClr val="FFFFFF"/>
                </a:solidFill>
              </a:rPr>
              <a:t>REST/SOAP</a:t>
            </a:r>
            <a:br>
              <a:rPr lang="en-US" sz="1400" dirty="0" smtClean="0">
                <a:solidFill>
                  <a:srgbClr val="FFFFFF"/>
                </a:solidFill>
              </a:rPr>
            </a:br>
            <a:r>
              <a:rPr lang="en-US" sz="1400" dirty="0" smtClean="0">
                <a:solidFill>
                  <a:srgbClr val="FFFFFF"/>
                </a:solidFill>
              </a:rPr>
              <a:t>services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cxnSp>
        <p:nvCxnSpPr>
          <p:cNvPr id="27" name="Curved Connector 26"/>
          <p:cNvCxnSpPr>
            <a:stCxn id="74" idx="3"/>
            <a:endCxn id="69" idx="1"/>
          </p:cNvCxnSpPr>
          <p:nvPr/>
        </p:nvCxnSpPr>
        <p:spPr bwMode="auto">
          <a:xfrm flipV="1">
            <a:off x="5780937" y="2941893"/>
            <a:ext cx="1349013" cy="6178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7" name="Rounded Rectangle 76"/>
          <p:cNvSpPr/>
          <p:nvPr/>
        </p:nvSpPr>
        <p:spPr bwMode="auto">
          <a:xfrm>
            <a:off x="1647857" y="2792347"/>
            <a:ext cx="991772" cy="417369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>
                <a:solidFill>
                  <a:srgbClr val="FFFFFF"/>
                </a:solidFill>
              </a:rPr>
              <a:t>WSA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sp>
        <p:nvSpPr>
          <p:cNvPr id="78" name="Rounded Rectangle 77"/>
          <p:cNvSpPr/>
          <p:nvPr/>
        </p:nvSpPr>
        <p:spPr bwMode="auto">
          <a:xfrm>
            <a:off x="2750570" y="2788298"/>
            <a:ext cx="991772" cy="417369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>
                <a:solidFill>
                  <a:srgbClr val="FFFFFF"/>
                </a:solidFill>
              </a:rPr>
              <a:t>REST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cxnSp>
        <p:nvCxnSpPr>
          <p:cNvPr id="94" name="Straight Arrow Connector 93"/>
          <p:cNvCxnSpPr>
            <a:stCxn id="78" idx="3"/>
            <a:endCxn id="74" idx="1"/>
          </p:cNvCxnSpPr>
          <p:nvPr/>
        </p:nvCxnSpPr>
        <p:spPr bwMode="auto">
          <a:xfrm>
            <a:off x="3742342" y="2996983"/>
            <a:ext cx="781909" cy="66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7979245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1" grpId="0" animBg="1"/>
      <p:bldP spid="64" grpId="0" animBg="1"/>
      <p:bldP spid="68" grpId="0" animBg="1"/>
      <p:bldP spid="80" grpId="0"/>
      <p:bldP spid="81" grpId="0" animBg="1"/>
      <p:bldP spid="87" grpId="0" animBg="1"/>
      <p:bldP spid="103" grpId="0" animBg="1"/>
      <p:bldP spid="69" grpId="0" animBg="1"/>
      <p:bldP spid="76" grpId="0" animBg="1"/>
      <p:bldP spid="92" grpId="0" animBg="1"/>
      <p:bldP spid="101" grpId="0"/>
      <p:bldP spid="51" grpId="0"/>
      <p:bldP spid="74" grpId="0" animBg="1"/>
      <p:bldP spid="77" grpId="0" animBg="1"/>
      <p:bldP spid="7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2401876" y="2457433"/>
            <a:ext cx="6073706" cy="3023456"/>
            <a:chOff x="2401876" y="2457433"/>
            <a:chExt cx="6073706" cy="3023456"/>
          </a:xfrm>
        </p:grpSpPr>
        <p:sp>
          <p:nvSpPr>
            <p:cNvPr id="3" name="Rounded Rectangle 2"/>
            <p:cNvSpPr/>
            <p:nvPr/>
          </p:nvSpPr>
          <p:spPr bwMode="auto">
            <a:xfrm>
              <a:off x="2401876" y="2457433"/>
              <a:ext cx="6073706" cy="3023456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400" b="1" i="0" dirty="0">
                  <a:solidFill>
                    <a:schemeClr val="bg1"/>
                  </a:solidFill>
                </a:rPr>
                <a:t>u</a:t>
              </a:r>
              <a:r>
                <a:rPr lang="en-US" sz="1400" b="1" i="0" dirty="0" smtClean="0">
                  <a:solidFill>
                    <a:schemeClr val="bg1"/>
                  </a:solidFill>
                </a:rPr>
                <a:t>nified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Pacific</a:t>
              </a:r>
              <a:r>
                <a:rPr kumimoji="0" lang="en-US" sz="1400" b="1" i="0" u="none" strike="noStrike" cap="none" normalizeH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 Application Server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2539917" y="3244356"/>
              <a:ext cx="2898811" cy="276098"/>
            </a:xfrm>
            <a:prstGeom prst="round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400" b="1" dirty="0" smtClean="0"/>
                <a:t>Administration Services</a:t>
              </a:r>
              <a:endParaRPr kumimoji="0" 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 bwMode="auto">
            <a:xfrm>
              <a:off x="5549159" y="3217285"/>
              <a:ext cx="2691755" cy="316976"/>
            </a:xfrm>
            <a:prstGeom prst="round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400" b="1" dirty="0" smtClean="0"/>
                <a:t>Session Management</a:t>
              </a:r>
              <a:endParaRPr kumimoji="0" 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2539915" y="2940632"/>
              <a:ext cx="5714806" cy="289921"/>
            </a:xfrm>
            <a:prstGeom prst="round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effectLst/>
                  <a:latin typeface="Arial" charset="0"/>
                </a:rPr>
                <a:t>Security</a:t>
              </a:r>
              <a:r>
                <a:rPr kumimoji="0" lang="en-US" sz="1400" b="1" i="1" u="none" strike="noStrike" cap="none" normalizeH="0" dirty="0" smtClean="0">
                  <a:ln>
                    <a:noFill/>
                  </a:ln>
                  <a:effectLst/>
                  <a:latin typeface="Arial" charset="0"/>
                </a:rPr>
                <a:t> Services</a:t>
              </a:r>
              <a:endParaRPr kumimoji="0" lang="en-US" sz="1400" b="1" i="1" u="none" strike="noStrike" cap="none" normalizeH="0" baseline="0" dirty="0" smtClean="0">
                <a:ln>
                  <a:noFill/>
                </a:ln>
                <a:effectLst/>
                <a:latin typeface="Arial" charset="0"/>
              </a:endParaRPr>
            </a:p>
          </p:txBody>
        </p:sp>
        <p:sp>
          <p:nvSpPr>
            <p:cNvPr id="36" name="Rounded Rectangle 35"/>
            <p:cNvSpPr/>
            <p:nvPr/>
          </p:nvSpPr>
          <p:spPr bwMode="auto">
            <a:xfrm>
              <a:off x="2554275" y="3534824"/>
              <a:ext cx="5672837" cy="316977"/>
            </a:xfrm>
            <a:prstGeom prst="round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400" b="1" dirty="0" smtClean="0"/>
                <a:t>Common</a:t>
              </a:r>
              <a:r>
                <a:rPr kumimoji="0" lang="en-US" sz="1400" b="1" i="1" u="none" strike="noStrike" cap="none" normalizeH="0" dirty="0" smtClean="0">
                  <a:ln>
                    <a:noFill/>
                  </a:ln>
                  <a:effectLst/>
                  <a:latin typeface="Arial" charset="0"/>
                </a:rPr>
                <a:t> Services</a:t>
              </a:r>
              <a:endParaRPr kumimoji="0" lang="en-US" sz="1400" b="1" i="1" u="none" strike="noStrike" cap="none" normalizeH="0" baseline="0" dirty="0" smtClean="0">
                <a:ln>
                  <a:noFill/>
                </a:ln>
                <a:effectLst/>
                <a:latin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PASOE Software Ecosystem</a:t>
            </a:r>
            <a:endParaRPr lang="en-US" dirty="0"/>
          </a:p>
        </p:txBody>
      </p:sp>
      <p:sp>
        <p:nvSpPr>
          <p:cNvPr id="12" name="Multidocument 11"/>
          <p:cNvSpPr/>
          <p:nvPr/>
        </p:nvSpPr>
        <p:spPr bwMode="auto">
          <a:xfrm>
            <a:off x="179450" y="2636906"/>
            <a:ext cx="1904935" cy="924984"/>
          </a:xfrm>
          <a:prstGeom prst="flowChartMultidocumen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Command-line</a:t>
            </a:r>
            <a:b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</a:b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Tools</a:t>
            </a:r>
          </a:p>
        </p:txBody>
      </p:sp>
      <p:cxnSp>
        <p:nvCxnSpPr>
          <p:cNvPr id="14" name="Straight Arrow Connector 13"/>
          <p:cNvCxnSpPr>
            <a:endCxn id="12" idx="3"/>
          </p:cNvCxnSpPr>
          <p:nvPr/>
        </p:nvCxnSpPr>
        <p:spPr bwMode="auto">
          <a:xfrm flipH="1" flipV="1">
            <a:off x="2084385" y="3099398"/>
            <a:ext cx="593568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grpSp>
        <p:nvGrpSpPr>
          <p:cNvPr id="46" name="Group 45"/>
          <p:cNvGrpSpPr/>
          <p:nvPr/>
        </p:nvGrpSpPr>
        <p:grpSpPr>
          <a:xfrm>
            <a:off x="6018486" y="4059449"/>
            <a:ext cx="1566331" cy="717361"/>
            <a:chOff x="6018486" y="4059449"/>
            <a:chExt cx="1566331" cy="717361"/>
          </a:xfrm>
        </p:grpSpPr>
        <p:sp>
          <p:nvSpPr>
            <p:cNvPr id="15" name="Rounded Rectangle 14"/>
            <p:cNvSpPr/>
            <p:nvPr/>
          </p:nvSpPr>
          <p:spPr bwMode="auto">
            <a:xfrm>
              <a:off x="6446964" y="4059449"/>
              <a:ext cx="1137853" cy="717361"/>
            </a:xfrm>
            <a:prstGeom prst="roundRect">
              <a:avLst/>
            </a:prstGeom>
            <a:solidFill>
              <a:schemeClr val="tx2">
                <a:alpha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2">
                      <a:alpha val="75000"/>
                    </a:schemeClr>
                  </a:solidFill>
                  <a:effectLst/>
                  <a:latin typeface="Arial" charset="0"/>
                </a:rPr>
                <a:t>OpenEdge</a:t>
              </a:r>
              <a:b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2">
                      <a:alpha val="75000"/>
                    </a:schemeClr>
                  </a:solidFill>
                  <a:effectLst/>
                  <a:latin typeface="Arial" charset="0"/>
                </a:rPr>
              </a:b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2">
                      <a:alpha val="75000"/>
                    </a:schemeClr>
                  </a:solidFill>
                  <a:effectLst/>
                  <a:latin typeface="Arial" charset="0"/>
                </a:rPr>
                <a:t>Manager</a:t>
              </a:r>
            </a:p>
          </p:txBody>
        </p:sp>
        <p:cxnSp>
          <p:nvCxnSpPr>
            <p:cNvPr id="20" name="Straight Arrow Connector 19"/>
            <p:cNvCxnSpPr>
              <a:stCxn id="15" idx="1"/>
            </p:cNvCxnSpPr>
            <p:nvPr/>
          </p:nvCxnSpPr>
          <p:spPr bwMode="auto">
            <a:xfrm flipH="1" flipV="1">
              <a:off x="6018486" y="4417840"/>
              <a:ext cx="428478" cy="29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14131" y="1049549"/>
            <a:ext cx="2422162" cy="1345646"/>
          </a:xfrm>
          <a:prstGeom prst="rect">
            <a:avLst/>
          </a:prstGeom>
        </p:spPr>
      </p:pic>
      <p:grpSp>
        <p:nvGrpSpPr>
          <p:cNvPr id="45" name="Group 44"/>
          <p:cNvGrpSpPr/>
          <p:nvPr/>
        </p:nvGrpSpPr>
        <p:grpSpPr>
          <a:xfrm>
            <a:off x="10174024" y="1532991"/>
            <a:ext cx="1738732" cy="1145333"/>
            <a:chOff x="9235352" y="1532991"/>
            <a:chExt cx="1738732" cy="1145333"/>
          </a:xfrm>
        </p:grpSpPr>
        <p:sp>
          <p:nvSpPr>
            <p:cNvPr id="17" name="Rounded Rectangle 16"/>
            <p:cNvSpPr/>
            <p:nvPr/>
          </p:nvSpPr>
          <p:spPr bwMode="auto">
            <a:xfrm>
              <a:off x="9235352" y="1532991"/>
              <a:ext cx="1738732" cy="744956"/>
            </a:xfrm>
            <a:prstGeom prst="roundRect">
              <a:avLst/>
            </a:prstGeom>
            <a:solidFill>
              <a:schemeClr val="tx2">
                <a:alpha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2">
                      <a:alpha val="75000"/>
                    </a:schemeClr>
                  </a:solidFill>
                  <a:effectLst/>
                  <a:latin typeface="Arial" charset="0"/>
                </a:rPr>
                <a:t>Progress </a:t>
              </a:r>
              <a:b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2">
                      <a:alpha val="75000"/>
                    </a:schemeClr>
                  </a:solidFill>
                  <a:effectLst/>
                  <a:latin typeface="Arial" charset="0"/>
                </a:rPr>
              </a:b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2">
                      <a:alpha val="75000"/>
                    </a:schemeClr>
                  </a:solidFill>
                  <a:effectLst/>
                  <a:latin typeface="Arial" charset="0"/>
                </a:rPr>
                <a:t>Developer’s </a:t>
              </a:r>
              <a:b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2">
                      <a:alpha val="75000"/>
                    </a:schemeClr>
                  </a:solidFill>
                  <a:effectLst/>
                  <a:latin typeface="Arial" charset="0"/>
                </a:rPr>
              </a:b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2">
                      <a:alpha val="75000"/>
                    </a:schemeClr>
                  </a:solidFill>
                  <a:effectLst/>
                  <a:latin typeface="Arial" charset="0"/>
                </a:rPr>
                <a:t>Studio</a:t>
              </a:r>
            </a:p>
          </p:txBody>
        </p:sp>
        <p:cxnSp>
          <p:nvCxnSpPr>
            <p:cNvPr id="13" name="Straight Arrow Connector 12"/>
            <p:cNvCxnSpPr>
              <a:stCxn id="17" idx="2"/>
              <a:endCxn id="11" idx="0"/>
            </p:cNvCxnSpPr>
            <p:nvPr/>
          </p:nvCxnSpPr>
          <p:spPr bwMode="auto">
            <a:xfrm>
              <a:off x="10104718" y="2277947"/>
              <a:ext cx="6623" cy="40037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5F97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967395" y="3934634"/>
            <a:ext cx="8902938" cy="1546779"/>
            <a:chOff x="967395" y="3756234"/>
            <a:chExt cx="8902938" cy="172518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8807435" y="3769503"/>
              <a:ext cx="1062898" cy="1711911"/>
            </a:xfrm>
            <a:prstGeom prst="roundRect">
              <a:avLst/>
            </a:prstGeom>
            <a:solidFill>
              <a:schemeClr val="accent2">
                <a:alpha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1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400" b="1" i="0" dirty="0" err="1">
                  <a:solidFill>
                    <a:srgbClr val="FFFFFF">
                      <a:alpha val="76000"/>
                    </a:srgbClr>
                  </a:solidFill>
                </a:rPr>
                <a:t>Rollbase</a:t>
              </a:r>
              <a:r>
                <a:rPr lang="en-US" sz="1400" b="1" i="0" dirty="0">
                  <a:solidFill>
                    <a:srgbClr val="FFFFFF">
                      <a:alpha val="76000"/>
                    </a:srgbClr>
                  </a:solidFill>
                </a:rPr>
                <a:t/>
              </a:r>
              <a:br>
                <a:rPr lang="en-US" sz="1400" b="1" i="0" dirty="0">
                  <a:solidFill>
                    <a:srgbClr val="FFFFFF">
                      <a:alpha val="76000"/>
                    </a:srgbClr>
                  </a:solidFill>
                </a:rPr>
              </a:br>
              <a:r>
                <a:rPr lang="en-US" sz="1400" b="1" i="0" dirty="0" smtClean="0">
                  <a:solidFill>
                    <a:srgbClr val="FFFFFF">
                      <a:alpha val="76000"/>
                    </a:srgbClr>
                  </a:solidFill>
                </a:rPr>
                <a:t>Service</a:t>
              </a:r>
              <a:endParaRPr lang="en-US" sz="1400" b="1" i="0" dirty="0">
                <a:solidFill>
                  <a:srgbClr val="FFFFFF">
                    <a:alpha val="76000"/>
                  </a:srgbClr>
                </a:solidFill>
              </a:endParaRPr>
            </a:p>
          </p:txBody>
        </p:sp>
        <p:sp>
          <p:nvSpPr>
            <p:cNvPr id="6" name="Rounded Rectangle 5"/>
            <p:cNvSpPr/>
            <p:nvPr/>
          </p:nvSpPr>
          <p:spPr bwMode="auto">
            <a:xfrm>
              <a:off x="967395" y="3756234"/>
              <a:ext cx="1062898" cy="1711911"/>
            </a:xfrm>
            <a:prstGeom prst="roundRect">
              <a:avLst/>
            </a:prstGeom>
            <a:solidFill>
              <a:schemeClr val="accent4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1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400" b="1" i="0" dirty="0" err="1" smtClean="0">
                  <a:solidFill>
                    <a:srgbClr val="FFFFFF">
                      <a:alpha val="76000"/>
                    </a:srgbClr>
                  </a:solidFill>
                </a:rPr>
                <a:t>Corticon</a:t>
              </a:r>
              <a:r>
                <a:rPr lang="en-US" sz="1400" b="1" i="0" dirty="0" smtClean="0">
                  <a:solidFill>
                    <a:srgbClr val="FFFFFF">
                      <a:alpha val="76000"/>
                    </a:srgbClr>
                  </a:solidFill>
                </a:rPr>
                <a:t/>
              </a:r>
              <a:br>
                <a:rPr lang="en-US" sz="1400" b="1" i="0" dirty="0" smtClean="0">
                  <a:solidFill>
                    <a:srgbClr val="FFFFFF">
                      <a:alpha val="76000"/>
                    </a:srgbClr>
                  </a:solidFill>
                </a:rPr>
              </a:br>
              <a:r>
                <a:rPr lang="en-US" sz="1400" b="1" i="0" dirty="0" smtClean="0">
                  <a:solidFill>
                    <a:srgbClr val="FFFFFF">
                      <a:alpha val="76000"/>
                    </a:srgbClr>
                  </a:solidFill>
                </a:rPr>
                <a:t>Service</a:t>
              </a:r>
              <a:endParaRPr kumimoji="0" lang="en-US" sz="1400" b="1" i="0" strike="noStrike" cap="none" normalizeH="0" baseline="0" dirty="0" smtClean="0">
                <a:ln>
                  <a:noFill/>
                </a:ln>
                <a:solidFill>
                  <a:srgbClr val="FFFFFF">
                    <a:alpha val="76000"/>
                  </a:srgbClr>
                </a:solidFill>
                <a:effectLst/>
              </a:endParaRPr>
            </a:p>
          </p:txBody>
        </p:sp>
        <p:sp>
          <p:nvSpPr>
            <p:cNvPr id="29" name="Notched Right Arrow 28"/>
            <p:cNvSpPr/>
            <p:nvPr/>
          </p:nvSpPr>
          <p:spPr bwMode="auto">
            <a:xfrm>
              <a:off x="1808309" y="4252158"/>
              <a:ext cx="1076702" cy="400367"/>
            </a:xfrm>
            <a:prstGeom prst="notchedRightArrow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0" name="Notched Right Arrow 29"/>
            <p:cNvSpPr/>
            <p:nvPr/>
          </p:nvSpPr>
          <p:spPr bwMode="auto">
            <a:xfrm rot="10800000">
              <a:off x="8103435" y="4307918"/>
              <a:ext cx="1076702" cy="400367"/>
            </a:xfrm>
            <a:prstGeom prst="notchedRightArrow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4" name="Rounded Rectangle 3"/>
          <p:cNvSpPr/>
          <p:nvPr/>
        </p:nvSpPr>
        <p:spPr bwMode="auto">
          <a:xfrm>
            <a:off x="4983200" y="3879412"/>
            <a:ext cx="1062898" cy="1546251"/>
          </a:xfrm>
          <a:prstGeom prst="roundRect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1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b="1" i="0" dirty="0" smtClean="0">
                <a:solidFill>
                  <a:srgbClr val="FFFFFF"/>
                </a:solidFill>
              </a:rPr>
              <a:t>ABLPAS</a:t>
            </a:r>
            <a:br>
              <a:rPr lang="en-US" sz="1400" b="1" i="0" dirty="0" smtClean="0">
                <a:solidFill>
                  <a:srgbClr val="FFFFFF"/>
                </a:solidFill>
              </a:rPr>
            </a:br>
            <a:r>
              <a:rPr lang="en-US" sz="1400" b="1" i="0" dirty="0" smtClean="0">
                <a:solidFill>
                  <a:srgbClr val="FFFFFF"/>
                </a:solidFill>
              </a:rPr>
              <a:t>Services</a:t>
            </a:r>
            <a:endParaRPr kumimoji="0" lang="en-US" sz="1400" b="1" i="0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5514649" y="5425663"/>
            <a:ext cx="1702869" cy="961269"/>
            <a:chOff x="5514649" y="5425663"/>
            <a:chExt cx="1702869" cy="961269"/>
          </a:xfrm>
        </p:grpSpPr>
        <p:sp>
          <p:nvSpPr>
            <p:cNvPr id="31" name="Can 30"/>
            <p:cNvSpPr/>
            <p:nvPr/>
          </p:nvSpPr>
          <p:spPr bwMode="auto">
            <a:xfrm>
              <a:off x="6130833" y="5555042"/>
              <a:ext cx="1086685" cy="831890"/>
            </a:xfrm>
            <a:prstGeom prst="can">
              <a:avLst/>
            </a:prstGeom>
            <a:solidFill>
              <a:schemeClr val="tx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400" b="0" i="1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OpenEdge</a:t>
              </a:r>
              <a:br>
                <a:rPr kumimoji="0" lang="en-US" sz="1400" b="0" i="1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</a:br>
              <a:r>
                <a:rPr kumimoji="0" lang="en-US" sz="1400" b="0" i="1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RDBMS</a:t>
              </a:r>
            </a:p>
          </p:txBody>
        </p:sp>
        <p:cxnSp>
          <p:nvCxnSpPr>
            <p:cNvPr id="33" name="Straight Arrow Connector 32"/>
            <p:cNvCxnSpPr>
              <a:stCxn id="4" idx="2"/>
              <a:endCxn id="31" idx="2"/>
            </p:cNvCxnSpPr>
            <p:nvPr/>
          </p:nvCxnSpPr>
          <p:spPr bwMode="auto">
            <a:xfrm rot="16200000" flipH="1">
              <a:off x="5550079" y="5390233"/>
              <a:ext cx="545324" cy="616184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grpSp>
        <p:nvGrpSpPr>
          <p:cNvPr id="50" name="Group 49"/>
          <p:cNvGrpSpPr/>
          <p:nvPr/>
        </p:nvGrpSpPr>
        <p:grpSpPr>
          <a:xfrm>
            <a:off x="731606" y="4652538"/>
            <a:ext cx="4251595" cy="1711907"/>
            <a:chOff x="731606" y="4652538"/>
            <a:chExt cx="4251595" cy="1711907"/>
          </a:xfrm>
        </p:grpSpPr>
        <p:cxnSp>
          <p:nvCxnSpPr>
            <p:cNvPr id="39" name="Curved Connector 38"/>
            <p:cNvCxnSpPr>
              <a:stCxn id="37" idx="0"/>
              <a:endCxn id="4" idx="1"/>
            </p:cNvCxnSpPr>
            <p:nvPr/>
          </p:nvCxnSpPr>
          <p:spPr bwMode="auto">
            <a:xfrm rot="5400000" flipH="1" flipV="1">
              <a:off x="4063145" y="4698880"/>
              <a:ext cx="966397" cy="873714"/>
            </a:xfrm>
            <a:prstGeom prst="curved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41" name="Group 40"/>
            <p:cNvGrpSpPr/>
            <p:nvPr/>
          </p:nvGrpSpPr>
          <p:grpSpPr>
            <a:xfrm>
              <a:off x="731606" y="5618935"/>
              <a:ext cx="4044536" cy="745510"/>
              <a:chOff x="731606" y="5618935"/>
              <a:chExt cx="4044536" cy="745510"/>
            </a:xfrm>
          </p:grpSpPr>
          <p:sp>
            <p:nvSpPr>
              <p:cNvPr id="37" name="Multidocument 36"/>
              <p:cNvSpPr/>
              <p:nvPr/>
            </p:nvSpPr>
            <p:spPr bwMode="auto">
              <a:xfrm>
                <a:off x="3230108" y="5618935"/>
                <a:ext cx="1546034" cy="745510"/>
              </a:xfrm>
              <a:prstGeom prst="flowChartMultidocument">
                <a:avLst/>
              </a:prstGeom>
              <a:solidFill>
                <a:srgbClr val="005F97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1400" b="0" i="1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charset="0"/>
                  </a:rPr>
                  <a:t>ABL </a:t>
                </a:r>
                <a:br>
                  <a:rPr kumimoji="0" lang="en-US" sz="1400" b="0" i="1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charset="0"/>
                  </a:rPr>
                </a:br>
                <a:r>
                  <a:rPr kumimoji="0" lang="en-US" sz="1400" b="0" i="1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charset="0"/>
                  </a:rPr>
                  <a:t>Application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731606" y="5701772"/>
                <a:ext cx="252611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200" i="0" dirty="0" smtClean="0">
                    <a:solidFill>
                      <a:srgbClr val="000000"/>
                    </a:solidFill>
                  </a:rPr>
                  <a:t>REST/Mobile/SOAP services</a:t>
                </a:r>
                <a:br>
                  <a:rPr lang="en-US" sz="1200" i="0" dirty="0" smtClean="0">
                    <a:solidFill>
                      <a:srgbClr val="000000"/>
                    </a:solidFill>
                  </a:rPr>
                </a:br>
                <a:r>
                  <a:rPr lang="en-US" sz="1200" i="0" dirty="0" smtClean="0">
                    <a:solidFill>
                      <a:srgbClr val="000000"/>
                    </a:solidFill>
                  </a:rPr>
                  <a:t>ABL r-code</a:t>
                </a:r>
                <a:r>
                  <a:rPr lang="en-US" sz="1200" i="0" dirty="0">
                    <a:solidFill>
                      <a:srgbClr val="000000"/>
                    </a:solidFill>
                  </a:rPr>
                  <a:t/>
                </a:r>
                <a:br>
                  <a:rPr lang="en-US" sz="1200" i="0" dirty="0">
                    <a:solidFill>
                      <a:srgbClr val="000000"/>
                    </a:solidFill>
                  </a:rPr>
                </a:br>
                <a:r>
                  <a:rPr lang="en-US" sz="1200" i="0" dirty="0" smtClean="0">
                    <a:solidFill>
                      <a:srgbClr val="000000"/>
                    </a:solidFill>
                  </a:rPr>
                  <a:t>Mobile applications</a:t>
                </a:r>
              </a:p>
            </p:txBody>
          </p:sp>
        </p:grpSp>
      </p:grpSp>
      <p:grpSp>
        <p:nvGrpSpPr>
          <p:cNvPr id="25" name="Group 24"/>
          <p:cNvGrpSpPr/>
          <p:nvPr/>
        </p:nvGrpSpPr>
        <p:grpSpPr>
          <a:xfrm>
            <a:off x="7584817" y="2678324"/>
            <a:ext cx="4327938" cy="1739806"/>
            <a:chOff x="7584817" y="2678324"/>
            <a:chExt cx="4327938" cy="1739806"/>
          </a:xfrm>
        </p:grpSpPr>
        <p:grpSp>
          <p:nvGrpSpPr>
            <p:cNvPr id="16" name="Group 15"/>
            <p:cNvGrpSpPr/>
            <p:nvPr/>
          </p:nvGrpSpPr>
          <p:grpSpPr>
            <a:xfrm>
              <a:off x="8254721" y="2678324"/>
              <a:ext cx="3658034" cy="800712"/>
              <a:chOff x="8254721" y="2678324"/>
              <a:chExt cx="3658034" cy="800712"/>
            </a:xfrm>
          </p:grpSpPr>
          <p:sp>
            <p:nvSpPr>
              <p:cNvPr id="11" name="Rounded Rectangle 10"/>
              <p:cNvSpPr/>
              <p:nvPr/>
            </p:nvSpPr>
            <p:spPr bwMode="auto">
              <a:xfrm>
                <a:off x="10187270" y="2678324"/>
                <a:ext cx="1725485" cy="800712"/>
              </a:xfrm>
              <a:prstGeom prst="roundRect">
                <a:avLst/>
              </a:prstGeom>
              <a:solidFill>
                <a:schemeClr val="tx2">
                  <a:alpha val="7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bg2">
                        <a:alpha val="75000"/>
                      </a:schemeClr>
                    </a:solidFill>
                    <a:effectLst/>
                    <a:latin typeface="Arial" charset="0"/>
                  </a:rPr>
                  <a:t>OEE/OEM</a:t>
                </a:r>
                <a:b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bg2">
                        <a:alpha val="75000"/>
                      </a:schemeClr>
                    </a:solidFill>
                    <a:effectLst/>
                    <a:latin typeface="Arial" charset="0"/>
                  </a:rPr>
                </a:br>
                <a:r>
                  <a:rPr kumimoji="0" lang="en-US" sz="1400" b="1" i="0" u="none" strike="noStrike" cap="none" normalizeH="0" dirty="0" err="1" smtClean="0">
                    <a:ln>
                      <a:noFill/>
                    </a:ln>
                    <a:solidFill>
                      <a:schemeClr val="bg2">
                        <a:alpha val="75000"/>
                      </a:schemeClr>
                    </a:solidFill>
                    <a:effectLst/>
                    <a:latin typeface="Arial" charset="0"/>
                  </a:rPr>
                  <a:t>Administraion</a:t>
                </a:r>
                <a:endPara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2">
                      <a:alpha val="75000"/>
                    </a:schemeClr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8" name="Straight Arrow Connector 17"/>
              <p:cNvCxnSpPr>
                <a:stCxn id="11" idx="1"/>
                <a:endCxn id="8" idx="3"/>
              </p:cNvCxnSpPr>
              <p:nvPr/>
            </p:nvCxnSpPr>
            <p:spPr bwMode="auto">
              <a:xfrm flipH="1">
                <a:off x="8254721" y="3078680"/>
                <a:ext cx="1932549" cy="6913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0000"/>
                </a:solidFill>
                <a:prstDash val="solid"/>
                <a:round/>
                <a:headEnd type="arrow"/>
                <a:tailEnd type="arrow"/>
              </a:ln>
              <a:effectLst/>
            </p:spPr>
          </p:cxnSp>
        </p:grpSp>
        <p:cxnSp>
          <p:nvCxnSpPr>
            <p:cNvPr id="22" name="Elbow Connector 21"/>
            <p:cNvCxnSpPr>
              <a:stCxn id="8" idx="3"/>
              <a:endCxn id="15" idx="3"/>
            </p:cNvCxnSpPr>
            <p:nvPr/>
          </p:nvCxnSpPr>
          <p:spPr bwMode="auto">
            <a:xfrm flipH="1">
              <a:off x="7584817" y="3085593"/>
              <a:ext cx="669904" cy="1332537"/>
            </a:xfrm>
            <a:prstGeom prst="bentConnector3">
              <a:avLst>
                <a:gd name="adj1" fmla="val 56241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arrow"/>
              <a:tailEnd type="arrow"/>
            </a:ln>
            <a:effectLst/>
          </p:spPr>
        </p:cxnSp>
      </p:grpSp>
      <p:sp>
        <p:nvSpPr>
          <p:cNvPr id="38" name="Rounded Rectangle 37"/>
          <p:cNvSpPr/>
          <p:nvPr/>
        </p:nvSpPr>
        <p:spPr bwMode="auto">
          <a:xfrm>
            <a:off x="8697010" y="2666990"/>
            <a:ext cx="1089942" cy="800712"/>
          </a:xfrm>
          <a:prstGeom prst="roundRect">
            <a:avLst/>
          </a:prstGeom>
          <a:solidFill>
            <a:schemeClr val="tx2">
              <a:alpha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b="1" i="0" dirty="0" smtClean="0">
                <a:solidFill>
                  <a:schemeClr val="bg2">
                    <a:alpha val="75000"/>
                  </a:schemeClr>
                </a:solidFill>
              </a:rPr>
              <a:t>Admin</a:t>
            </a:r>
            <a:br>
              <a:rPr lang="en-US" sz="1400" b="1" i="0" dirty="0" smtClean="0">
                <a:solidFill>
                  <a:schemeClr val="bg2">
                    <a:alpha val="75000"/>
                  </a:schemeClr>
                </a:solidFill>
              </a:rPr>
            </a:br>
            <a:r>
              <a:rPr lang="en-US" sz="1400" b="1" i="0" dirty="0" smtClean="0">
                <a:solidFill>
                  <a:schemeClr val="bg2">
                    <a:alpha val="75000"/>
                  </a:schemeClr>
                </a:solidFill>
              </a:rPr>
              <a:t>Service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bg2">
                  <a:alpha val="75000"/>
                </a:schemeClr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0304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/>
          <p:cNvSpPr/>
          <p:nvPr/>
        </p:nvSpPr>
        <p:spPr bwMode="auto">
          <a:xfrm>
            <a:off x="1326283" y="5827098"/>
            <a:ext cx="3919745" cy="593109"/>
          </a:xfrm>
          <a:prstGeom prst="roundRect">
            <a:avLst/>
          </a:prstGeom>
          <a:solidFill>
            <a:srgbClr val="C1282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MSAgent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 (ABL</a:t>
            </a:r>
            <a:r>
              <a:rPr kumimoji="0" lang="en-US" sz="1600" b="0" i="1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 sessions)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sp>
        <p:nvSpPr>
          <p:cNvPr id="43" name="Rounded Rectangle 42"/>
          <p:cNvSpPr/>
          <p:nvPr/>
        </p:nvSpPr>
        <p:spPr bwMode="auto">
          <a:xfrm>
            <a:off x="2112543" y="1615808"/>
            <a:ext cx="3105873" cy="1477215"/>
          </a:xfrm>
          <a:prstGeom prst="roundRect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PASOE Web Services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2374259" y="1173487"/>
            <a:ext cx="3105873" cy="1794747"/>
            <a:chOff x="2374259" y="1173487"/>
            <a:chExt cx="3105873" cy="1794747"/>
          </a:xfrm>
        </p:grpSpPr>
        <p:sp>
          <p:nvSpPr>
            <p:cNvPr id="3" name="Rounded Rectangle 2"/>
            <p:cNvSpPr/>
            <p:nvPr/>
          </p:nvSpPr>
          <p:spPr bwMode="auto">
            <a:xfrm>
              <a:off x="2374259" y="1491019"/>
              <a:ext cx="3105873" cy="1477215"/>
            </a:xfrm>
            <a:prstGeom prst="roundRect">
              <a:avLst/>
            </a:prstGeom>
            <a:solidFill>
              <a:schemeClr val="tx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423375" y="1173487"/>
              <a:ext cx="13113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b="1" i="0" u="sng" dirty="0" err="1" smtClean="0">
                  <a:solidFill>
                    <a:srgbClr val="000000"/>
                  </a:solidFill>
                </a:rPr>
                <a:t>oeabl.war</a:t>
              </a:r>
              <a:endParaRPr lang="en-US" sz="1400" b="1" i="0" u="sng" dirty="0" smtClean="0">
                <a:solidFill>
                  <a:srgbClr val="000000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2720471" y="2292821"/>
              <a:ext cx="2443286" cy="54864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600" dirty="0" smtClean="0">
                  <a:solidFill>
                    <a:srgbClr val="FFFFFF"/>
                  </a:solidFill>
                </a:rPr>
                <a:t>Network Transports</a:t>
              </a:r>
              <a:endPara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2721029" y="1644491"/>
              <a:ext cx="2443286" cy="54864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600" dirty="0" smtClean="0">
                  <a:solidFill>
                    <a:srgbClr val="FFFFFF"/>
                  </a:solidFill>
                </a:rPr>
                <a:t>Spring Security</a:t>
              </a:r>
              <a:endPara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9" name="Rectangle 8"/>
          <p:cNvSpPr/>
          <p:nvPr/>
        </p:nvSpPr>
        <p:spPr bwMode="auto">
          <a:xfrm>
            <a:off x="469329" y="1187293"/>
            <a:ext cx="10739418" cy="436261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7910172" y="1104994"/>
            <a:ext cx="3105873" cy="1780404"/>
            <a:chOff x="7468451" y="1187829"/>
            <a:chExt cx="3105873" cy="1780404"/>
          </a:xfrm>
        </p:grpSpPr>
        <p:sp>
          <p:nvSpPr>
            <p:cNvPr id="11" name="Rounded Rectangle 10"/>
            <p:cNvSpPr/>
            <p:nvPr/>
          </p:nvSpPr>
          <p:spPr bwMode="auto">
            <a:xfrm>
              <a:off x="7468451" y="1504824"/>
              <a:ext cx="3105873" cy="1463409"/>
            </a:xfrm>
            <a:prstGeom prst="roundRect">
              <a:avLst/>
            </a:prstGeom>
            <a:solidFill>
              <a:schemeClr val="tx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269085" y="1187829"/>
              <a:ext cx="2125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b="1" i="0" u="sng" dirty="0" err="1" smtClean="0">
                  <a:solidFill>
                    <a:srgbClr val="000000"/>
                  </a:solidFill>
                </a:rPr>
                <a:t>oemanager.war</a:t>
              </a:r>
              <a:endParaRPr lang="en-US" sz="1400" b="1" i="0" u="sng" dirty="0" smtClean="0">
                <a:solidFill>
                  <a:srgbClr val="000000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7842829" y="1686446"/>
              <a:ext cx="2443286" cy="54864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600" dirty="0" smtClean="0">
                  <a:solidFill>
                    <a:srgbClr val="FFFFFF"/>
                  </a:solidFill>
                </a:rPr>
                <a:t>Spring Security</a:t>
              </a:r>
              <a:endPara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7842828" y="2335316"/>
              <a:ext cx="2443286" cy="54864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600" dirty="0" smtClean="0">
                  <a:solidFill>
                    <a:srgbClr val="FFFFFF"/>
                  </a:solidFill>
                </a:rPr>
                <a:t>REST API</a:t>
              </a:r>
              <a:endPara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757346" y="1547315"/>
            <a:ext cx="2125240" cy="3850728"/>
            <a:chOff x="9484397" y="1395452"/>
            <a:chExt cx="2125240" cy="3850728"/>
          </a:xfrm>
        </p:grpSpPr>
        <p:sp>
          <p:nvSpPr>
            <p:cNvPr id="22" name="Rounded Rectangle 21"/>
            <p:cNvSpPr/>
            <p:nvPr/>
          </p:nvSpPr>
          <p:spPr bwMode="auto">
            <a:xfrm>
              <a:off x="9608610" y="1703286"/>
              <a:ext cx="1738179" cy="3542894"/>
            </a:xfrm>
            <a:prstGeom prst="roundRect">
              <a:avLst/>
            </a:prstGeom>
            <a:solidFill>
              <a:schemeClr val="tx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9955379" y="1907885"/>
              <a:ext cx="1101544" cy="54864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600" dirty="0" smtClean="0">
                  <a:solidFill>
                    <a:srgbClr val="FFFFFF"/>
                  </a:solidFill>
                </a:rPr>
                <a:t>Admin</a:t>
              </a:r>
              <a:endPara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9969739" y="2529682"/>
              <a:ext cx="1101544" cy="54864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600" dirty="0" smtClean="0">
                  <a:solidFill>
                    <a:srgbClr val="FFFFFF"/>
                  </a:solidFill>
                </a:rPr>
                <a:t>Metrics</a:t>
              </a:r>
              <a:endPara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9955935" y="3827423"/>
              <a:ext cx="1101544" cy="54864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600" dirty="0" smtClean="0">
                  <a:solidFill>
                    <a:srgbClr val="FFFFFF"/>
                  </a:solidFill>
                </a:rPr>
                <a:t>Logging</a:t>
              </a:r>
              <a:endPara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9970297" y="4490635"/>
              <a:ext cx="1101544" cy="54864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600" dirty="0" smtClean="0">
                  <a:solidFill>
                    <a:srgbClr val="FFFFFF"/>
                  </a:solidFill>
                </a:rPr>
                <a:t>Properties</a:t>
              </a:r>
              <a:endPara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484397" y="1395452"/>
              <a:ext cx="2125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b="1" i="0" u="sng" dirty="0" smtClean="0">
                  <a:solidFill>
                    <a:srgbClr val="000000"/>
                  </a:solidFill>
                </a:rPr>
                <a:t>Common Services</a:t>
              </a:r>
              <a:endParaRPr lang="en-US" sz="1400" b="1" i="0" u="sng" dirty="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1263965" y="1063042"/>
            <a:ext cx="92486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i="0" dirty="0" smtClean="0">
                <a:solidFill>
                  <a:srgbClr val="000000"/>
                </a:solidFill>
              </a:rPr>
              <a:t>JMX</a:t>
            </a:r>
            <a:br>
              <a:rPr lang="en-US" sz="1600" i="0" dirty="0" smtClean="0">
                <a:solidFill>
                  <a:srgbClr val="000000"/>
                </a:solidFill>
              </a:rPr>
            </a:br>
            <a:r>
              <a:rPr lang="en-US" sz="1600" i="0" dirty="0" smtClean="0">
                <a:solidFill>
                  <a:srgbClr val="000000"/>
                </a:solidFill>
              </a:rPr>
              <a:t>Console</a:t>
            </a:r>
          </a:p>
        </p:txBody>
      </p:sp>
      <p:sp>
        <p:nvSpPr>
          <p:cNvPr id="30" name="Rounded Rectangle 29"/>
          <p:cNvSpPr/>
          <p:nvPr/>
        </p:nvSpPr>
        <p:spPr bwMode="auto">
          <a:xfrm>
            <a:off x="1131914" y="3575686"/>
            <a:ext cx="4016928" cy="1629077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ABL Session Manager</a:t>
            </a:r>
          </a:p>
        </p:txBody>
      </p:sp>
      <p:sp>
        <p:nvSpPr>
          <p:cNvPr id="31" name="Rounded Rectangle 30"/>
          <p:cNvSpPr/>
          <p:nvPr/>
        </p:nvSpPr>
        <p:spPr bwMode="auto">
          <a:xfrm>
            <a:off x="1173883" y="5674698"/>
            <a:ext cx="3919745" cy="593109"/>
          </a:xfrm>
          <a:prstGeom prst="roundRect">
            <a:avLst/>
          </a:prstGeom>
          <a:solidFill>
            <a:srgbClr val="C1282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MSAgent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 (ABL</a:t>
            </a:r>
            <a:r>
              <a:rPr kumimoji="0" lang="en-US" sz="1600" b="0" i="1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 sessions)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cxnSp>
        <p:nvCxnSpPr>
          <p:cNvPr id="33" name="Elbow Connector 32"/>
          <p:cNvCxnSpPr>
            <a:stCxn id="11" idx="2"/>
            <a:endCxn id="22" idx="3"/>
          </p:cNvCxnSpPr>
          <p:nvPr/>
        </p:nvCxnSpPr>
        <p:spPr bwMode="auto">
          <a:xfrm rot="5400000">
            <a:off x="8170825" y="2334312"/>
            <a:ext cx="741198" cy="1843371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35" name="Elbow Connector 34"/>
          <p:cNvCxnSpPr>
            <a:stCxn id="28" idx="2"/>
            <a:endCxn id="22" idx="3"/>
          </p:cNvCxnSpPr>
          <p:nvPr/>
        </p:nvCxnSpPr>
        <p:spPr bwMode="auto">
          <a:xfrm rot="5400000">
            <a:off x="8683678" y="583879"/>
            <a:ext cx="1978778" cy="4106657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37" name="Straight Arrow Connector 36"/>
          <p:cNvCxnSpPr>
            <a:stCxn id="30" idx="3"/>
            <a:endCxn id="22" idx="1"/>
          </p:cNvCxnSpPr>
          <p:nvPr/>
        </p:nvCxnSpPr>
        <p:spPr bwMode="auto">
          <a:xfrm flipV="1">
            <a:off x="5148842" y="3626596"/>
            <a:ext cx="732717" cy="76362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40" name="Straight Arrow Connector 39"/>
          <p:cNvCxnSpPr>
            <a:stCxn id="30" idx="2"/>
            <a:endCxn id="31" idx="0"/>
          </p:cNvCxnSpPr>
          <p:nvPr/>
        </p:nvCxnSpPr>
        <p:spPr bwMode="auto">
          <a:xfrm flipH="1">
            <a:off x="3133756" y="5204763"/>
            <a:ext cx="6622" cy="46993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42" name="Elbow Connector 41"/>
          <p:cNvCxnSpPr>
            <a:stCxn id="3" idx="2"/>
            <a:endCxn id="30" idx="0"/>
          </p:cNvCxnSpPr>
          <p:nvPr/>
        </p:nvCxnSpPr>
        <p:spPr bwMode="auto">
          <a:xfrm rot="5400000">
            <a:off x="3230061" y="2878551"/>
            <a:ext cx="607452" cy="786818"/>
          </a:xfrm>
          <a:prstGeom prst="bentConnector3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45" name="Straight Arrow Connector 36"/>
          <p:cNvCxnSpPr>
            <a:stCxn id="22" idx="1"/>
            <a:endCxn id="3" idx="3"/>
          </p:cNvCxnSpPr>
          <p:nvPr/>
        </p:nvCxnSpPr>
        <p:spPr bwMode="auto">
          <a:xfrm rot="10800000">
            <a:off x="5480133" y="2229628"/>
            <a:ext cx="401427" cy="139696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2060263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3" grpId="0" animBg="1"/>
      <p:bldP spid="28" grpId="0"/>
      <p:bldP spid="30" grpId="0" animBg="1"/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PASOE ABL Application Architecture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Client controls ABL session model via traditional AppServer connection type</a:t>
            </a:r>
          </a:p>
          <a:p>
            <a:r>
              <a:rPr lang="en-US" dirty="0" smtClean="0"/>
              <a:t>Stateless session model</a:t>
            </a:r>
          </a:p>
          <a:p>
            <a:pPr lvl="1"/>
            <a:r>
              <a:rPr lang="en-US" dirty="0" smtClean="0"/>
              <a:t>Equivalent to traditional AppServer state-free connection type</a:t>
            </a:r>
            <a:br>
              <a:rPr lang="en-US" dirty="0" smtClean="0"/>
            </a:br>
            <a:r>
              <a:rPr lang="en-US" dirty="0" smtClean="0"/>
              <a:t>  (any  session, in any Agent, in any PASOE server, can execute a client’s request)</a:t>
            </a:r>
          </a:p>
          <a:p>
            <a:pPr lvl="1"/>
            <a:r>
              <a:rPr lang="en-US" dirty="0" smtClean="0"/>
              <a:t>Client can execute concurrent ABL requests – one per PASOE server connection</a:t>
            </a:r>
          </a:p>
          <a:p>
            <a:pPr lvl="1"/>
            <a:r>
              <a:rPr lang="en-US" dirty="0" smtClean="0"/>
              <a:t>Client, User, and ABL application context managed entirely by the ABL business application</a:t>
            </a:r>
          </a:p>
          <a:p>
            <a:pPr lvl="1"/>
            <a:r>
              <a:rPr lang="en-US" dirty="0" smtClean="0"/>
              <a:t>Asynchronous [out] requests executed within same running ABL session</a:t>
            </a:r>
          </a:p>
          <a:p>
            <a:r>
              <a:rPr lang="en-US" dirty="0" err="1" smtClean="0"/>
              <a:t>Stateful</a:t>
            </a:r>
            <a:r>
              <a:rPr lang="en-US" dirty="0" smtClean="0"/>
              <a:t> session model</a:t>
            </a:r>
          </a:p>
          <a:p>
            <a:pPr lvl="1"/>
            <a:r>
              <a:rPr lang="en-US" dirty="0" smtClean="0"/>
              <a:t>Equivalent to traditional AppServer state-aware connection type</a:t>
            </a:r>
          </a:p>
          <a:p>
            <a:pPr lvl="1"/>
            <a:r>
              <a:rPr lang="en-US" dirty="0" smtClean="0"/>
              <a:t>Sticky ABL sessions</a:t>
            </a:r>
            <a:br>
              <a:rPr lang="en-US" dirty="0" smtClean="0"/>
            </a:br>
            <a:r>
              <a:rPr lang="en-US" dirty="0" smtClean="0"/>
              <a:t>(each client request routed to same PASOE server, </a:t>
            </a:r>
            <a:r>
              <a:rPr lang="en-US" dirty="0" err="1" smtClean="0"/>
              <a:t>MSAgent</a:t>
            </a:r>
            <a:r>
              <a:rPr lang="en-US" dirty="0" smtClean="0"/>
              <a:t>, and ABL session)</a:t>
            </a:r>
          </a:p>
          <a:p>
            <a:pPr lvl="1"/>
            <a:r>
              <a:rPr lang="en-US" dirty="0" smtClean="0"/>
              <a:t>Client context stored within ABL session between requests ( manually deleted)</a:t>
            </a:r>
          </a:p>
          <a:p>
            <a:pPr lvl="1"/>
            <a:r>
              <a:rPr lang="en-US" dirty="0" smtClean="0"/>
              <a:t>Client can execute pipelined ABL requests to single ABL session</a:t>
            </a:r>
          </a:p>
          <a:p>
            <a:pPr lvl="1"/>
            <a:r>
              <a:rPr lang="en-US" dirty="0" smtClean="0"/>
              <a:t>Asynchronous [out] </a:t>
            </a:r>
            <a:r>
              <a:rPr lang="en-US" dirty="0"/>
              <a:t>requests executed within same running ABL </a:t>
            </a:r>
            <a:r>
              <a:rPr lang="en-US" dirty="0" smtClean="0"/>
              <a:t>session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5944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AppServer Event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agentStartupProc</a:t>
            </a:r>
            <a:r>
              <a:rPr lang="en-US" b="1" dirty="0" smtClean="0"/>
              <a:t> &amp; </a:t>
            </a:r>
            <a:r>
              <a:rPr lang="en-US" b="1" dirty="0" err="1" smtClean="0"/>
              <a:t>agentShutdownProc</a:t>
            </a:r>
            <a:endParaRPr lang="en-US" b="1" dirty="0" smtClean="0"/>
          </a:p>
          <a:p>
            <a:pPr lvl="1"/>
            <a:r>
              <a:rPr lang="en-US" b="1" dirty="0" smtClean="0"/>
              <a:t>Executes when Session Manager starts / stops Agent OS process</a:t>
            </a:r>
          </a:p>
          <a:p>
            <a:r>
              <a:rPr lang="en-US" dirty="0" err="1" smtClean="0"/>
              <a:t>sessionStartupProc</a:t>
            </a:r>
            <a:r>
              <a:rPr lang="en-US" dirty="0" smtClean="0"/>
              <a:t> &amp; </a:t>
            </a:r>
            <a:r>
              <a:rPr lang="en-US" dirty="0" err="1" smtClean="0"/>
              <a:t>sessionShutdownProc</a:t>
            </a:r>
            <a:endParaRPr lang="en-US" dirty="0"/>
          </a:p>
          <a:p>
            <a:pPr lvl="1"/>
            <a:r>
              <a:rPr lang="en-US" dirty="0" smtClean="0"/>
              <a:t>Executes when Agent starts/stops an ABL session</a:t>
            </a:r>
          </a:p>
          <a:p>
            <a:pPr lvl="1"/>
            <a:r>
              <a:rPr lang="en-US" dirty="0" smtClean="0"/>
              <a:t>Occurred in traditional AppServer when the single ABL session Agent started/stopped</a:t>
            </a:r>
          </a:p>
          <a:p>
            <a:r>
              <a:rPr lang="en-US" dirty="0" err="1" smtClean="0"/>
              <a:t>sessionConnectProc</a:t>
            </a:r>
            <a:r>
              <a:rPr lang="en-US" dirty="0" smtClean="0"/>
              <a:t> &amp; </a:t>
            </a:r>
            <a:r>
              <a:rPr lang="en-US" dirty="0" err="1" smtClean="0"/>
              <a:t>sessionDisconnectProc</a:t>
            </a:r>
            <a:endParaRPr lang="en-US" dirty="0" smtClean="0"/>
          </a:p>
          <a:p>
            <a:pPr lvl="1"/>
            <a:r>
              <a:rPr lang="en-US" dirty="0" smtClean="0"/>
              <a:t>Executes when client starts/stops a session-managed (state-aware) connection</a:t>
            </a:r>
          </a:p>
          <a:p>
            <a:r>
              <a:rPr lang="en-US" dirty="0" err="1" smtClean="0"/>
              <a:t>sessionActivateProc</a:t>
            </a:r>
            <a:r>
              <a:rPr lang="en-US" dirty="0" smtClean="0"/>
              <a:t> &amp; </a:t>
            </a:r>
            <a:r>
              <a:rPr lang="en-US" dirty="0" err="1" smtClean="0"/>
              <a:t>sessionDeactivateProc</a:t>
            </a:r>
            <a:endParaRPr lang="en-US" dirty="0" smtClean="0"/>
          </a:p>
          <a:p>
            <a:pPr lvl="1"/>
            <a:r>
              <a:rPr lang="en-US" dirty="0" smtClean="0"/>
              <a:t>Executes when client runs a procedure/class</a:t>
            </a:r>
          </a:p>
          <a:p>
            <a:pPr lvl="1"/>
            <a:r>
              <a:rPr lang="en-US" dirty="0" smtClean="0"/>
              <a:t>Occurred in traditional </a:t>
            </a:r>
            <a:r>
              <a:rPr lang="en-US" dirty="0" err="1" smtClean="0"/>
              <a:t>AppServer</a:t>
            </a:r>
            <a:r>
              <a:rPr lang="en-US" dirty="0" smtClean="0"/>
              <a:t> only for session-free (state-free) connections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7382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380390" y="3299571"/>
            <a:ext cx="5963826" cy="2954427"/>
            <a:chOff x="1380390" y="3299571"/>
            <a:chExt cx="5963826" cy="2954427"/>
          </a:xfrm>
        </p:grpSpPr>
        <p:sp>
          <p:nvSpPr>
            <p:cNvPr id="19" name="Rounded Rectangle 18"/>
            <p:cNvSpPr/>
            <p:nvPr/>
          </p:nvSpPr>
          <p:spPr bwMode="auto">
            <a:xfrm>
              <a:off x="2236228" y="3479575"/>
              <a:ext cx="5107988" cy="2774423"/>
            </a:xfrm>
            <a:prstGeom prst="roundRect">
              <a:avLst/>
            </a:prstGeom>
            <a:solidFill>
              <a:schemeClr val="accent4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80390" y="3299571"/>
              <a:ext cx="11457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b="1" i="0" u="sng" dirty="0" err="1" smtClean="0">
                  <a:solidFill>
                    <a:srgbClr val="000000"/>
                  </a:solidFill>
                </a:rPr>
                <a:t>MSAgent</a:t>
              </a:r>
              <a:endParaRPr lang="en-US" sz="1600" b="1" i="0" u="sng" dirty="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 Agent Architecture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469329" y="1187294"/>
            <a:ext cx="10739418" cy="204325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3326750" y="1560042"/>
            <a:ext cx="4016928" cy="1214906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ABL Session Manager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9330" y="1159678"/>
            <a:ext cx="23880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i="0" u="sng" dirty="0" smtClean="0">
                <a:solidFill>
                  <a:srgbClr val="000000"/>
                </a:solidFill>
              </a:rPr>
              <a:t>PASOE Web Services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018491" y="1202165"/>
            <a:ext cx="3920891" cy="3063808"/>
            <a:chOff x="6018491" y="1202165"/>
            <a:chExt cx="3920891" cy="3063808"/>
          </a:xfrm>
        </p:grpSpPr>
        <p:grpSp>
          <p:nvGrpSpPr>
            <p:cNvPr id="17" name="Group 16"/>
            <p:cNvGrpSpPr/>
            <p:nvPr/>
          </p:nvGrpSpPr>
          <p:grpSpPr>
            <a:xfrm>
              <a:off x="7814142" y="1202165"/>
              <a:ext cx="2125240" cy="1821285"/>
              <a:chOff x="5757346" y="1547315"/>
              <a:chExt cx="2125240" cy="1821285"/>
            </a:xfrm>
          </p:grpSpPr>
          <p:sp>
            <p:nvSpPr>
              <p:cNvPr id="11" name="Rounded Rectangle 10"/>
              <p:cNvSpPr/>
              <p:nvPr/>
            </p:nvSpPr>
            <p:spPr bwMode="auto">
              <a:xfrm>
                <a:off x="5881559" y="1855149"/>
                <a:ext cx="1738179" cy="1513451"/>
              </a:xfrm>
              <a:prstGeom prst="roundRect">
                <a:avLst/>
              </a:prstGeom>
              <a:solidFill>
                <a:schemeClr val="tx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 bwMode="auto">
              <a:xfrm>
                <a:off x="6228328" y="2059748"/>
                <a:ext cx="1101544" cy="548640"/>
              </a:xfrm>
              <a:prstGeom prst="rect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lang="en-US" sz="1600" dirty="0" smtClean="0">
                    <a:solidFill>
                      <a:srgbClr val="FFFFFF"/>
                    </a:solidFill>
                  </a:rPr>
                  <a:t>Admin</a:t>
                </a:r>
                <a:endPara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 bwMode="auto">
              <a:xfrm>
                <a:off x="6242688" y="2681545"/>
                <a:ext cx="1101544" cy="548640"/>
              </a:xfrm>
              <a:prstGeom prst="rect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lang="en-US" sz="1600" dirty="0" smtClean="0">
                    <a:solidFill>
                      <a:srgbClr val="FFFFFF"/>
                    </a:solidFill>
                  </a:rPr>
                  <a:t>Metrics</a:t>
                </a:r>
                <a:endPara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757346" y="1547315"/>
                <a:ext cx="21252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600" b="1" i="0" u="sng" dirty="0" smtClean="0">
                    <a:solidFill>
                      <a:srgbClr val="000000"/>
                    </a:solidFill>
                  </a:rPr>
                  <a:t>Common Services</a:t>
                </a:r>
                <a:endParaRPr lang="en-US" sz="1400" b="1" i="0" u="sng" dirty="0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1" name="Rounded Rectangle 20"/>
            <p:cNvSpPr/>
            <p:nvPr/>
          </p:nvSpPr>
          <p:spPr bwMode="auto">
            <a:xfrm>
              <a:off x="6018491" y="2057055"/>
              <a:ext cx="1159525" cy="648870"/>
            </a:xfrm>
            <a:prstGeom prst="roundRect">
              <a:avLst/>
            </a:prstGeom>
            <a:solidFill>
              <a:schemeClr val="accent3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400" b="0" i="1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rPr>
                <a:t>MSAgent</a:t>
              </a:r>
              <a:r>
                <a:rPr lang="en-US" sz="1400" dirty="0">
                  <a:solidFill>
                    <a:srgbClr val="FFFFFF"/>
                  </a:solidFill>
                </a:rPr>
                <a:t/>
              </a:r>
              <a:br>
                <a:rPr lang="en-US" sz="1400" dirty="0">
                  <a:solidFill>
                    <a:srgbClr val="FFFFFF"/>
                  </a:solidFill>
                </a:rPr>
              </a:br>
              <a:r>
                <a:rPr lang="en-US" sz="1400" dirty="0" smtClean="0">
                  <a:solidFill>
                    <a:srgbClr val="FFFFFF"/>
                  </a:solidFill>
                </a:rPr>
                <a:t>Admin</a:t>
              </a:r>
              <a:endPara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cxnSp>
          <p:nvCxnSpPr>
            <p:cNvPr id="24" name="Elbow Connector 23"/>
            <p:cNvCxnSpPr>
              <a:stCxn id="12" idx="1"/>
              <a:endCxn id="21" idx="3"/>
            </p:cNvCxnSpPr>
            <p:nvPr/>
          </p:nvCxnSpPr>
          <p:spPr bwMode="auto">
            <a:xfrm rot="10800000" flipV="1">
              <a:off x="7178016" y="1988918"/>
              <a:ext cx="1107108" cy="392572"/>
            </a:xfrm>
            <a:prstGeom prst="bentConnector3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26" name="Elbow Connector 25"/>
            <p:cNvCxnSpPr>
              <a:stCxn id="13" idx="1"/>
            </p:cNvCxnSpPr>
            <p:nvPr/>
          </p:nvCxnSpPr>
          <p:spPr bwMode="auto">
            <a:xfrm rot="10800000">
              <a:off x="7191822" y="2374587"/>
              <a:ext cx="1107663" cy="236128"/>
            </a:xfrm>
            <a:prstGeom prst="bentConnector3">
              <a:avLst>
                <a:gd name="adj1" fmla="val 51246"/>
              </a:avLst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29" name="Rounded Rectangle 28"/>
            <p:cNvSpPr/>
            <p:nvPr/>
          </p:nvSpPr>
          <p:spPr bwMode="auto">
            <a:xfrm>
              <a:off x="6018491" y="3589492"/>
              <a:ext cx="1159526" cy="676481"/>
            </a:xfrm>
            <a:prstGeom prst="roundRect">
              <a:avLst/>
            </a:prstGeom>
            <a:solidFill>
              <a:srgbClr val="0072B7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400" b="0" i="1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rPr>
                <a:t>ABL</a:t>
              </a:r>
              <a:r>
                <a:rPr kumimoji="0" lang="en-US" sz="1400" b="0" i="1" u="none" strike="noStrike" cap="none" normalizeH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rPr>
                <a:t> Admin</a:t>
              </a:r>
              <a:br>
                <a:rPr kumimoji="0" lang="en-US" sz="1400" b="0" i="1" u="none" strike="noStrike" cap="none" normalizeH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rPr>
              </a:br>
              <a:r>
                <a:rPr kumimoji="0" lang="en-US" sz="1400" b="0" i="1" u="none" strike="noStrike" cap="none" normalizeH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rPr>
                <a:t>Session</a:t>
              </a:r>
              <a:endPara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cxnSp>
          <p:nvCxnSpPr>
            <p:cNvPr id="31" name="Straight Arrow Connector 30"/>
            <p:cNvCxnSpPr>
              <a:stCxn id="21" idx="2"/>
              <a:endCxn id="29" idx="0"/>
            </p:cNvCxnSpPr>
            <p:nvPr/>
          </p:nvCxnSpPr>
          <p:spPr bwMode="auto">
            <a:xfrm>
              <a:off x="6598254" y="2705925"/>
              <a:ext cx="0" cy="88356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sp>
        <p:nvSpPr>
          <p:cNvPr id="32" name="Rounded Rectangle 31"/>
          <p:cNvSpPr/>
          <p:nvPr/>
        </p:nvSpPr>
        <p:spPr bwMode="auto">
          <a:xfrm>
            <a:off x="4196379" y="3590029"/>
            <a:ext cx="1407996" cy="676481"/>
          </a:xfrm>
          <a:prstGeom prst="roundRect">
            <a:avLst/>
          </a:prstGeom>
          <a:solidFill>
            <a:srgbClr val="0072B7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dirty="0" smtClean="0">
                <a:solidFill>
                  <a:srgbClr val="FFFFFF"/>
                </a:solidFill>
              </a:rPr>
              <a:t>ABL Request </a:t>
            </a:r>
            <a:br>
              <a:rPr lang="en-US" sz="1400" dirty="0" smtClean="0">
                <a:solidFill>
                  <a:srgbClr val="FFFFFF"/>
                </a:solidFill>
              </a:rPr>
            </a:br>
            <a:r>
              <a:rPr lang="en-US" sz="1400" dirty="0" smtClean="0">
                <a:solidFill>
                  <a:srgbClr val="FFFFFF"/>
                </a:solidFill>
              </a:rPr>
              <a:t>Manager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823676" y="2277947"/>
            <a:ext cx="2139601" cy="1297738"/>
            <a:chOff x="3823676" y="2277947"/>
            <a:chExt cx="2139601" cy="1297738"/>
          </a:xfrm>
        </p:grpSpPr>
        <p:sp>
          <p:nvSpPr>
            <p:cNvPr id="20" name="Down Arrow 19"/>
            <p:cNvSpPr/>
            <p:nvPr/>
          </p:nvSpPr>
          <p:spPr bwMode="auto">
            <a:xfrm>
              <a:off x="4154963" y="2692118"/>
              <a:ext cx="1490819" cy="883567"/>
            </a:xfrm>
            <a:prstGeom prst="downArrow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 bwMode="auto">
            <a:xfrm>
              <a:off x="3823676" y="2277947"/>
              <a:ext cx="2139601" cy="414172"/>
            </a:xfrm>
            <a:prstGeom prst="roundRect">
              <a:avLst/>
            </a:prstGeom>
            <a:solidFill>
              <a:schemeClr val="accent3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400" dirty="0" err="1" smtClean="0">
                  <a:solidFill>
                    <a:srgbClr val="FFFFFF"/>
                  </a:solidFill>
                </a:rPr>
                <a:t>MSAgent</a:t>
              </a:r>
              <a:r>
                <a:rPr lang="en-US" sz="1400" dirty="0" smtClean="0">
                  <a:solidFill>
                    <a:srgbClr val="FFFFFF"/>
                  </a:solidFill>
                </a:rPr>
                <a:t> Pool</a:t>
              </a:r>
              <a:endPara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>
              <a:off x="4665711" y="2788759"/>
              <a:ext cx="0" cy="59364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4818111" y="2789293"/>
              <a:ext cx="0" cy="59364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36" name="Straight Arrow Connector 35"/>
            <p:cNvCxnSpPr/>
            <p:nvPr/>
          </p:nvCxnSpPr>
          <p:spPr bwMode="auto">
            <a:xfrm>
              <a:off x="4970511" y="2789827"/>
              <a:ext cx="0" cy="59364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37" name="Straight Arrow Connector 36"/>
            <p:cNvCxnSpPr/>
            <p:nvPr/>
          </p:nvCxnSpPr>
          <p:spPr bwMode="auto">
            <a:xfrm>
              <a:off x="5122911" y="2790361"/>
              <a:ext cx="0" cy="59364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grpSp>
        <p:nvGrpSpPr>
          <p:cNvPr id="8" name="Group 7"/>
          <p:cNvGrpSpPr/>
          <p:nvPr/>
        </p:nvGrpSpPr>
        <p:grpSpPr>
          <a:xfrm>
            <a:off x="2471451" y="3590566"/>
            <a:ext cx="1407997" cy="2417078"/>
            <a:chOff x="2471451" y="3590566"/>
            <a:chExt cx="1407997" cy="2417078"/>
          </a:xfrm>
        </p:grpSpPr>
        <p:sp>
          <p:nvSpPr>
            <p:cNvPr id="38" name="Rounded Rectangle 37"/>
            <p:cNvSpPr/>
            <p:nvPr/>
          </p:nvSpPr>
          <p:spPr bwMode="auto">
            <a:xfrm>
              <a:off x="2471452" y="3590566"/>
              <a:ext cx="1407996" cy="676481"/>
            </a:xfrm>
            <a:prstGeom prst="roundRect">
              <a:avLst/>
            </a:prstGeom>
            <a:solidFill>
              <a:srgbClr val="0072B7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400" dirty="0" smtClean="0">
                  <a:solidFill>
                    <a:srgbClr val="FFFFFF"/>
                  </a:solidFill>
                </a:rPr>
                <a:t>ABL Session &amp;</a:t>
              </a:r>
              <a:br>
                <a:rPr lang="en-US" sz="1400" dirty="0" smtClean="0">
                  <a:solidFill>
                    <a:srgbClr val="FFFFFF"/>
                  </a:solidFill>
                </a:rPr>
              </a:br>
              <a:r>
                <a:rPr lang="en-US" sz="1400" dirty="0" smtClean="0">
                  <a:solidFill>
                    <a:srgbClr val="FFFFFF"/>
                  </a:solidFill>
                </a:rPr>
                <a:t>Thread Manager</a:t>
              </a:r>
              <a:endPara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Rounded Rectangle 38"/>
            <p:cNvSpPr/>
            <p:nvPr/>
          </p:nvSpPr>
          <p:spPr bwMode="auto">
            <a:xfrm>
              <a:off x="2651459" y="4460864"/>
              <a:ext cx="1213627" cy="676481"/>
            </a:xfrm>
            <a:prstGeom prst="roundRect">
              <a:avLst/>
            </a:prstGeom>
            <a:solidFill>
              <a:srgbClr val="0072B7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400" dirty="0" smtClean="0">
                  <a:solidFill>
                    <a:srgbClr val="FFFFFF"/>
                  </a:solidFill>
                </a:rPr>
                <a:t>Free</a:t>
              </a:r>
              <a:br>
                <a:rPr lang="en-US" sz="1400" dirty="0" smtClean="0">
                  <a:solidFill>
                    <a:srgbClr val="FFFFFF"/>
                  </a:solidFill>
                </a:rPr>
              </a:br>
              <a:r>
                <a:rPr lang="en-US" sz="1400" dirty="0" smtClean="0">
                  <a:solidFill>
                    <a:srgbClr val="FFFFFF"/>
                  </a:solidFill>
                </a:rPr>
                <a:t>ABL Session </a:t>
              </a:r>
              <a:br>
                <a:rPr lang="en-US" sz="1400" dirty="0" smtClean="0">
                  <a:solidFill>
                    <a:srgbClr val="FFFFFF"/>
                  </a:solidFill>
                </a:rPr>
              </a:br>
              <a:r>
                <a:rPr lang="en-US" sz="1400" dirty="0" smtClean="0">
                  <a:solidFill>
                    <a:srgbClr val="FFFFFF"/>
                  </a:solidFill>
                </a:rPr>
                <a:t>Pool</a:t>
              </a:r>
              <a:endPara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sp>
          <p:nvSpPr>
            <p:cNvPr id="40" name="Rounded Rectangle 39"/>
            <p:cNvSpPr/>
            <p:nvPr/>
          </p:nvSpPr>
          <p:spPr bwMode="auto">
            <a:xfrm>
              <a:off x="2652017" y="5331163"/>
              <a:ext cx="1213627" cy="676481"/>
            </a:xfrm>
            <a:prstGeom prst="roundRect">
              <a:avLst/>
            </a:prstGeom>
            <a:solidFill>
              <a:srgbClr val="0072B7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400" dirty="0" smtClean="0">
                  <a:solidFill>
                    <a:srgbClr val="FFFFFF"/>
                  </a:solidFill>
                </a:rPr>
                <a:t>Free</a:t>
              </a:r>
              <a:br>
                <a:rPr lang="en-US" sz="1400" dirty="0" smtClean="0">
                  <a:solidFill>
                    <a:srgbClr val="FFFFFF"/>
                  </a:solidFill>
                </a:rPr>
              </a:br>
              <a:r>
                <a:rPr lang="en-US" sz="1400" dirty="0" smtClean="0">
                  <a:solidFill>
                    <a:srgbClr val="FFFFFF"/>
                  </a:solidFill>
                </a:rPr>
                <a:t>OS thread </a:t>
              </a:r>
              <a:br>
                <a:rPr lang="en-US" sz="1400" dirty="0" smtClean="0">
                  <a:solidFill>
                    <a:srgbClr val="FFFFFF"/>
                  </a:solidFill>
                </a:rPr>
              </a:br>
              <a:r>
                <a:rPr lang="en-US" sz="1400" dirty="0" smtClean="0">
                  <a:solidFill>
                    <a:srgbClr val="FFFFFF"/>
                  </a:solidFill>
                </a:rPr>
                <a:t>Pool</a:t>
              </a:r>
              <a:endPara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cxnSp>
          <p:nvCxnSpPr>
            <p:cNvPr id="43" name="Elbow Connector 42"/>
            <p:cNvCxnSpPr>
              <a:stCxn id="38" idx="1"/>
              <a:endCxn id="39" idx="1"/>
            </p:cNvCxnSpPr>
            <p:nvPr/>
          </p:nvCxnSpPr>
          <p:spPr bwMode="auto">
            <a:xfrm rot="10800000" flipH="1" flipV="1">
              <a:off x="2471451" y="3928807"/>
              <a:ext cx="180007" cy="870298"/>
            </a:xfrm>
            <a:prstGeom prst="bentConnector3">
              <a:avLst>
                <a:gd name="adj1" fmla="val -65647"/>
              </a:avLst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6" name="Elbow Connector 45"/>
            <p:cNvCxnSpPr>
              <a:stCxn id="38" idx="1"/>
              <a:endCxn id="40" idx="1"/>
            </p:cNvCxnSpPr>
            <p:nvPr/>
          </p:nvCxnSpPr>
          <p:spPr bwMode="auto">
            <a:xfrm rot="10800000" flipH="1" flipV="1">
              <a:off x="2471451" y="3928806"/>
              <a:ext cx="180565" cy="1740597"/>
            </a:xfrm>
            <a:prstGeom prst="bentConnector3">
              <a:avLst>
                <a:gd name="adj1" fmla="val -65445"/>
              </a:avLst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9" name="Group 8"/>
          <p:cNvGrpSpPr/>
          <p:nvPr/>
        </p:nvGrpSpPr>
        <p:grpSpPr>
          <a:xfrm>
            <a:off x="3865086" y="4514476"/>
            <a:ext cx="2733725" cy="1394380"/>
            <a:chOff x="3865086" y="4514476"/>
            <a:chExt cx="2733725" cy="1394380"/>
          </a:xfrm>
        </p:grpSpPr>
        <p:sp>
          <p:nvSpPr>
            <p:cNvPr id="41" name="Rectangle 40"/>
            <p:cNvSpPr/>
            <p:nvPr/>
          </p:nvSpPr>
          <p:spPr bwMode="auto">
            <a:xfrm>
              <a:off x="4154967" y="4514476"/>
              <a:ext cx="1615054" cy="1394380"/>
            </a:xfrm>
            <a:prstGeom prst="rect">
              <a:avLst/>
            </a:prstGeom>
            <a:noFill/>
            <a:ln w="2857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400" b="0" i="1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rPr>
                <a:t>Active ABL</a:t>
              </a:r>
              <a:br>
                <a:rPr kumimoji="0" lang="en-US" sz="1400" b="0" i="1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rPr>
              </a:br>
              <a:r>
                <a:rPr kumimoji="0" lang="en-US" sz="1400" b="0" i="1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rPr>
                <a:t> Session Pool</a:t>
              </a:r>
            </a:p>
          </p:txBody>
        </p:sp>
        <p:cxnSp>
          <p:nvCxnSpPr>
            <p:cNvPr id="50" name="Straight Arrow Connector 49"/>
            <p:cNvCxnSpPr>
              <a:stCxn id="48" idx="2"/>
              <a:endCxn id="41" idx="3"/>
            </p:cNvCxnSpPr>
            <p:nvPr/>
          </p:nvCxnSpPr>
          <p:spPr bwMode="auto">
            <a:xfrm rot="5400000">
              <a:off x="6050077" y="4662932"/>
              <a:ext cx="268678" cy="828790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55" name="Straight Arrow Connector 54"/>
            <p:cNvCxnSpPr>
              <a:stCxn id="39" idx="3"/>
            </p:cNvCxnSpPr>
            <p:nvPr/>
          </p:nvCxnSpPr>
          <p:spPr bwMode="auto">
            <a:xfrm>
              <a:off x="3865086" y="4799105"/>
              <a:ext cx="483136" cy="529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58" name="Straight Arrow Connector 57"/>
            <p:cNvCxnSpPr>
              <a:stCxn id="40" idx="3"/>
            </p:cNvCxnSpPr>
            <p:nvPr/>
          </p:nvCxnSpPr>
          <p:spPr bwMode="auto">
            <a:xfrm>
              <a:off x="3865644" y="5669404"/>
              <a:ext cx="468774" cy="475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grpSp>
        <p:nvGrpSpPr>
          <p:cNvPr id="7" name="Group 6"/>
          <p:cNvGrpSpPr/>
          <p:nvPr/>
        </p:nvGrpSpPr>
        <p:grpSpPr>
          <a:xfrm>
            <a:off x="6019048" y="4266507"/>
            <a:ext cx="3367590" cy="676481"/>
            <a:chOff x="6019048" y="4266507"/>
            <a:chExt cx="3367590" cy="676481"/>
          </a:xfrm>
        </p:grpSpPr>
        <p:sp>
          <p:nvSpPr>
            <p:cNvPr id="48" name="Rounded Rectangle 47"/>
            <p:cNvSpPr/>
            <p:nvPr/>
          </p:nvSpPr>
          <p:spPr bwMode="auto">
            <a:xfrm>
              <a:off x="6019048" y="4266507"/>
              <a:ext cx="1159526" cy="676481"/>
            </a:xfrm>
            <a:prstGeom prst="roundRect">
              <a:avLst/>
            </a:prstGeom>
            <a:solidFill>
              <a:srgbClr val="0072B7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400" dirty="0" smtClean="0">
                  <a:solidFill>
                    <a:srgbClr val="FFFFFF"/>
                  </a:solidFill>
                </a:rPr>
                <a:t>Shared</a:t>
              </a:r>
              <a:br>
                <a:rPr lang="en-US" sz="1400" dirty="0" smtClean="0">
                  <a:solidFill>
                    <a:srgbClr val="FFFFFF"/>
                  </a:solidFill>
                </a:rPr>
              </a:br>
              <a:r>
                <a:rPr lang="en-US" sz="1400" dirty="0" smtClean="0">
                  <a:solidFill>
                    <a:srgbClr val="FFFFFF"/>
                  </a:solidFill>
                </a:rPr>
                <a:t>Resources</a:t>
              </a:r>
              <a:endPara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sp>
          <p:nvSpPr>
            <p:cNvPr id="63" name="Magnetic Disk 62"/>
            <p:cNvSpPr/>
            <p:nvPr/>
          </p:nvSpPr>
          <p:spPr bwMode="auto">
            <a:xfrm>
              <a:off x="8116681" y="4279779"/>
              <a:ext cx="1269957" cy="648870"/>
            </a:xfrm>
            <a:prstGeom prst="flowChartMagneticDisk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1" u="none" strike="noStrike" cap="none" normalizeH="0" baseline="0" dirty="0" smtClean="0">
                  <a:ln>
                    <a:noFill/>
                  </a:ln>
                  <a:effectLst/>
                  <a:latin typeface="Arial" charset="0"/>
                </a:rPr>
                <a:t>OE DB</a:t>
              </a:r>
            </a:p>
          </p:txBody>
        </p:sp>
        <p:cxnSp>
          <p:nvCxnSpPr>
            <p:cNvPr id="65" name="Straight Arrow Connector 64"/>
            <p:cNvCxnSpPr>
              <a:stCxn id="48" idx="3"/>
              <a:endCxn id="63" idx="2"/>
            </p:cNvCxnSpPr>
            <p:nvPr/>
          </p:nvCxnSpPr>
          <p:spPr bwMode="auto">
            <a:xfrm flipV="1">
              <a:off x="7178574" y="4604214"/>
              <a:ext cx="938107" cy="53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5312697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Sharing in Initial Release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Shared</a:t>
            </a:r>
          </a:p>
          <a:p>
            <a:pPr lvl="1"/>
            <a:r>
              <a:rPr lang="en-US" dirty="0" smtClean="0"/>
              <a:t>Self-service OpenEdge database connections</a:t>
            </a:r>
          </a:p>
          <a:p>
            <a:pPr lvl="1"/>
            <a:r>
              <a:rPr lang="en-US" dirty="0" smtClean="0"/>
              <a:t>Procedure libraries</a:t>
            </a:r>
          </a:p>
          <a:p>
            <a:pPr lvl="1"/>
            <a:r>
              <a:rPr lang="en-US" dirty="0" smtClean="0"/>
              <a:t>R-code</a:t>
            </a:r>
          </a:p>
          <a:p>
            <a:pPr lvl="1"/>
            <a:r>
              <a:rPr lang="en-US" dirty="0" err="1" smtClean="0"/>
              <a:t>Promsg</a:t>
            </a:r>
            <a:r>
              <a:rPr lang="en-US" dirty="0" smtClean="0"/>
              <a:t> files</a:t>
            </a:r>
          </a:p>
          <a:p>
            <a:pPr lvl="1"/>
            <a:r>
              <a:rPr lang="en-US" dirty="0" smtClean="0"/>
              <a:t>OS threads</a:t>
            </a:r>
          </a:p>
          <a:p>
            <a:r>
              <a:rPr lang="en-US" dirty="0" smtClean="0"/>
              <a:t>Not shared</a:t>
            </a:r>
          </a:p>
          <a:p>
            <a:pPr lvl="1"/>
            <a:r>
              <a:rPr lang="en-US" dirty="0" smtClean="0"/>
              <a:t>Temp-tables / </a:t>
            </a:r>
            <a:r>
              <a:rPr lang="en-US" dirty="0" err="1" smtClean="0"/>
              <a:t>ProDatasets</a:t>
            </a:r>
            <a:endParaRPr lang="en-US" dirty="0" smtClean="0"/>
          </a:p>
          <a:p>
            <a:pPr lvl="1"/>
            <a:r>
              <a:rPr lang="en-US" dirty="0" smtClean="0"/>
              <a:t>Sockets (including SOAP and AppServer connections)</a:t>
            </a:r>
          </a:p>
          <a:p>
            <a:pPr lvl="1"/>
            <a:r>
              <a:rPr lang="en-US" dirty="0" smtClean="0"/>
              <a:t>Network OpenEdge database connections</a:t>
            </a:r>
          </a:p>
          <a:p>
            <a:pPr lvl="1"/>
            <a:r>
              <a:rPr lang="en-US" dirty="0" smtClean="0"/>
              <a:t>LBI &amp; DBI files</a:t>
            </a:r>
          </a:p>
          <a:p>
            <a:pPr lvl="1"/>
            <a:r>
              <a:rPr lang="en-US" dirty="0" smtClean="0"/>
              <a:t>ABL session memory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1856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PASOE Instances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r>
              <a:rPr lang="en-US" dirty="0" smtClean="0"/>
              <a:t>PASOE relies upon PAS’s instance support</a:t>
            </a:r>
          </a:p>
          <a:p>
            <a:pPr lvl="1">
              <a:spcAft>
                <a:spcPts val="1000"/>
              </a:spcAft>
            </a:pPr>
            <a:r>
              <a:rPr lang="en-US" dirty="0" smtClean="0"/>
              <a:t>Each instance is an individual run-time server</a:t>
            </a:r>
          </a:p>
          <a:p>
            <a:pPr lvl="1">
              <a:spcAft>
                <a:spcPts val="1000"/>
              </a:spcAft>
            </a:pPr>
            <a:r>
              <a:rPr lang="en-US" dirty="0" smtClean="0"/>
              <a:t>All instances share common binaries, shell scripts, and libraries</a:t>
            </a:r>
          </a:p>
          <a:p>
            <a:pPr lvl="1">
              <a:spcAft>
                <a:spcPts val="1000"/>
              </a:spcAft>
            </a:pPr>
            <a:r>
              <a:rPr lang="en-US" dirty="0" smtClean="0"/>
              <a:t>All web applications and services are deployed to an </a:t>
            </a:r>
            <a:r>
              <a:rPr lang="en-US" b="1" i="1" dirty="0" smtClean="0"/>
              <a:t>instance</a:t>
            </a:r>
            <a:endParaRPr lang="en-US" dirty="0" smtClean="0"/>
          </a:p>
          <a:p>
            <a:pPr>
              <a:spcAft>
                <a:spcPts val="1000"/>
              </a:spcAft>
            </a:pPr>
            <a:r>
              <a:rPr lang="en-US" dirty="0" smtClean="0"/>
              <a:t>The PASOE installation in DLC is a non-runnable</a:t>
            </a:r>
            <a:r>
              <a:rPr lang="en-US" i="1" dirty="0" smtClean="0"/>
              <a:t> template</a:t>
            </a:r>
            <a:r>
              <a:rPr lang="en-US" dirty="0" smtClean="0"/>
              <a:t> for creating instances</a:t>
            </a:r>
          </a:p>
          <a:p>
            <a:pPr>
              <a:spcAft>
                <a:spcPts val="1000"/>
              </a:spcAft>
            </a:pPr>
            <a:r>
              <a:rPr lang="en-US" dirty="0" smtClean="0"/>
              <a:t>An instance can be a unit of deployment (with customer’s configuration &amp; applications)</a:t>
            </a:r>
          </a:p>
          <a:p>
            <a:pPr>
              <a:spcAft>
                <a:spcPts val="1000"/>
              </a:spcAft>
            </a:pPr>
            <a:r>
              <a:rPr lang="en-US" dirty="0" smtClean="0"/>
              <a:t>All instance lives outside of the OpenEdge install  (such as WRKDIR)</a:t>
            </a:r>
          </a:p>
          <a:p>
            <a:pPr>
              <a:spcAft>
                <a:spcPts val="1000"/>
              </a:spcAft>
            </a:pPr>
            <a:r>
              <a:rPr lang="en-US" dirty="0" smtClean="0"/>
              <a:t>An instance’s lifetime can span multiple OE release installations</a:t>
            </a:r>
          </a:p>
          <a:p>
            <a:pPr>
              <a:spcAft>
                <a:spcPts val="1000"/>
              </a:spcAft>
            </a:pPr>
            <a:r>
              <a:rPr lang="en-US" dirty="0" smtClean="0"/>
              <a:t>An instance can have its own shared [web] application libraries</a:t>
            </a:r>
          </a:p>
        </p:txBody>
      </p:sp>
    </p:spTree>
    <p:extLst>
      <p:ext uri="{BB962C8B-B14F-4D97-AF65-F5344CB8AC3E}">
        <p14:creationId xmlns:p14="http://schemas.microsoft.com/office/powerpoint/2010/main" val="35295778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PASOE Instances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118114" y="1491020"/>
            <a:ext cx="2167209" cy="3437628"/>
            <a:chOff x="1118114" y="1491020"/>
            <a:chExt cx="2167209" cy="3437628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1118114" y="1491020"/>
              <a:ext cx="2167209" cy="3437628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600" dirty="0" smtClean="0">
                  <a:solidFill>
                    <a:srgbClr val="FFFFFF"/>
                  </a:solidFill>
                </a:rPr>
                <a:t>PASOE (V1.0.0)</a:t>
              </a:r>
              <a:endPara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69957" y="2057055"/>
              <a:ext cx="1891131" cy="271973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600" i="0" dirty="0" smtClean="0">
                  <a:solidFill>
                    <a:srgbClr val="FFFFFF"/>
                  </a:solidFill>
                </a:rPr>
                <a:t>Tomcat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lib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bin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</a:t>
              </a:r>
              <a:r>
                <a:rPr lang="en-US" sz="1600" i="0" dirty="0">
                  <a:solidFill>
                    <a:srgbClr val="FFFFFF"/>
                  </a:solidFill>
                </a:rPr>
                <a:t> </a:t>
              </a:r>
              <a:r>
                <a:rPr lang="en-US" sz="1600" i="0" dirty="0" err="1" smtClean="0">
                  <a:solidFill>
                    <a:srgbClr val="FFFFFF"/>
                  </a:solidFill>
                </a:rPr>
                <a:t>conf</a:t>
              </a:r>
              <a:r>
                <a:rPr lang="en-US" sz="1600" i="0" dirty="0" smtClean="0">
                  <a:solidFill>
                    <a:srgbClr val="FFFFFF"/>
                  </a:solidFill>
                </a:rPr>
                <a:t/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logs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temp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work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</a:t>
              </a:r>
              <a:r>
                <a:rPr lang="en-US" sz="1600" i="0" dirty="0" err="1" smtClean="0">
                  <a:solidFill>
                    <a:srgbClr val="FFFFFF"/>
                  </a:solidFill>
                </a:rPr>
                <a:t>webapps</a:t>
              </a:r>
              <a:r>
                <a:rPr lang="en-US" sz="1600" i="0" dirty="0" smtClean="0">
                  <a:solidFill>
                    <a:srgbClr val="FFFFFF"/>
                  </a:solidFill>
                </a:rPr>
                <a:t/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PAS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common/lib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extras 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204619" y="1491558"/>
            <a:ext cx="2167209" cy="3437628"/>
            <a:chOff x="1118114" y="1491020"/>
            <a:chExt cx="2167209" cy="3437628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1118114" y="1491020"/>
              <a:ext cx="2167209" cy="3437628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sz="1600" dirty="0" smtClean="0">
                  <a:solidFill>
                    <a:srgbClr val="FFFFFF"/>
                  </a:solidFill>
                </a:rPr>
                <a:t>PASOE Instance</a:t>
              </a:r>
              <a:endPara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69957" y="2057055"/>
              <a:ext cx="1891131" cy="271973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600" i="0" dirty="0" smtClean="0">
                  <a:solidFill>
                    <a:srgbClr val="FFFFFF"/>
                  </a:solidFill>
                </a:rPr>
                <a:t>Tomcat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bin   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</a:t>
              </a:r>
              <a:r>
                <a:rPr lang="en-US" sz="1600" i="0" dirty="0" err="1" smtClean="0">
                  <a:solidFill>
                    <a:srgbClr val="FFFFFF"/>
                  </a:solidFill>
                </a:rPr>
                <a:t>conf</a:t>
              </a:r>
              <a:r>
                <a:rPr lang="en-US" sz="1600" i="0" dirty="0" smtClean="0">
                  <a:solidFill>
                    <a:srgbClr val="FFFFFF"/>
                  </a:solidFill>
                </a:rPr>
                <a:t> 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logs  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temp 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work  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</a:t>
              </a:r>
              <a:r>
                <a:rPr lang="en-US" sz="1600" i="0" dirty="0" err="1" smtClean="0">
                  <a:solidFill>
                    <a:srgbClr val="FFFFFF"/>
                  </a:solidFill>
                </a:rPr>
                <a:t>webapps</a:t>
              </a:r>
              <a:r>
                <a:rPr lang="en-US" sz="1600" i="0" dirty="0" smtClean="0">
                  <a:solidFill>
                    <a:srgbClr val="FFFFFF"/>
                  </a:solidFill>
                </a:rPr>
                <a:t/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PAS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common/lib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 </a:t>
              </a:r>
            </a:p>
          </p:txBody>
        </p:sp>
      </p:grpSp>
      <p:cxnSp>
        <p:nvCxnSpPr>
          <p:cNvPr id="12" name="Straight Arrow Connector 11"/>
          <p:cNvCxnSpPr/>
          <p:nvPr/>
        </p:nvCxnSpPr>
        <p:spPr bwMode="auto">
          <a:xfrm>
            <a:off x="2553718" y="2719731"/>
            <a:ext cx="3161088" cy="1380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2554274" y="2968773"/>
            <a:ext cx="3161088" cy="1380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2568635" y="3963323"/>
            <a:ext cx="3161088" cy="1380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3575205" y="2471227"/>
            <a:ext cx="1242349" cy="3037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1200" i="0" dirty="0" err="1" smtClean="0">
                <a:solidFill>
                  <a:srgbClr val="000000"/>
                </a:solidFill>
              </a:rPr>
              <a:t>Start,stop</a:t>
            </a:r>
            <a:r>
              <a:rPr lang="en-US" sz="1200" i="0" dirty="0" smtClean="0">
                <a:solidFill>
                  <a:srgbClr val="000000"/>
                </a:solidFill>
              </a:rPr>
              <a:t>, </a:t>
            </a:r>
            <a:r>
              <a:rPr lang="en-US" sz="1200" i="0" dirty="0" err="1" smtClean="0">
                <a:solidFill>
                  <a:srgbClr val="000000"/>
                </a:solidFill>
              </a:rPr>
              <a:t>etc</a:t>
            </a:r>
            <a:endParaRPr lang="en-US" sz="1200" i="0" dirty="0" smtClean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30978" y="3714280"/>
            <a:ext cx="1242349" cy="3037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1200" i="0" dirty="0" smtClean="0">
                <a:solidFill>
                  <a:srgbClr val="000000"/>
                </a:solidFill>
              </a:rPr>
              <a:t>ROOT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90123" y="2720803"/>
            <a:ext cx="1242349" cy="3037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1200" i="0" dirty="0" smtClean="0">
                <a:solidFill>
                  <a:srgbClr val="000000"/>
                </a:solidFill>
              </a:rPr>
              <a:t>Full copy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80388" y="5439460"/>
            <a:ext cx="6335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i="0" dirty="0" err="1">
                <a:solidFill>
                  <a:srgbClr val="000000"/>
                </a:solidFill>
              </a:rPr>
              <a:t>t</a:t>
            </a:r>
            <a:r>
              <a:rPr lang="en-US" sz="1800" i="0" dirty="0" err="1" smtClean="0">
                <a:solidFill>
                  <a:srgbClr val="000000"/>
                </a:solidFill>
              </a:rPr>
              <a:t>cman.sh</a:t>
            </a:r>
            <a:r>
              <a:rPr lang="en-US" sz="1800" i="0" dirty="0" smtClean="0">
                <a:solidFill>
                  <a:srgbClr val="000000"/>
                </a:solidFill>
              </a:rPr>
              <a:t> create [ports] [alias-name] &lt;target-directory&gt;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8776" y="1118266"/>
            <a:ext cx="23799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DLC/servers/</a:t>
            </a:r>
            <a:r>
              <a:rPr lang="en-US" sz="2000" i="0" dirty="0" err="1" smtClean="0">
                <a:solidFill>
                  <a:srgbClr val="000000"/>
                </a:solidFill>
              </a:rPr>
              <a:t>pasoe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0784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Instance Topology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 bwMode="auto">
          <a:xfrm>
            <a:off x="1932544" y="2319364"/>
            <a:ext cx="1822112" cy="1836163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CATALINA_HOME</a:t>
            </a:r>
            <a:b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</a:b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(version 1.0)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388072" y="4155527"/>
            <a:ext cx="897252" cy="1173488"/>
            <a:chOff x="2388072" y="4155527"/>
            <a:chExt cx="897252" cy="1173488"/>
          </a:xfrm>
        </p:grpSpPr>
        <p:sp>
          <p:nvSpPr>
            <p:cNvPr id="4" name="Folded Corner 3"/>
            <p:cNvSpPr/>
            <p:nvPr/>
          </p:nvSpPr>
          <p:spPr bwMode="auto">
            <a:xfrm>
              <a:off x="2388072" y="4445448"/>
              <a:ext cx="897252" cy="883567"/>
            </a:xfrm>
            <a:prstGeom prst="foldedCorner">
              <a:avLst/>
            </a:prstGeom>
            <a:solidFill>
              <a:schemeClr val="accent4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rPr>
                <a:t>Inst4</a:t>
              </a:r>
            </a:p>
          </p:txBody>
        </p:sp>
        <p:cxnSp>
          <p:nvCxnSpPr>
            <p:cNvPr id="11" name="Straight Arrow Connector 10"/>
            <p:cNvCxnSpPr>
              <a:stCxn id="3" idx="4"/>
              <a:endCxn id="4" idx="0"/>
            </p:cNvCxnSpPr>
            <p:nvPr/>
          </p:nvCxnSpPr>
          <p:spPr bwMode="auto">
            <a:xfrm flipH="1">
              <a:off x="2836698" y="4155527"/>
              <a:ext cx="6902" cy="28992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grpSp>
        <p:nvGrpSpPr>
          <p:cNvPr id="10" name="Group 9"/>
          <p:cNvGrpSpPr/>
          <p:nvPr/>
        </p:nvGrpSpPr>
        <p:grpSpPr>
          <a:xfrm>
            <a:off x="3487814" y="1864308"/>
            <a:ext cx="1302689" cy="883567"/>
            <a:chOff x="3487814" y="1864308"/>
            <a:chExt cx="1302689" cy="883567"/>
          </a:xfrm>
        </p:grpSpPr>
        <p:sp>
          <p:nvSpPr>
            <p:cNvPr id="6" name="Folded Corner 5"/>
            <p:cNvSpPr/>
            <p:nvPr/>
          </p:nvSpPr>
          <p:spPr bwMode="auto">
            <a:xfrm>
              <a:off x="3893251" y="1864308"/>
              <a:ext cx="897252" cy="883567"/>
            </a:xfrm>
            <a:prstGeom prst="foldedCorner">
              <a:avLst/>
            </a:prstGeom>
            <a:solidFill>
              <a:schemeClr val="accent4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rPr>
                <a:t>Inst2</a:t>
              </a:r>
            </a:p>
          </p:txBody>
        </p:sp>
        <p:cxnSp>
          <p:nvCxnSpPr>
            <p:cNvPr id="15" name="Straight Arrow Connector 14"/>
            <p:cNvCxnSpPr>
              <a:stCxn id="3" idx="7"/>
              <a:endCxn id="6" idx="1"/>
            </p:cNvCxnSpPr>
            <p:nvPr/>
          </p:nvCxnSpPr>
          <p:spPr bwMode="auto">
            <a:xfrm flipV="1">
              <a:off x="3487814" y="2306092"/>
              <a:ext cx="405437" cy="28217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grpSp>
        <p:nvGrpSpPr>
          <p:cNvPr id="12" name="Group 11"/>
          <p:cNvGrpSpPr/>
          <p:nvPr/>
        </p:nvGrpSpPr>
        <p:grpSpPr>
          <a:xfrm>
            <a:off x="3487814" y="3755701"/>
            <a:ext cx="1302688" cy="883567"/>
            <a:chOff x="3487814" y="3755701"/>
            <a:chExt cx="1302688" cy="883567"/>
          </a:xfrm>
        </p:grpSpPr>
        <p:sp>
          <p:nvSpPr>
            <p:cNvPr id="7" name="Folded Corner 6"/>
            <p:cNvSpPr/>
            <p:nvPr/>
          </p:nvSpPr>
          <p:spPr bwMode="auto">
            <a:xfrm>
              <a:off x="3893250" y="3755701"/>
              <a:ext cx="897252" cy="883567"/>
            </a:xfrm>
            <a:prstGeom prst="foldedCorner">
              <a:avLst/>
            </a:prstGeom>
            <a:solidFill>
              <a:schemeClr val="accent4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rPr>
                <a:t>Inst3</a:t>
              </a:r>
            </a:p>
          </p:txBody>
        </p:sp>
        <p:cxnSp>
          <p:nvCxnSpPr>
            <p:cNvPr id="18" name="Straight Arrow Connector 17"/>
            <p:cNvCxnSpPr>
              <a:stCxn id="3" idx="5"/>
              <a:endCxn id="7" idx="1"/>
            </p:cNvCxnSpPr>
            <p:nvPr/>
          </p:nvCxnSpPr>
          <p:spPr bwMode="auto">
            <a:xfrm>
              <a:off x="3487814" y="3886627"/>
              <a:ext cx="405436" cy="31085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grpSp>
        <p:nvGrpSpPr>
          <p:cNvPr id="14" name="Group 13"/>
          <p:cNvGrpSpPr/>
          <p:nvPr/>
        </p:nvGrpSpPr>
        <p:grpSpPr>
          <a:xfrm>
            <a:off x="2402431" y="1145877"/>
            <a:ext cx="2677396" cy="1173487"/>
            <a:chOff x="2402431" y="1145877"/>
            <a:chExt cx="2677396" cy="1173487"/>
          </a:xfrm>
        </p:grpSpPr>
        <p:grpSp>
          <p:nvGrpSpPr>
            <p:cNvPr id="8" name="Group 7"/>
            <p:cNvGrpSpPr/>
            <p:nvPr/>
          </p:nvGrpSpPr>
          <p:grpSpPr>
            <a:xfrm>
              <a:off x="2402431" y="1160219"/>
              <a:ext cx="897252" cy="1159145"/>
              <a:chOff x="2402431" y="1160219"/>
              <a:chExt cx="897252" cy="1159145"/>
            </a:xfrm>
          </p:grpSpPr>
          <p:sp>
            <p:nvSpPr>
              <p:cNvPr id="5" name="Folded Corner 4"/>
              <p:cNvSpPr/>
              <p:nvPr/>
            </p:nvSpPr>
            <p:spPr bwMode="auto">
              <a:xfrm>
                <a:off x="2402431" y="1160219"/>
                <a:ext cx="897252" cy="883567"/>
              </a:xfrm>
              <a:prstGeom prst="foldedCorner">
                <a:avLst/>
              </a:prstGeom>
              <a:solidFill>
                <a:schemeClr val="accent4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1600" b="0" i="1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charset="0"/>
                  </a:rPr>
                  <a:t>Inst1</a:t>
                </a:r>
              </a:p>
            </p:txBody>
          </p:sp>
          <p:cxnSp>
            <p:nvCxnSpPr>
              <p:cNvPr id="9" name="Straight Arrow Connector 8"/>
              <p:cNvCxnSpPr>
                <a:stCxn id="5" idx="2"/>
                <a:endCxn id="3" idx="0"/>
              </p:cNvCxnSpPr>
              <p:nvPr/>
            </p:nvCxnSpPr>
            <p:spPr bwMode="auto">
              <a:xfrm flipH="1">
                <a:off x="2843600" y="2043786"/>
                <a:ext cx="7457" cy="275578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arrow"/>
                <a:tailEnd type="arrow"/>
              </a:ln>
              <a:effectLst/>
            </p:spPr>
          </p:cxnSp>
        </p:grpSp>
        <p:sp>
          <p:nvSpPr>
            <p:cNvPr id="21" name="TextBox 20"/>
            <p:cNvSpPr txBox="1"/>
            <p:nvPr/>
          </p:nvSpPr>
          <p:spPr>
            <a:xfrm>
              <a:off x="3271519" y="1145877"/>
              <a:ext cx="18083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i="0" dirty="0" smtClean="0">
                  <a:solidFill>
                    <a:srgbClr val="000000"/>
                  </a:solidFill>
                </a:rPr>
                <a:t>CATALINA_BASE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855840" y="1118265"/>
            <a:ext cx="8710248" cy="4698001"/>
            <a:chOff x="855840" y="1118265"/>
            <a:chExt cx="8710248" cy="4698001"/>
          </a:xfrm>
        </p:grpSpPr>
        <p:sp>
          <p:nvSpPr>
            <p:cNvPr id="34" name="Rectangle 33"/>
            <p:cNvSpPr/>
            <p:nvPr/>
          </p:nvSpPr>
          <p:spPr bwMode="auto">
            <a:xfrm>
              <a:off x="855840" y="1118265"/>
              <a:ext cx="4651908" cy="440403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388071" y="5508489"/>
              <a:ext cx="13901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i="0" dirty="0" smtClean="0">
                  <a:solidFill>
                    <a:srgbClr val="000000"/>
                  </a:solidFill>
                </a:rPr>
                <a:t>Tomcat Cluster</a:t>
              </a: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8240915" y="2167501"/>
              <a:ext cx="1325173" cy="2167501"/>
            </a:xfrm>
            <a:prstGeom prst="roundRect">
              <a:avLst/>
            </a:prstGeom>
            <a:solidFill>
              <a:schemeClr val="tx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Apache</a:t>
              </a:r>
              <a:br>
                <a:rPr kumimoji="0" lang="en-US" sz="2400" b="0" i="1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</a:br>
              <a:r>
                <a:rPr kumimoji="0" lang="en-US" sz="2400" b="0" i="1" u="none" strike="noStrike" cap="none" normalizeH="0" baseline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httpd</a:t>
              </a: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19" name="Curved Connector 18"/>
            <p:cNvCxnSpPr>
              <a:stCxn id="16" idx="1"/>
              <a:endCxn id="5" idx="3"/>
            </p:cNvCxnSpPr>
            <p:nvPr/>
          </p:nvCxnSpPr>
          <p:spPr bwMode="auto">
            <a:xfrm rot="10800000">
              <a:off x="3299683" y="1602004"/>
              <a:ext cx="4941232" cy="1649249"/>
            </a:xfrm>
            <a:prstGeom prst="bentConnector3">
              <a:avLst/>
            </a:prstGeom>
            <a:solidFill>
              <a:schemeClr val="accent1"/>
            </a:solidFill>
            <a:ln w="28575" cap="flat" cmpd="sng" algn="ctr">
              <a:solidFill>
                <a:srgbClr val="4F81BD"/>
              </a:solidFill>
              <a:prstDash val="sysDash"/>
              <a:round/>
              <a:headEnd type="arrow"/>
              <a:tailEnd type="arrow"/>
            </a:ln>
            <a:effectLst/>
          </p:spPr>
        </p:cxnSp>
        <p:cxnSp>
          <p:nvCxnSpPr>
            <p:cNvPr id="24" name="Curved Connector 23"/>
            <p:cNvCxnSpPr>
              <a:stCxn id="16" idx="1"/>
              <a:endCxn id="6" idx="3"/>
            </p:cNvCxnSpPr>
            <p:nvPr/>
          </p:nvCxnSpPr>
          <p:spPr bwMode="auto">
            <a:xfrm rot="10800000">
              <a:off x="4790503" y="2306092"/>
              <a:ext cx="3450412" cy="945160"/>
            </a:xfrm>
            <a:prstGeom prst="bentConnector3">
              <a:avLst>
                <a:gd name="adj1" fmla="val 71204"/>
              </a:avLst>
            </a:prstGeom>
            <a:solidFill>
              <a:schemeClr val="accent1"/>
            </a:solidFill>
            <a:ln w="28575" cap="flat" cmpd="sng" algn="ctr">
              <a:solidFill>
                <a:srgbClr val="4F81BD"/>
              </a:solidFill>
              <a:prstDash val="sysDash"/>
              <a:round/>
              <a:headEnd type="arrow"/>
              <a:tailEnd type="arrow"/>
            </a:ln>
            <a:effectLst/>
          </p:spPr>
        </p:cxnSp>
        <p:cxnSp>
          <p:nvCxnSpPr>
            <p:cNvPr id="29" name="Curved Connector 28"/>
            <p:cNvCxnSpPr>
              <a:stCxn id="16" idx="1"/>
              <a:endCxn id="7" idx="3"/>
            </p:cNvCxnSpPr>
            <p:nvPr/>
          </p:nvCxnSpPr>
          <p:spPr bwMode="auto">
            <a:xfrm rot="10800000" flipV="1">
              <a:off x="4790503" y="3251251"/>
              <a:ext cx="3450413" cy="946233"/>
            </a:xfrm>
            <a:prstGeom prst="bentConnector3">
              <a:avLst>
                <a:gd name="adj1" fmla="val 71604"/>
              </a:avLst>
            </a:prstGeom>
            <a:solidFill>
              <a:schemeClr val="accent1"/>
            </a:solidFill>
            <a:ln w="28575" cap="flat" cmpd="sng" algn="ctr">
              <a:solidFill>
                <a:srgbClr val="4F81BD"/>
              </a:solidFill>
              <a:prstDash val="sysDash"/>
              <a:round/>
              <a:headEnd type="arrow"/>
              <a:tailEnd type="arrow"/>
            </a:ln>
            <a:effectLst/>
          </p:spPr>
        </p:cxnSp>
        <p:cxnSp>
          <p:nvCxnSpPr>
            <p:cNvPr id="35" name="Curved Connector 34"/>
            <p:cNvCxnSpPr>
              <a:stCxn id="16" idx="1"/>
              <a:endCxn id="4" idx="3"/>
            </p:cNvCxnSpPr>
            <p:nvPr/>
          </p:nvCxnSpPr>
          <p:spPr bwMode="auto">
            <a:xfrm rot="10800000" flipV="1">
              <a:off x="3285325" y="3251252"/>
              <a:ext cx="4955591" cy="1635980"/>
            </a:xfrm>
            <a:prstGeom prst="bentConnector3">
              <a:avLst/>
            </a:prstGeom>
            <a:solidFill>
              <a:schemeClr val="accent1"/>
            </a:solidFill>
            <a:ln w="28575" cap="flat" cmpd="sng" algn="ctr">
              <a:solidFill>
                <a:srgbClr val="4F81BD"/>
              </a:solidFill>
              <a:prstDash val="sysDash"/>
              <a:round/>
              <a:headEnd type="arrow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6561535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PASOE Instance Deployment Options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 bwMode="auto">
          <a:xfrm>
            <a:off x="1932544" y="2319364"/>
            <a:ext cx="1822112" cy="1836163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CATALINA_HOME</a:t>
            </a:r>
            <a:b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</a:b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(version 1.0)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388072" y="4155527"/>
            <a:ext cx="897252" cy="1173488"/>
            <a:chOff x="2388072" y="4155527"/>
            <a:chExt cx="897252" cy="1173488"/>
          </a:xfrm>
        </p:grpSpPr>
        <p:sp>
          <p:nvSpPr>
            <p:cNvPr id="4" name="Folded Corner 3"/>
            <p:cNvSpPr/>
            <p:nvPr/>
          </p:nvSpPr>
          <p:spPr bwMode="auto">
            <a:xfrm>
              <a:off x="2388072" y="4445448"/>
              <a:ext cx="897252" cy="883567"/>
            </a:xfrm>
            <a:prstGeom prst="foldedCorner">
              <a:avLst/>
            </a:prstGeom>
            <a:solidFill>
              <a:schemeClr val="accent4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rPr>
                <a:t>Inst4</a:t>
              </a:r>
            </a:p>
          </p:txBody>
        </p:sp>
        <p:cxnSp>
          <p:nvCxnSpPr>
            <p:cNvPr id="11" name="Straight Arrow Connector 10"/>
            <p:cNvCxnSpPr>
              <a:stCxn id="3" idx="4"/>
              <a:endCxn id="4" idx="0"/>
            </p:cNvCxnSpPr>
            <p:nvPr/>
          </p:nvCxnSpPr>
          <p:spPr bwMode="auto">
            <a:xfrm flipH="1">
              <a:off x="2836698" y="4155527"/>
              <a:ext cx="6902" cy="28992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grpSp>
        <p:nvGrpSpPr>
          <p:cNvPr id="10" name="Group 9"/>
          <p:cNvGrpSpPr/>
          <p:nvPr/>
        </p:nvGrpSpPr>
        <p:grpSpPr>
          <a:xfrm>
            <a:off x="3487814" y="1864308"/>
            <a:ext cx="1302689" cy="883567"/>
            <a:chOff x="3487814" y="1864308"/>
            <a:chExt cx="1302689" cy="883567"/>
          </a:xfrm>
        </p:grpSpPr>
        <p:sp>
          <p:nvSpPr>
            <p:cNvPr id="6" name="Folded Corner 5"/>
            <p:cNvSpPr/>
            <p:nvPr/>
          </p:nvSpPr>
          <p:spPr bwMode="auto">
            <a:xfrm>
              <a:off x="3893251" y="1864308"/>
              <a:ext cx="897252" cy="883567"/>
            </a:xfrm>
            <a:prstGeom prst="foldedCorner">
              <a:avLst/>
            </a:prstGeom>
            <a:solidFill>
              <a:schemeClr val="accent4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rPr>
                <a:t>Inst2</a:t>
              </a:r>
            </a:p>
          </p:txBody>
        </p:sp>
        <p:cxnSp>
          <p:nvCxnSpPr>
            <p:cNvPr id="15" name="Straight Arrow Connector 14"/>
            <p:cNvCxnSpPr>
              <a:stCxn id="3" idx="7"/>
              <a:endCxn id="6" idx="1"/>
            </p:cNvCxnSpPr>
            <p:nvPr/>
          </p:nvCxnSpPr>
          <p:spPr bwMode="auto">
            <a:xfrm flipV="1">
              <a:off x="3487814" y="2306092"/>
              <a:ext cx="405437" cy="28217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grpSp>
        <p:nvGrpSpPr>
          <p:cNvPr id="12" name="Group 11"/>
          <p:cNvGrpSpPr/>
          <p:nvPr/>
        </p:nvGrpSpPr>
        <p:grpSpPr>
          <a:xfrm>
            <a:off x="3487814" y="3755701"/>
            <a:ext cx="1302688" cy="883567"/>
            <a:chOff x="3487814" y="3755701"/>
            <a:chExt cx="1302688" cy="883567"/>
          </a:xfrm>
        </p:grpSpPr>
        <p:sp>
          <p:nvSpPr>
            <p:cNvPr id="7" name="Folded Corner 6"/>
            <p:cNvSpPr/>
            <p:nvPr/>
          </p:nvSpPr>
          <p:spPr bwMode="auto">
            <a:xfrm>
              <a:off x="3893250" y="3755701"/>
              <a:ext cx="897252" cy="883567"/>
            </a:xfrm>
            <a:prstGeom prst="foldedCorner">
              <a:avLst/>
            </a:prstGeom>
            <a:solidFill>
              <a:schemeClr val="accent4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rPr>
                <a:t>Inst3</a:t>
              </a:r>
            </a:p>
          </p:txBody>
        </p:sp>
        <p:cxnSp>
          <p:nvCxnSpPr>
            <p:cNvPr id="18" name="Straight Arrow Connector 17"/>
            <p:cNvCxnSpPr>
              <a:stCxn id="3" idx="5"/>
              <a:endCxn id="7" idx="1"/>
            </p:cNvCxnSpPr>
            <p:nvPr/>
          </p:nvCxnSpPr>
          <p:spPr bwMode="auto">
            <a:xfrm>
              <a:off x="3487814" y="3886627"/>
              <a:ext cx="405436" cy="31085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grpSp>
        <p:nvGrpSpPr>
          <p:cNvPr id="14" name="Group 13"/>
          <p:cNvGrpSpPr/>
          <p:nvPr/>
        </p:nvGrpSpPr>
        <p:grpSpPr>
          <a:xfrm>
            <a:off x="2402431" y="1145877"/>
            <a:ext cx="2677396" cy="1173487"/>
            <a:chOff x="2402431" y="1145877"/>
            <a:chExt cx="2677396" cy="1173487"/>
          </a:xfrm>
        </p:grpSpPr>
        <p:grpSp>
          <p:nvGrpSpPr>
            <p:cNvPr id="8" name="Group 7"/>
            <p:cNvGrpSpPr/>
            <p:nvPr/>
          </p:nvGrpSpPr>
          <p:grpSpPr>
            <a:xfrm>
              <a:off x="2402431" y="1160219"/>
              <a:ext cx="897252" cy="1159145"/>
              <a:chOff x="2402431" y="1160219"/>
              <a:chExt cx="897252" cy="1159145"/>
            </a:xfrm>
          </p:grpSpPr>
          <p:sp>
            <p:nvSpPr>
              <p:cNvPr id="5" name="Folded Corner 4"/>
              <p:cNvSpPr/>
              <p:nvPr/>
            </p:nvSpPr>
            <p:spPr bwMode="auto">
              <a:xfrm>
                <a:off x="2402431" y="1160219"/>
                <a:ext cx="897252" cy="883567"/>
              </a:xfrm>
              <a:prstGeom prst="foldedCorner">
                <a:avLst/>
              </a:prstGeom>
              <a:solidFill>
                <a:schemeClr val="accent4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1600" b="0" i="1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charset="0"/>
                  </a:rPr>
                  <a:t>Inst1</a:t>
                </a:r>
              </a:p>
            </p:txBody>
          </p:sp>
          <p:cxnSp>
            <p:nvCxnSpPr>
              <p:cNvPr id="9" name="Straight Arrow Connector 8"/>
              <p:cNvCxnSpPr>
                <a:stCxn id="5" idx="2"/>
                <a:endCxn id="3" idx="0"/>
              </p:cNvCxnSpPr>
              <p:nvPr/>
            </p:nvCxnSpPr>
            <p:spPr bwMode="auto">
              <a:xfrm flipH="1">
                <a:off x="2843600" y="2043786"/>
                <a:ext cx="7457" cy="275578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arrow"/>
                <a:tailEnd type="arrow"/>
              </a:ln>
              <a:effectLst/>
            </p:spPr>
          </p:cxnSp>
        </p:grpSp>
        <p:sp>
          <p:nvSpPr>
            <p:cNvPr id="21" name="TextBox 20"/>
            <p:cNvSpPr txBox="1"/>
            <p:nvPr/>
          </p:nvSpPr>
          <p:spPr>
            <a:xfrm>
              <a:off x="3271519" y="1145877"/>
              <a:ext cx="18083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i="0" dirty="0" smtClean="0">
                  <a:solidFill>
                    <a:srgbClr val="000000"/>
                  </a:solidFill>
                </a:rPr>
                <a:t>CATALINA_BASE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790504" y="1629615"/>
            <a:ext cx="2056779" cy="828344"/>
            <a:chOff x="-179451" y="2057055"/>
            <a:chExt cx="2056779" cy="828344"/>
          </a:xfrm>
        </p:grpSpPr>
        <p:sp>
          <p:nvSpPr>
            <p:cNvPr id="38" name="Multidocument 37"/>
            <p:cNvSpPr/>
            <p:nvPr/>
          </p:nvSpPr>
          <p:spPr bwMode="auto">
            <a:xfrm>
              <a:off x="579763" y="2057055"/>
              <a:ext cx="1297565" cy="828344"/>
            </a:xfrm>
            <a:prstGeom prst="flowChartMultidocumen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.WAR</a:t>
              </a:r>
              <a:br>
                <a:rPr kumimoji="0" lang="en-US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</a:br>
              <a:r>
                <a:rPr kumimoji="0" lang="en-US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applications</a:t>
              </a:r>
            </a:p>
          </p:txBody>
        </p:sp>
        <p:cxnSp>
          <p:nvCxnSpPr>
            <p:cNvPr id="40" name="Curved Connector 39"/>
            <p:cNvCxnSpPr>
              <a:stCxn id="38" idx="1"/>
              <a:endCxn id="6" idx="3"/>
            </p:cNvCxnSpPr>
            <p:nvPr/>
          </p:nvCxnSpPr>
          <p:spPr bwMode="auto">
            <a:xfrm rot="10800000" flipV="1">
              <a:off x="-179451" y="2471226"/>
              <a:ext cx="759215" cy="262305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3" name="Group 32"/>
          <p:cNvGrpSpPr/>
          <p:nvPr/>
        </p:nvGrpSpPr>
        <p:grpSpPr>
          <a:xfrm>
            <a:off x="3754656" y="2236526"/>
            <a:ext cx="5457843" cy="1711915"/>
            <a:chOff x="3754656" y="2236526"/>
            <a:chExt cx="5457843" cy="1711915"/>
          </a:xfrm>
        </p:grpSpPr>
        <p:grpSp>
          <p:nvGrpSpPr>
            <p:cNvPr id="25" name="Group 24"/>
            <p:cNvGrpSpPr/>
            <p:nvPr/>
          </p:nvGrpSpPr>
          <p:grpSpPr>
            <a:xfrm>
              <a:off x="3754656" y="2789836"/>
              <a:ext cx="3852394" cy="883567"/>
              <a:chOff x="938108" y="3755701"/>
              <a:chExt cx="3852394" cy="883567"/>
            </a:xfrm>
          </p:grpSpPr>
          <p:sp>
            <p:nvSpPr>
              <p:cNvPr id="26" name="Folded Corner 25"/>
              <p:cNvSpPr/>
              <p:nvPr/>
            </p:nvSpPr>
            <p:spPr bwMode="auto">
              <a:xfrm>
                <a:off x="3893250" y="3755701"/>
                <a:ext cx="897252" cy="883567"/>
              </a:xfrm>
              <a:prstGeom prst="foldedCorner">
                <a:avLst/>
              </a:prstGeom>
              <a:solidFill>
                <a:schemeClr val="accent4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lang="en-US" sz="1600" dirty="0" err="1" smtClean="0">
                    <a:solidFill>
                      <a:srgbClr val="FFFFFF"/>
                    </a:solidFill>
                  </a:rPr>
                  <a:t>Inst</a:t>
                </a:r>
                <a:r>
                  <a:rPr lang="en-US" sz="1600" dirty="0" smtClean="0">
                    <a:solidFill>
                      <a:srgbClr val="FFFFFF"/>
                    </a:solidFill>
                  </a:rPr>
                  <a:t>-A</a:t>
                </a:r>
                <a:br>
                  <a:rPr lang="en-US" sz="1600" dirty="0" smtClean="0">
                    <a:solidFill>
                      <a:srgbClr val="FFFFFF"/>
                    </a:solidFill>
                  </a:rPr>
                </a:br>
                <a:endPara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27" name="Straight Arrow Connector 26"/>
              <p:cNvCxnSpPr>
                <a:stCxn id="3" idx="6"/>
                <a:endCxn id="26" idx="1"/>
              </p:cNvCxnSpPr>
              <p:nvPr/>
            </p:nvCxnSpPr>
            <p:spPr bwMode="auto">
              <a:xfrm flipV="1">
                <a:off x="938108" y="4197485"/>
                <a:ext cx="2955142" cy="5826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arrow"/>
                <a:tailEnd type="arrow"/>
              </a:ln>
              <a:effectLst/>
            </p:spPr>
          </p:cxnSp>
        </p:grpSp>
        <p:sp>
          <p:nvSpPr>
            <p:cNvPr id="17" name="TextBox 16"/>
            <p:cNvSpPr txBox="1"/>
            <p:nvPr/>
          </p:nvSpPr>
          <p:spPr>
            <a:xfrm>
              <a:off x="4154967" y="2940623"/>
              <a:ext cx="26098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i="0" dirty="0" smtClean="0">
                  <a:solidFill>
                    <a:srgbClr val="000000"/>
                  </a:solidFill>
                </a:rPr>
                <a:t>Deploy preconfigured instance</a:t>
              </a:r>
            </a:p>
          </p:txBody>
        </p:sp>
        <p:sp>
          <p:nvSpPr>
            <p:cNvPr id="46" name="Multidocument 45"/>
            <p:cNvSpPr/>
            <p:nvPr/>
          </p:nvSpPr>
          <p:spPr bwMode="auto">
            <a:xfrm>
              <a:off x="7509867" y="2816907"/>
              <a:ext cx="1297565" cy="828344"/>
            </a:xfrm>
            <a:prstGeom prst="flowChartMultidocumen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.WAR</a:t>
              </a:r>
              <a:br>
                <a:rPr kumimoji="0" lang="en-US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</a:br>
              <a:r>
                <a:rPr kumimoji="0" lang="en-US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applications</a:t>
              </a: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6529235" y="2526450"/>
              <a:ext cx="2595129" cy="1421991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095188" y="2236526"/>
              <a:ext cx="21173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i="0" dirty="0" smtClean="0">
                  <a:solidFill>
                    <a:srgbClr val="000000"/>
                  </a:solidFill>
                </a:rPr>
                <a:t>.ZIP deployment archive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61951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PASOE Upgrades Using Instances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 bwMode="auto">
          <a:xfrm>
            <a:off x="1932544" y="2319364"/>
            <a:ext cx="1822112" cy="1836163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CATALINA_HOME</a:t>
            </a:r>
            <a:b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</a:b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(version 1.0)</a:t>
            </a:r>
          </a:p>
        </p:txBody>
      </p:sp>
      <p:sp>
        <p:nvSpPr>
          <p:cNvPr id="4" name="Folded Corner 3"/>
          <p:cNvSpPr/>
          <p:nvPr/>
        </p:nvSpPr>
        <p:spPr bwMode="auto">
          <a:xfrm>
            <a:off x="2388072" y="4445448"/>
            <a:ext cx="897252" cy="883567"/>
          </a:xfrm>
          <a:prstGeom prst="foldedCorner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Inst4</a:t>
            </a:r>
          </a:p>
        </p:txBody>
      </p:sp>
      <p:sp>
        <p:nvSpPr>
          <p:cNvPr id="5" name="Folded Corner 4"/>
          <p:cNvSpPr/>
          <p:nvPr/>
        </p:nvSpPr>
        <p:spPr bwMode="auto">
          <a:xfrm>
            <a:off x="2402431" y="1160219"/>
            <a:ext cx="897252" cy="883567"/>
          </a:xfrm>
          <a:prstGeom prst="foldedCorner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Inst1</a:t>
            </a:r>
          </a:p>
        </p:txBody>
      </p:sp>
      <p:sp>
        <p:nvSpPr>
          <p:cNvPr id="6" name="Folded Corner 5"/>
          <p:cNvSpPr/>
          <p:nvPr/>
        </p:nvSpPr>
        <p:spPr bwMode="auto">
          <a:xfrm>
            <a:off x="3893251" y="1864308"/>
            <a:ext cx="897252" cy="883567"/>
          </a:xfrm>
          <a:prstGeom prst="foldedCorner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Inst2</a:t>
            </a:r>
          </a:p>
        </p:txBody>
      </p:sp>
      <p:sp>
        <p:nvSpPr>
          <p:cNvPr id="7" name="Folded Corner 6"/>
          <p:cNvSpPr/>
          <p:nvPr/>
        </p:nvSpPr>
        <p:spPr bwMode="auto">
          <a:xfrm>
            <a:off x="3893250" y="3755701"/>
            <a:ext cx="897252" cy="883567"/>
          </a:xfrm>
          <a:prstGeom prst="foldedCorner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Inst3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2836698" y="2043786"/>
            <a:ext cx="1056553" cy="2401662"/>
            <a:chOff x="2836698" y="2043786"/>
            <a:chExt cx="1056553" cy="2401662"/>
          </a:xfrm>
        </p:grpSpPr>
        <p:cxnSp>
          <p:nvCxnSpPr>
            <p:cNvPr id="9" name="Straight Arrow Connector 8"/>
            <p:cNvCxnSpPr>
              <a:stCxn id="5" idx="2"/>
              <a:endCxn id="3" idx="0"/>
            </p:cNvCxnSpPr>
            <p:nvPr/>
          </p:nvCxnSpPr>
          <p:spPr bwMode="auto">
            <a:xfrm flipH="1">
              <a:off x="2843600" y="2043786"/>
              <a:ext cx="7457" cy="27557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11" name="Straight Arrow Connector 10"/>
            <p:cNvCxnSpPr>
              <a:stCxn id="3" idx="4"/>
              <a:endCxn id="4" idx="0"/>
            </p:cNvCxnSpPr>
            <p:nvPr/>
          </p:nvCxnSpPr>
          <p:spPr bwMode="auto">
            <a:xfrm flipH="1">
              <a:off x="2836698" y="4155527"/>
              <a:ext cx="6902" cy="28992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15" name="Straight Arrow Connector 14"/>
            <p:cNvCxnSpPr>
              <a:stCxn id="3" idx="7"/>
              <a:endCxn id="6" idx="1"/>
            </p:cNvCxnSpPr>
            <p:nvPr/>
          </p:nvCxnSpPr>
          <p:spPr bwMode="auto">
            <a:xfrm flipV="1">
              <a:off x="3487814" y="2306092"/>
              <a:ext cx="405437" cy="28217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18" name="Straight Arrow Connector 17"/>
            <p:cNvCxnSpPr>
              <a:stCxn id="3" idx="5"/>
              <a:endCxn id="7" idx="1"/>
            </p:cNvCxnSpPr>
            <p:nvPr/>
          </p:nvCxnSpPr>
          <p:spPr bwMode="auto">
            <a:xfrm>
              <a:off x="3487814" y="3886627"/>
              <a:ext cx="405436" cy="31085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sp>
        <p:nvSpPr>
          <p:cNvPr id="21" name="TextBox 20"/>
          <p:cNvSpPr txBox="1"/>
          <p:nvPr/>
        </p:nvSpPr>
        <p:spPr>
          <a:xfrm>
            <a:off x="3285322" y="1145877"/>
            <a:ext cx="1808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i="0" dirty="0" smtClean="0">
                <a:solidFill>
                  <a:srgbClr val="000000"/>
                </a:solidFill>
              </a:rPr>
              <a:t>CATALINA_BASE</a:t>
            </a:r>
          </a:p>
        </p:txBody>
      </p:sp>
      <p:sp>
        <p:nvSpPr>
          <p:cNvPr id="35" name="Oval 34"/>
          <p:cNvSpPr/>
          <p:nvPr/>
        </p:nvSpPr>
        <p:spPr bwMode="auto">
          <a:xfrm>
            <a:off x="5632541" y="2319901"/>
            <a:ext cx="1822112" cy="1836163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CATALINA_HOME</a:t>
            </a:r>
            <a:b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</a:b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(version 1.1)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3285324" y="1602003"/>
            <a:ext cx="3258273" cy="3285229"/>
            <a:chOff x="3285324" y="1602003"/>
            <a:chExt cx="3258273" cy="3285229"/>
          </a:xfrm>
        </p:grpSpPr>
        <p:cxnSp>
          <p:nvCxnSpPr>
            <p:cNvPr id="37" name="Curved Connector 36"/>
            <p:cNvCxnSpPr>
              <a:stCxn id="6" idx="3"/>
              <a:endCxn id="35" idx="1"/>
            </p:cNvCxnSpPr>
            <p:nvPr/>
          </p:nvCxnSpPr>
          <p:spPr bwMode="auto">
            <a:xfrm>
              <a:off x="4790503" y="2306092"/>
              <a:ext cx="1108880" cy="282709"/>
            </a:xfrm>
            <a:prstGeom prst="curved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39" name="Curved Connector 38"/>
            <p:cNvCxnSpPr>
              <a:stCxn id="7" idx="3"/>
              <a:endCxn id="35" idx="3"/>
            </p:cNvCxnSpPr>
            <p:nvPr/>
          </p:nvCxnSpPr>
          <p:spPr bwMode="auto">
            <a:xfrm flipV="1">
              <a:off x="4790502" y="3887164"/>
              <a:ext cx="1108881" cy="310321"/>
            </a:xfrm>
            <a:prstGeom prst="curved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41" name="Curved Connector 40"/>
            <p:cNvCxnSpPr>
              <a:stCxn id="4" idx="3"/>
              <a:endCxn id="35" idx="4"/>
            </p:cNvCxnSpPr>
            <p:nvPr/>
          </p:nvCxnSpPr>
          <p:spPr bwMode="auto">
            <a:xfrm flipV="1">
              <a:off x="3285324" y="4156064"/>
              <a:ext cx="3258273" cy="731168"/>
            </a:xfrm>
            <a:prstGeom prst="curved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43" name="Curved Connector 42"/>
            <p:cNvCxnSpPr>
              <a:stCxn id="5" idx="3"/>
              <a:endCxn id="35" idx="0"/>
            </p:cNvCxnSpPr>
            <p:nvPr/>
          </p:nvCxnSpPr>
          <p:spPr bwMode="auto">
            <a:xfrm>
              <a:off x="3299683" y="1602003"/>
              <a:ext cx="3243914" cy="717898"/>
            </a:xfrm>
            <a:prstGeom prst="curved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5980865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 and Log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ym typeface="Wingdings"/>
              </a:rPr>
              <a:t>&lt;instance&gt;/</a:t>
            </a:r>
            <a:r>
              <a:rPr lang="en-US" dirty="0" err="1" smtClean="0">
                <a:sym typeface="Wingdings"/>
              </a:rPr>
              <a:t>conf</a:t>
            </a:r>
            <a:r>
              <a:rPr lang="en-US" dirty="0" smtClean="0">
                <a:sym typeface="Wingdings"/>
              </a:rPr>
              <a:t>/</a:t>
            </a:r>
            <a:r>
              <a:rPr lang="en-US" dirty="0" err="1" smtClean="0">
                <a:sym typeface="Wingdings"/>
              </a:rPr>
              <a:t>appserver.properties</a:t>
            </a:r>
            <a:r>
              <a:rPr lang="en-US" dirty="0" smtClean="0">
                <a:sym typeface="Wingdings"/>
              </a:rPr>
              <a:t>		# PAS configuration properties</a:t>
            </a:r>
          </a:p>
          <a:p>
            <a:r>
              <a:rPr lang="en-US" dirty="0" smtClean="0">
                <a:sym typeface="Wingdings"/>
              </a:rPr>
              <a:t>&lt;instance&gt;/</a:t>
            </a:r>
            <a:r>
              <a:rPr lang="en-US" dirty="0" err="1" smtClean="0">
                <a:sym typeface="Wingdings"/>
              </a:rPr>
              <a:t>conf</a:t>
            </a:r>
            <a:r>
              <a:rPr lang="en-US" dirty="0" smtClean="0">
                <a:sym typeface="Wingdings"/>
              </a:rPr>
              <a:t>/</a:t>
            </a:r>
            <a:r>
              <a:rPr lang="en-US" dirty="0" err="1" smtClean="0">
                <a:sym typeface="Wingdings"/>
              </a:rPr>
              <a:t>openedge.properties</a:t>
            </a:r>
            <a:r>
              <a:rPr lang="en-US" dirty="0" smtClean="0">
                <a:sym typeface="Wingdings"/>
              </a:rPr>
              <a:t>		# PASOE properties (like PROPATH)</a:t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>  </a:t>
            </a:r>
          </a:p>
          <a:p>
            <a:r>
              <a:rPr lang="en-US" dirty="0" smtClean="0">
                <a:sym typeface="Wingdings"/>
              </a:rPr>
              <a:t>&lt;instance&gt;/logs/&lt;</a:t>
            </a:r>
            <a:r>
              <a:rPr lang="en-US" dirty="0" err="1" smtClean="0">
                <a:sym typeface="Wingdings"/>
              </a:rPr>
              <a:t>oeabl</a:t>
            </a:r>
            <a:r>
              <a:rPr lang="en-US" dirty="0" smtClean="0">
                <a:sym typeface="Wingdings"/>
              </a:rPr>
              <a:t>-app&gt;.&lt;date&gt;.log	# PASOE web services log</a:t>
            </a:r>
          </a:p>
          <a:p>
            <a:r>
              <a:rPr lang="en-US" dirty="0" smtClean="0">
                <a:sym typeface="Wingdings"/>
              </a:rPr>
              <a:t>&lt;instance&gt;/logs/</a:t>
            </a:r>
            <a:r>
              <a:rPr lang="en-US" dirty="0" err="1" smtClean="0">
                <a:sym typeface="Wingdings"/>
              </a:rPr>
              <a:t>ROOT.agent.log</a:t>
            </a:r>
            <a:r>
              <a:rPr lang="en-US" dirty="0" smtClean="0">
                <a:sym typeface="Wingdings"/>
              </a:rPr>
              <a:t>		# PASOE </a:t>
            </a:r>
            <a:r>
              <a:rPr lang="en-US" dirty="0" err="1" smtClean="0">
                <a:sym typeface="Wingdings"/>
              </a:rPr>
              <a:t>MSAgent</a:t>
            </a:r>
            <a:r>
              <a:rPr lang="en-US" dirty="0" smtClean="0">
                <a:sym typeface="Wingdings"/>
              </a:rPr>
              <a:t> log</a:t>
            </a:r>
          </a:p>
          <a:p>
            <a:pPr marL="0" indent="0">
              <a:buNone/>
            </a:pPr>
            <a:endParaRPr lang="en-US" dirty="0" smtClean="0">
              <a:sym typeface="Wingding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2504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</a:t>
            </a:r>
            <a:r>
              <a:rPr lang="en-US" smtClean="0"/>
              <a:t>Deployment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SOAP service</a:t>
            </a:r>
          </a:p>
          <a:p>
            <a:pPr lvl="1"/>
            <a:r>
              <a:rPr lang="en-US" dirty="0" smtClean="0"/>
              <a:t>SOAP service descriptor .</a:t>
            </a:r>
            <a:r>
              <a:rPr lang="en-US" dirty="0" err="1" smtClean="0"/>
              <a:t>wsm</a:t>
            </a:r>
            <a:r>
              <a:rPr lang="en-US" dirty="0" smtClean="0"/>
              <a:t> generated by </a:t>
            </a:r>
            <a:r>
              <a:rPr lang="en-US" dirty="0" err="1" smtClean="0"/>
              <a:t>Proxygen</a:t>
            </a:r>
            <a:endParaRPr lang="en-US" dirty="0" smtClean="0"/>
          </a:p>
          <a:p>
            <a:pPr lvl="1"/>
            <a:r>
              <a:rPr lang="en-US" dirty="0" smtClean="0"/>
              <a:t>Deploy .</a:t>
            </a:r>
            <a:r>
              <a:rPr lang="en-US" dirty="0" err="1" smtClean="0"/>
              <a:t>wsm</a:t>
            </a:r>
            <a:r>
              <a:rPr lang="en-US" dirty="0" smtClean="0"/>
              <a:t> file via PASOE command line tool </a:t>
            </a:r>
            <a:r>
              <a:rPr lang="en-US" b="1" i="1" dirty="0" err="1" smtClean="0"/>
              <a:t>deploySOAP</a:t>
            </a:r>
            <a:endParaRPr lang="en-US" b="1" i="1" dirty="0" smtClean="0"/>
          </a:p>
          <a:p>
            <a:r>
              <a:rPr lang="en-US" dirty="0" smtClean="0"/>
              <a:t>REST service</a:t>
            </a:r>
          </a:p>
          <a:p>
            <a:pPr lvl="1"/>
            <a:r>
              <a:rPr lang="en-US" dirty="0" smtClean="0"/>
              <a:t>REST/Mobile service descriptor .</a:t>
            </a:r>
            <a:r>
              <a:rPr lang="en-US" dirty="0" err="1" smtClean="0"/>
              <a:t>paar</a:t>
            </a:r>
            <a:r>
              <a:rPr lang="en-US" dirty="0" smtClean="0"/>
              <a:t> file exported from PDSOE  (same as 11.3)</a:t>
            </a:r>
          </a:p>
          <a:p>
            <a:pPr lvl="1"/>
            <a:r>
              <a:rPr lang="en-US" dirty="0" smtClean="0"/>
              <a:t>Deploy .</a:t>
            </a:r>
            <a:r>
              <a:rPr lang="en-US" dirty="0" err="1" smtClean="0"/>
              <a:t>paar</a:t>
            </a:r>
            <a:r>
              <a:rPr lang="en-US" dirty="0" smtClean="0"/>
              <a:t> file from PASOE command line tool </a:t>
            </a:r>
            <a:r>
              <a:rPr lang="en-US" b="1" i="1" dirty="0" err="1" smtClean="0"/>
              <a:t>deployREST</a:t>
            </a:r>
            <a:endParaRPr lang="en-US" b="1" i="1" dirty="0" smtClean="0"/>
          </a:p>
          <a:p>
            <a:r>
              <a:rPr lang="en-US" dirty="0" smtClean="0"/>
              <a:t>ABL r-code / libraries</a:t>
            </a:r>
          </a:p>
          <a:p>
            <a:pPr lvl="1"/>
            <a:r>
              <a:rPr lang="en-US" dirty="0" smtClean="0"/>
              <a:t>Same as traditional AppServer ( it’s all about PROPATH )</a:t>
            </a:r>
          </a:p>
          <a:p>
            <a:r>
              <a:rPr lang="en-US" dirty="0" smtClean="0"/>
              <a:t>As a OEABL Java web application (.war)</a:t>
            </a:r>
          </a:p>
          <a:p>
            <a:pPr lvl="1"/>
            <a:r>
              <a:rPr lang="en-US" dirty="0" smtClean="0"/>
              <a:t>Create .war file from OEABL service with embedded ABL code and SOAP/REST services</a:t>
            </a:r>
          </a:p>
          <a:p>
            <a:r>
              <a:rPr lang="en-US" dirty="0" smtClean="0"/>
              <a:t>Deploy PASOE instance as a ZIP file with pre-installed OEABL services  (manual)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1246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and Scalability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4706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ATM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Simulates ATM Banking Transactions</a:t>
            </a:r>
          </a:p>
          <a:p>
            <a:r>
              <a:rPr lang="en-US" dirty="0" smtClean="0"/>
              <a:t>Highly update intensive</a:t>
            </a:r>
          </a:p>
          <a:p>
            <a:r>
              <a:rPr lang="en-US" dirty="0" smtClean="0"/>
              <a:t>Machine Specifications</a:t>
            </a:r>
          </a:p>
          <a:p>
            <a:pPr lvl="1"/>
            <a:r>
              <a:rPr lang="en-US" dirty="0" err="1" smtClean="0"/>
              <a:t>Redhat</a:t>
            </a:r>
            <a:r>
              <a:rPr lang="en-US" dirty="0" smtClean="0"/>
              <a:t> Linux Server 6.1 64 Bit</a:t>
            </a:r>
          </a:p>
          <a:p>
            <a:pPr lvl="1"/>
            <a:r>
              <a:rPr lang="en-US" dirty="0" smtClean="0"/>
              <a:t>8 CPU’s</a:t>
            </a:r>
          </a:p>
          <a:p>
            <a:pPr lvl="1"/>
            <a:r>
              <a:rPr lang="en-US" dirty="0" smtClean="0"/>
              <a:t>6 GB Ram</a:t>
            </a:r>
          </a:p>
          <a:p>
            <a:r>
              <a:rPr lang="en-US" dirty="0" smtClean="0"/>
              <a:t>Classic </a:t>
            </a:r>
            <a:r>
              <a:rPr lang="en-US" dirty="0" err="1" smtClean="0"/>
              <a:t>AppServer</a:t>
            </a:r>
            <a:endParaRPr lang="en-US" dirty="0" smtClean="0"/>
          </a:p>
          <a:p>
            <a:pPr lvl="1"/>
            <a:r>
              <a:rPr lang="en-US" dirty="0" smtClean="0"/>
              <a:t>1 Agent per Client (75 Clients = 75 Agent  Processes)</a:t>
            </a:r>
          </a:p>
          <a:p>
            <a:r>
              <a:rPr lang="en-US" dirty="0" smtClean="0"/>
              <a:t>PASOE</a:t>
            </a:r>
          </a:p>
          <a:p>
            <a:pPr lvl="1"/>
            <a:r>
              <a:rPr lang="en-US" dirty="0" smtClean="0"/>
              <a:t>1 Agent Period.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1246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ATM Test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11188" y="1200150"/>
          <a:ext cx="10361612" cy="5303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Access Availability in Coming Months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2098623"/>
            <a:ext cx="10360501" cy="4405047"/>
          </a:xfrm>
        </p:spPr>
        <p:txBody>
          <a:bodyPr/>
          <a:lstStyle/>
          <a:p>
            <a:pPr algn="ctr">
              <a:buNone/>
            </a:pPr>
            <a:r>
              <a:rPr lang="en-US" sz="3200" dirty="0" smtClean="0"/>
              <a:t>Interested? Contact Rob Straight – rob.straight@progress.com</a:t>
            </a:r>
            <a:endParaRPr lang="en-US" sz="3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49888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_Jan2014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758</Value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efbf5ec808454fc39dd6e73fb30f9800 xmlns="7c69e624-827f-471b-adea-ac070ddc6867">
      <Terms xmlns="http://schemas.microsoft.com/office/infopath/2007/PartnerControls"/>
    </efbf5ec808454fc39dd6e73fb30f9800>
    <e88edf6f69774249aa5a94de92e0b3ee xmlns="7c69e624-827f-471b-adea-ac070ddc6867">
      <Terms xmlns="http://schemas.microsoft.com/office/infopath/2007/PartnerControls"/>
    </e88edf6f69774249aa5a94de92e0b3ee>
    <h2f9ec3728094124b933b9cf7e867a92 xmlns="7c69e624-827f-471b-adea-ac070ddc6867">
      <Terms xmlns="http://schemas.microsoft.com/office/infopath/2007/PartnerControls"/>
    </h2f9ec3728094124b933b9cf7e867a92>
    <m3946e80dba8470d9700658463930af8 xmlns="7c69e624-827f-471b-adea-ac070ddc6867">
      <Terms xmlns="http://schemas.microsoft.com/office/infopath/2007/PartnerControls"/>
    </m3946e80dba8470d9700658463930af8>
    <h847452f74b44b57bc4a2a741f9c94e9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</TermName>
          <TermId xmlns="http://schemas.microsoft.com/office/infopath/2007/PartnerControls">52c39dec-86ec-4d25-bb10-18d2912cd0c4</TermId>
        </TermInfo>
      </Terms>
    </h847452f74b44b57bc4a2a741f9c94e9>
    <l58a9cb184754a90a3d0c9fae6dfc0fc xmlns="7c69e624-827f-471b-adea-ac070ddc6867">
      <Terms xmlns="http://schemas.microsoft.com/office/infopath/2007/PartnerControls"/>
    </l58a9cb184754a90a3d0c9fae6dfc0fc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e38536ed5ee432a2b62d1ce0c58618f9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07cd05667c2ea007eba1e62487a9162d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A4C4B2-98B1-44DF-A244-E8FB7A2D1956}">
  <ds:schemaRefs>
    <ds:schemaRef ds:uri="http://schemas.microsoft.com/office/2006/documentManagement/types"/>
    <ds:schemaRef ds:uri="7c69e624-827f-471b-adea-ac070ddc6867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efb4a6a7-40f5-4c55-b7cd-bfe5555b588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93C50AA-3223-48F1-AAD2-648FF1A994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PROGRESS_16x9_PPT_Template_Jan2014.potx</Template>
  <TotalTime>4018</TotalTime>
  <Words>1013</Words>
  <Application>Microsoft Office PowerPoint</Application>
  <PresentationFormat>Custom</PresentationFormat>
  <Paragraphs>271</Paragraphs>
  <Slides>28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Courier New</vt:lpstr>
      <vt:lpstr>Wingdings</vt:lpstr>
      <vt:lpstr>PROGRESS_16x9_PPT_Template_Jan2014</vt:lpstr>
      <vt:lpstr>Pacific Application Server for  OpenEdge</vt:lpstr>
      <vt:lpstr>Disclaimer</vt:lpstr>
      <vt:lpstr>Agenda</vt:lpstr>
      <vt:lpstr>Introduction to PASOE</vt:lpstr>
      <vt:lpstr>Pacific Application Server Platform</vt:lpstr>
      <vt:lpstr>Pacific Application Server for OpenEdge (PASOE)</vt:lpstr>
      <vt:lpstr>Some Comparisons of PASOE versus traditional AppServer</vt:lpstr>
      <vt:lpstr>Pacific Application Server for OpenEdge  Architecture (PASOE)</vt:lpstr>
      <vt:lpstr>PASOE Architectural Concepts and Terms</vt:lpstr>
      <vt:lpstr>Out With The Old – In With The New</vt:lpstr>
      <vt:lpstr>PASOE Software Ecosystem</vt:lpstr>
      <vt:lpstr>PASOE Web Services</vt:lpstr>
      <vt:lpstr>PASOE ABL Application Architecture Models</vt:lpstr>
      <vt:lpstr>AppServer Event Procedures</vt:lpstr>
      <vt:lpstr>MS Agent Architecture</vt:lpstr>
      <vt:lpstr>Resource Sharing in Initial Release</vt:lpstr>
      <vt:lpstr>PASOE Instances</vt:lpstr>
      <vt:lpstr>Creating PASOE Instances</vt:lpstr>
      <vt:lpstr>Instance Topology</vt:lpstr>
      <vt:lpstr>PASOE Instance Deployment Options</vt:lpstr>
      <vt:lpstr>PASOE Upgrades Using Instances</vt:lpstr>
      <vt:lpstr>Configuration and Log Files</vt:lpstr>
      <vt:lpstr>Application Deployment Options</vt:lpstr>
      <vt:lpstr>Performance and Scalability</vt:lpstr>
      <vt:lpstr>ATM Test</vt:lpstr>
      <vt:lpstr>ATM Test</vt:lpstr>
      <vt:lpstr>Early Access Availability in Coming Months</vt:lpstr>
      <vt:lpstr>PowerPoint Presentation</vt:lpstr>
    </vt:vector>
  </TitlesOfParts>
  <Manager/>
  <Company>Progress Software Corporation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PPT Template 16x9</dc:title>
  <dc:subject/>
  <dc:creator>Progress Software Corporation</dc:creator>
  <cp:keywords/>
  <dc:description/>
  <cp:lastModifiedBy>David Cleary</cp:lastModifiedBy>
  <cp:revision>1061</cp:revision>
  <cp:lastPrinted>2013-09-18T03:48:20Z</cp:lastPrinted>
  <dcterms:created xsi:type="dcterms:W3CDTF">2010-07-07T00:59:08Z</dcterms:created>
  <dcterms:modified xsi:type="dcterms:W3CDTF">2014-07-01T15:52:21Z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Visibility">
    <vt:lpwstr>758;#Internal|52c39dec-86ec-4d25-bb10-18d2912cd0c4</vt:lpwstr>
  </property>
</Properties>
</file>